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57" r:id="rId8"/>
    <p:sldId id="258" r:id="rId9"/>
    <p:sldId id="259" r:id="rId10"/>
    <p:sldId id="260"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6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25/05/2012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25/05/2012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25/05/2012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25/05/2012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25/05/2012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25/05/2012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25/05/2012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25/05/2012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25/05/2012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25/05/2012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25/05/2012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25/05/2012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colin.mercer@hot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tes.google.com/site/colinmercer52/home/publications" TargetMode="External"/><Relationship Id="rId3" Type="http://schemas.openxmlformats.org/officeDocument/2006/relationships/hyperlink" Target="http://www.academia.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975"/>
            <a:ext cx="7772400" cy="2298770"/>
          </a:xfrm>
        </p:spPr>
        <p:txBody>
          <a:bodyPr>
            <a:normAutofit/>
          </a:bodyPr>
          <a:lstStyle/>
          <a:p>
            <a:r>
              <a:rPr lang="en-US" sz="5400" dirty="0" smtClean="0"/>
              <a:t>Smart </a:t>
            </a:r>
            <a:r>
              <a:rPr lang="en-US" sz="5400" dirty="0"/>
              <a:t>Indicators for Smart Regions </a:t>
            </a:r>
          </a:p>
        </p:txBody>
      </p:sp>
      <p:sp>
        <p:nvSpPr>
          <p:cNvPr id="3" name="Subtitle 2"/>
          <p:cNvSpPr>
            <a:spLocks noGrp="1"/>
          </p:cNvSpPr>
          <p:nvPr>
            <p:ph type="subTitle" idx="1"/>
          </p:nvPr>
        </p:nvSpPr>
        <p:spPr>
          <a:xfrm>
            <a:off x="1371600" y="3222475"/>
            <a:ext cx="6400800" cy="2951367"/>
          </a:xfrm>
        </p:spPr>
        <p:txBody>
          <a:bodyPr>
            <a:normAutofit fontScale="77500" lnSpcReduction="20000"/>
          </a:bodyPr>
          <a:lstStyle/>
          <a:p>
            <a:r>
              <a:rPr lang="en-US" sz="3500" dirty="0" smtClean="0"/>
              <a:t>Universities </a:t>
            </a:r>
            <a:r>
              <a:rPr lang="en-US" sz="3500" dirty="0"/>
              <a:t>and the need for a new knowledge base for the cultural and creative </a:t>
            </a:r>
            <a:r>
              <a:rPr lang="en-US" sz="3500" dirty="0" smtClean="0"/>
              <a:t>sectors </a:t>
            </a:r>
          </a:p>
          <a:p>
            <a:endParaRPr lang="en-US" dirty="0"/>
          </a:p>
          <a:p>
            <a:r>
              <a:rPr lang="en-US" sz="2400" dirty="0" smtClean="0"/>
              <a:t>Colin Mercer, Bristol, UK</a:t>
            </a:r>
          </a:p>
          <a:p>
            <a:r>
              <a:rPr lang="en-US" sz="2400" dirty="0" smtClean="0"/>
              <a:t>(Member: European Expert Network on Culture and </a:t>
            </a:r>
            <a:r>
              <a:rPr lang="en-US" sz="2400" dirty="0" err="1" smtClean="0"/>
              <a:t>CoE</a:t>
            </a:r>
            <a:r>
              <a:rPr lang="en-US" sz="2400" dirty="0"/>
              <a:t>-</a:t>
            </a:r>
            <a:r>
              <a:rPr lang="en-US" sz="2400" smtClean="0"/>
              <a:t>Compendium </a:t>
            </a:r>
            <a:r>
              <a:rPr lang="en-US" sz="2400" dirty="0" smtClean="0"/>
              <a:t>Expert Group on Cultural Participation Issues)</a:t>
            </a:r>
          </a:p>
          <a:p>
            <a:endParaRPr lang="en-US" sz="2400" dirty="0" smtClean="0">
              <a:solidFill>
                <a:srgbClr val="FFFF00"/>
              </a:solidFill>
            </a:endParaRPr>
          </a:p>
          <a:p>
            <a:r>
              <a:rPr lang="en-US" sz="2000" dirty="0" smtClean="0">
                <a:solidFill>
                  <a:srgbClr val="FFFF00"/>
                </a:solidFill>
                <a:hlinkClick r:id="rId2"/>
              </a:rPr>
              <a:t>colin.mercer@hotmail.com</a:t>
            </a:r>
            <a:endParaRPr lang="en-US" sz="2000" dirty="0" smtClean="0">
              <a:solidFill>
                <a:srgbClr val="FFFF00"/>
              </a:solidFill>
            </a:endParaRPr>
          </a:p>
          <a:p>
            <a:endParaRPr lang="en-US" sz="2000" dirty="0"/>
          </a:p>
        </p:txBody>
      </p:sp>
    </p:spTree>
    <p:extLst>
      <p:ext uri="{BB962C8B-B14F-4D97-AF65-F5344CB8AC3E}">
        <p14:creationId xmlns:p14="http://schemas.microsoft.com/office/powerpoint/2010/main" val="19481085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Creative Europe </a:t>
            </a:r>
            <a:r>
              <a:rPr lang="en-US" sz="3600" b="1" dirty="0" err="1"/>
              <a:t>Programme</a:t>
            </a:r>
            <a:r>
              <a:rPr lang="en-US" sz="3600" b="1" dirty="0"/>
              <a:t> 2014-2020</a:t>
            </a:r>
            <a:r>
              <a:rPr lang="en-GB" sz="3600" dirty="0"/>
              <a:t/>
            </a:r>
            <a:br>
              <a:rPr lang="en-GB" sz="3600" dirty="0"/>
            </a:br>
            <a:endParaRPr lang="en-US" sz="3600"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smtClean="0"/>
              <a:t>'</a:t>
            </a:r>
            <a:r>
              <a:rPr lang="en-US" sz="2400" dirty="0"/>
              <a:t>The growing economic role of the culture and creative industries sector is very much in line with the objectives of the Europe 2020 Strategy.' - </a:t>
            </a:r>
            <a:r>
              <a:rPr lang="en-US" sz="2400" i="1" dirty="0"/>
              <a:t>A Budget for Europe 2020</a:t>
            </a:r>
            <a:r>
              <a:rPr lang="en-US" sz="2400" dirty="0"/>
              <a:t>, Part I, p.17. </a:t>
            </a:r>
            <a:endParaRPr lang="en-US" dirty="0" smtClean="0"/>
          </a:p>
          <a:p>
            <a:pPr lvl="0"/>
            <a:r>
              <a:rPr lang="en-US" dirty="0" smtClean="0"/>
              <a:t>New Single </a:t>
            </a:r>
            <a:r>
              <a:rPr lang="en-US" dirty="0"/>
              <a:t>Framework </a:t>
            </a:r>
            <a:r>
              <a:rPr lang="en-US" dirty="0" err="1" smtClean="0"/>
              <a:t>Programme</a:t>
            </a:r>
            <a:r>
              <a:rPr lang="en-US" dirty="0" smtClean="0"/>
              <a:t> with Culture Strand, Media Strand and Transversal Strand</a:t>
            </a:r>
            <a:endParaRPr lang="en-GB" dirty="0"/>
          </a:p>
          <a:p>
            <a:pPr lvl="0"/>
            <a:r>
              <a:rPr lang="en-US" dirty="0"/>
              <a:t>37% budget increase to €1.8 </a:t>
            </a:r>
            <a:r>
              <a:rPr lang="en-US" dirty="0" smtClean="0"/>
              <a:t>billion</a:t>
            </a:r>
            <a:endParaRPr lang="en-GB" dirty="0"/>
          </a:p>
          <a:p>
            <a:pPr lvl="0"/>
            <a:r>
              <a:rPr lang="en-US" dirty="0"/>
              <a:t>Cultural and Creative Sectors </a:t>
            </a:r>
            <a:r>
              <a:rPr lang="en-US" dirty="0" smtClean="0"/>
              <a:t>Facility</a:t>
            </a:r>
          </a:p>
          <a:p>
            <a:pPr lvl="0"/>
            <a:r>
              <a:rPr lang="en-GB" dirty="0" smtClean="0"/>
              <a:t>‘</a:t>
            </a:r>
            <a:r>
              <a:rPr lang="en-GB" dirty="0"/>
              <a:t>J</a:t>
            </a:r>
            <a:r>
              <a:rPr lang="en-GB" dirty="0" smtClean="0"/>
              <a:t>oined-up’ and cross-cutting approach to the CCIs and links with regional agendas, </a:t>
            </a:r>
            <a:r>
              <a:rPr lang="en-GB" i="1" dirty="0" smtClean="0"/>
              <a:t>Digital Agenda for Europe</a:t>
            </a:r>
            <a:r>
              <a:rPr lang="en-GB" dirty="0" smtClean="0"/>
              <a:t>, Cohesion Policy, </a:t>
            </a:r>
            <a:r>
              <a:rPr lang="en-GB" dirty="0" err="1" smtClean="0"/>
              <a:t>etc</a:t>
            </a:r>
            <a:endParaRPr lang="en-GB" dirty="0"/>
          </a:p>
          <a:p>
            <a:endParaRPr lang="en-US" dirty="0"/>
          </a:p>
        </p:txBody>
      </p:sp>
    </p:spTree>
    <p:extLst>
      <p:ext uri="{BB962C8B-B14F-4D97-AF65-F5344CB8AC3E}">
        <p14:creationId xmlns:p14="http://schemas.microsoft.com/office/powerpoint/2010/main" val="14149543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need for a new knowledge base from strategic partnerships between universities, regional agencies, CCI stakeholders.</a:t>
            </a:r>
            <a:endParaRPr lang="en-US" sz="2800" dirty="0"/>
          </a:p>
        </p:txBody>
      </p:sp>
      <p:sp>
        <p:nvSpPr>
          <p:cNvPr id="3" name="Content Placeholder 2"/>
          <p:cNvSpPr>
            <a:spLocks noGrp="1"/>
          </p:cNvSpPr>
          <p:nvPr>
            <p:ph idx="1"/>
          </p:nvPr>
        </p:nvSpPr>
        <p:spPr/>
        <p:txBody>
          <a:bodyPr>
            <a:normAutofit fontScale="85000" lnSpcReduction="20000"/>
          </a:bodyPr>
          <a:lstStyle/>
          <a:p>
            <a:r>
              <a:rPr lang="en-US" sz="2400" dirty="0" smtClean="0"/>
              <a:t>Need to link the various forms of ‘capital’ in both conceptual and operational terms for policy and practice by addressing and developing indicators and new knowledge and evidence about about culture and its impacts from:</a:t>
            </a:r>
          </a:p>
          <a:p>
            <a:pPr lvl="1"/>
            <a:r>
              <a:rPr lang="en-US" sz="2000" dirty="0" smtClean="0"/>
              <a:t>Cultural capital (cultural and other literacies)</a:t>
            </a:r>
          </a:p>
          <a:p>
            <a:pPr lvl="1"/>
            <a:r>
              <a:rPr lang="en-US" sz="2000" dirty="0" smtClean="0"/>
              <a:t>Social capital (bonds of trust and reciprocity)</a:t>
            </a:r>
          </a:p>
          <a:p>
            <a:pPr lvl="1"/>
            <a:r>
              <a:rPr lang="en-US" sz="2000" dirty="0" smtClean="0"/>
              <a:t>Human capital (‘arts of living, doing, and being’ – capacities and capabilities – </a:t>
            </a:r>
            <a:r>
              <a:rPr lang="en-US" sz="2000" dirty="0" err="1" smtClean="0"/>
              <a:t>Amartya</a:t>
            </a:r>
            <a:r>
              <a:rPr lang="en-US" sz="2000" dirty="0" smtClean="0"/>
              <a:t> </a:t>
            </a:r>
            <a:r>
              <a:rPr lang="en-US" sz="2000" dirty="0" err="1" smtClean="0"/>
              <a:t>Sen</a:t>
            </a:r>
            <a:r>
              <a:rPr lang="en-US" sz="2000" dirty="0" smtClean="0"/>
              <a:t>)</a:t>
            </a:r>
          </a:p>
          <a:p>
            <a:pPr lvl="1"/>
            <a:r>
              <a:rPr lang="en-US" sz="2000" dirty="0" smtClean="0"/>
              <a:t>Environmental and infrastructural capital ( sense of place, stewardship and custodianship, integrated and strategic cultural mapping and planning, new forms of cultural ‘facility’, broadband capacity and roll-out, internet penetration and use)</a:t>
            </a:r>
          </a:p>
          <a:p>
            <a:pPr lvl="1"/>
            <a:r>
              <a:rPr lang="en-US" sz="2000" dirty="0" smtClean="0"/>
              <a:t>Economic capital (employment, turnover, % of GDP/GVA,  growth and decline trends, inward investment and tourism potential)</a:t>
            </a:r>
          </a:p>
          <a:p>
            <a:r>
              <a:rPr lang="en-US" sz="2400" dirty="0" smtClean="0"/>
              <a:t>Universities and regional agencies are well-placed to develop this quantitative and qualitative research agenda on a combined stakeholder basis involving government, the CCI sector and industry end-users if they get the right mix.</a:t>
            </a:r>
          </a:p>
          <a:p>
            <a:pPr marL="400050" lvl="1" indent="0">
              <a:buNone/>
            </a:pPr>
            <a:endParaRPr lang="en-US" dirty="0"/>
          </a:p>
        </p:txBody>
      </p:sp>
    </p:spTree>
    <p:extLst>
      <p:ext uri="{BB962C8B-B14F-4D97-AF65-F5344CB8AC3E}">
        <p14:creationId xmlns:p14="http://schemas.microsoft.com/office/powerpoint/2010/main" val="4905633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Universities and the knowledge base</a:t>
            </a:r>
            <a:r>
              <a:rPr lang="en-GB" dirty="0"/>
              <a:t/>
            </a:r>
            <a:br>
              <a:rPr lang="en-GB" dirty="0"/>
            </a:b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6200" dirty="0" smtClean="0"/>
              <a:t>Need for</a:t>
            </a:r>
            <a:r>
              <a:rPr lang="en-US" sz="6200" dirty="0"/>
              <a:t> </a:t>
            </a:r>
            <a:r>
              <a:rPr lang="en-US" sz="6200" dirty="0" smtClean="0"/>
              <a:t>: </a:t>
            </a:r>
            <a:endParaRPr lang="en-GB" sz="6200" dirty="0"/>
          </a:p>
          <a:p>
            <a:pPr lvl="1"/>
            <a:r>
              <a:rPr lang="en-US" sz="8000" dirty="0"/>
              <a:t>Interdisciplinary (knowledge) convergence - beyond silos, departments, disciplines, </a:t>
            </a:r>
            <a:r>
              <a:rPr lang="en-US" sz="8000" dirty="0" smtClean="0"/>
              <a:t>compartments.</a:t>
            </a:r>
            <a:endParaRPr lang="en-GB" sz="8000" dirty="0"/>
          </a:p>
          <a:p>
            <a:pPr marL="0" indent="0">
              <a:buNone/>
            </a:pPr>
            <a:r>
              <a:rPr lang="en-US" sz="8000" dirty="0"/>
              <a:t> </a:t>
            </a:r>
            <a:endParaRPr lang="en-GB" sz="8000" dirty="0"/>
          </a:p>
          <a:p>
            <a:pPr lvl="1"/>
            <a:r>
              <a:rPr lang="en-US" sz="8000" dirty="0" smtClean="0"/>
              <a:t>Strategic partnerships attuned to new policy agendas ( Australian SPIRT).</a:t>
            </a:r>
          </a:p>
          <a:p>
            <a:pPr lvl="1"/>
            <a:endParaRPr lang="en-GB" sz="8000" dirty="0"/>
          </a:p>
          <a:p>
            <a:pPr lvl="1"/>
            <a:r>
              <a:rPr lang="en-US" sz="8000" dirty="0" smtClean="0"/>
              <a:t>Co</a:t>
            </a:r>
            <a:r>
              <a:rPr lang="en-US" sz="8000" dirty="0"/>
              <a:t>-operative and </a:t>
            </a:r>
            <a:r>
              <a:rPr lang="en-US" sz="8000" dirty="0" smtClean="0"/>
              <a:t>collaborative work within and between disciplines and beyond ‘fiefdoms’.</a:t>
            </a:r>
          </a:p>
          <a:p>
            <a:pPr lvl="1"/>
            <a:endParaRPr lang="en-GB" sz="8000" dirty="0"/>
          </a:p>
          <a:p>
            <a:pPr lvl="1"/>
            <a:r>
              <a:rPr lang="en-US" sz="8000" dirty="0" smtClean="0"/>
              <a:t>Appropriate </a:t>
            </a:r>
            <a:r>
              <a:rPr lang="en-US" sz="8000" dirty="0"/>
              <a:t>funding and results </a:t>
            </a:r>
            <a:r>
              <a:rPr lang="en-US" sz="8000" dirty="0" smtClean="0"/>
              <a:t>architecture not simply based on the published monograph or chapter or the refereed journal </a:t>
            </a:r>
            <a:r>
              <a:rPr lang="en-US" sz="8000" dirty="0" err="1" smtClean="0"/>
              <a:t>artcile</a:t>
            </a:r>
            <a:r>
              <a:rPr lang="en-US" sz="8000" dirty="0"/>
              <a:t> </a:t>
            </a:r>
            <a:r>
              <a:rPr lang="en-US" sz="8000" dirty="0" smtClean="0"/>
              <a:t>– commissioned research too.</a:t>
            </a:r>
          </a:p>
          <a:p>
            <a:pPr lvl="1"/>
            <a:endParaRPr lang="en-GB" sz="8000" dirty="0"/>
          </a:p>
          <a:p>
            <a:pPr lvl="1"/>
            <a:r>
              <a:rPr lang="en-US" sz="8000" dirty="0" smtClean="0"/>
              <a:t>Stakeholder research management and planning </a:t>
            </a:r>
            <a:r>
              <a:rPr lang="en-US" sz="8000" dirty="0"/>
              <a:t>scenarios including end-users of research and communities</a:t>
            </a:r>
            <a:endParaRPr lang="en-GB" sz="8000" dirty="0"/>
          </a:p>
          <a:p>
            <a:pPr marL="0" indent="0">
              <a:buNone/>
            </a:pPr>
            <a:endParaRPr lang="en-GB" sz="3600" dirty="0"/>
          </a:p>
          <a:p>
            <a:endParaRPr lang="en-US" dirty="0"/>
          </a:p>
        </p:txBody>
      </p:sp>
    </p:spTree>
    <p:extLst>
      <p:ext uri="{BB962C8B-B14F-4D97-AF65-F5344CB8AC3E}">
        <p14:creationId xmlns:p14="http://schemas.microsoft.com/office/powerpoint/2010/main" val="32636964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Creative Europe, meet Creative Portugal…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and discover really, not ‘rather’ unique local and regional resources you may not have been aware of.</a:t>
            </a:r>
          </a:p>
          <a:p>
            <a:endParaRPr lang="en-US" dirty="0"/>
          </a:p>
          <a:p>
            <a:pPr marL="0" indent="0" algn="ctr">
              <a:buNone/>
            </a:pPr>
            <a:r>
              <a:rPr lang="en-US" sz="2800" dirty="0" smtClean="0"/>
              <a:t>For more on this theme and all the concepts and themes addressed in this presentation you can consult my 2002 book </a:t>
            </a:r>
            <a:r>
              <a:rPr lang="en-US" sz="2800" i="1" dirty="0" smtClean="0"/>
              <a:t>Towards Cultural Citizenship: Tools for Cultural Policy and Development</a:t>
            </a:r>
            <a:r>
              <a:rPr lang="en-US" sz="2800" dirty="0" smtClean="0"/>
              <a:t> which has been placed as a PDF file in the S3 Seminar ‘</a:t>
            </a:r>
            <a:r>
              <a:rPr lang="en-US" sz="2800" dirty="0" err="1" smtClean="0"/>
              <a:t>Dropbox</a:t>
            </a:r>
            <a:r>
              <a:rPr lang="en-US" sz="2800" dirty="0" smtClean="0"/>
              <a:t>’ and there’s more on my website at </a:t>
            </a:r>
            <a:r>
              <a:rPr lang="en-US" sz="2800" dirty="0">
                <a:hlinkClick r:id="rId2"/>
              </a:rPr>
              <a:t>http://sites.google.com/site/colinmercer52/home/</a:t>
            </a:r>
            <a:r>
              <a:rPr lang="en-US" sz="2800" dirty="0" smtClean="0">
                <a:hlinkClick r:id="rId2"/>
              </a:rPr>
              <a:t>publications</a:t>
            </a:r>
            <a:r>
              <a:rPr lang="en-US" sz="2800" dirty="0" smtClean="0"/>
              <a:t> or my web page on </a:t>
            </a:r>
            <a:r>
              <a:rPr lang="en-US" sz="2800" dirty="0">
                <a:hlinkClick r:id="rId3"/>
              </a:rPr>
              <a:t>http://www.academia.edu/</a:t>
            </a:r>
            <a:r>
              <a:rPr lang="en-US" sz="2800" dirty="0" smtClean="0"/>
              <a:t> </a:t>
            </a:r>
            <a:endParaRPr lang="en-US" sz="2800" dirty="0"/>
          </a:p>
        </p:txBody>
      </p:sp>
    </p:spTree>
    <p:extLst>
      <p:ext uri="{BB962C8B-B14F-4D97-AF65-F5344CB8AC3E}">
        <p14:creationId xmlns:p14="http://schemas.microsoft.com/office/powerpoint/2010/main" val="35477142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‘killer facts’…..</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smtClean="0"/>
              <a:t>Economic crisis year 2008:</a:t>
            </a:r>
          </a:p>
          <a:p>
            <a:pPr lvl="1"/>
            <a:r>
              <a:rPr lang="en-US" b="1" dirty="0"/>
              <a:t>Global contraction of international trade by 12% but world exports of creative goods and services continued to grow: $592bn in 2008 - double 2002 level - annual growth rate of 14% over 6 consecutive </a:t>
            </a:r>
            <a:r>
              <a:rPr lang="en-US" b="1" dirty="0" smtClean="0"/>
              <a:t>years  (UNDP/UNCTAD </a:t>
            </a:r>
            <a:r>
              <a:rPr lang="en-US" b="1" i="1" dirty="0" smtClean="0"/>
              <a:t>Creative Economy </a:t>
            </a:r>
            <a:r>
              <a:rPr lang="en-US" b="1" i="1" dirty="0" smtClean="0"/>
              <a:t>Report </a:t>
            </a:r>
            <a:r>
              <a:rPr lang="en-US" b="1" i="1" dirty="0" smtClean="0"/>
              <a:t>2010</a:t>
            </a:r>
            <a:r>
              <a:rPr lang="en-US" b="1" dirty="0" smtClean="0"/>
              <a:t>). </a:t>
            </a:r>
          </a:p>
          <a:p>
            <a:pPr lvl="1"/>
            <a:r>
              <a:rPr lang="en-US" b="1" dirty="0"/>
              <a:t>In the EU the growth of the sector's value added was near 20% in 99-03. This was 12% higher than the growth of the general economy. Where general employment decreased in 2002-04, CCI employment increased </a:t>
            </a:r>
            <a:r>
              <a:rPr lang="en-US" b="1" dirty="0" smtClean="0"/>
              <a:t>(KEA, </a:t>
            </a:r>
            <a:r>
              <a:rPr lang="en-US" b="1" i="1" dirty="0" smtClean="0"/>
              <a:t>The </a:t>
            </a:r>
            <a:r>
              <a:rPr lang="en-US" b="1" i="1" dirty="0"/>
              <a:t>Economy of Culture in Europe</a:t>
            </a:r>
            <a:r>
              <a:rPr lang="en-US" b="1" dirty="0"/>
              <a:t>, 2006</a:t>
            </a:r>
            <a:r>
              <a:rPr lang="en-GB" dirty="0"/>
              <a:t> </a:t>
            </a:r>
            <a:r>
              <a:rPr lang="en-US" b="1" dirty="0" smtClean="0"/>
              <a:t>)</a:t>
            </a:r>
            <a:r>
              <a:rPr lang="en-US" b="1" dirty="0"/>
              <a:t>.</a:t>
            </a:r>
            <a:endParaRPr lang="en-GB" dirty="0"/>
          </a:p>
          <a:p>
            <a:pPr lvl="1"/>
            <a:endParaRPr lang="en-GB" dirty="0"/>
          </a:p>
          <a:p>
            <a:pPr lvl="1"/>
            <a:endParaRPr lang="en-US" dirty="0"/>
          </a:p>
        </p:txBody>
      </p:sp>
    </p:spTree>
    <p:extLst>
      <p:ext uri="{BB962C8B-B14F-4D97-AF65-F5344CB8AC3E}">
        <p14:creationId xmlns:p14="http://schemas.microsoft.com/office/powerpoint/2010/main" val="7951209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Killer facts…</a:t>
            </a:r>
            <a:endParaRPr lang="en-US" dirty="0"/>
          </a:p>
        </p:txBody>
      </p:sp>
      <p:sp>
        <p:nvSpPr>
          <p:cNvPr id="3" name="Content Placeholder 2"/>
          <p:cNvSpPr>
            <a:spLocks noGrp="1"/>
          </p:cNvSpPr>
          <p:nvPr>
            <p:ph idx="1"/>
          </p:nvPr>
        </p:nvSpPr>
        <p:spPr/>
        <p:txBody>
          <a:bodyPr>
            <a:normAutofit lnSpcReduction="10000"/>
          </a:bodyPr>
          <a:lstStyle/>
          <a:p>
            <a:pPr lvl="0"/>
            <a:r>
              <a:rPr lang="en-US" b="1" dirty="0"/>
              <a:t>In many advanced EU countries spend on cultural/recreational goods and services is </a:t>
            </a:r>
            <a:r>
              <a:rPr lang="en-US" b="1" dirty="0" smtClean="0"/>
              <a:t>the </a:t>
            </a:r>
            <a:r>
              <a:rPr lang="en-US" b="1" dirty="0"/>
              <a:t>2nd or 3rd highest household expenditure category after housing and food but ahead of transport</a:t>
            </a:r>
            <a:r>
              <a:rPr lang="en-US" b="1" dirty="0" smtClean="0"/>
              <a:t>.</a:t>
            </a:r>
          </a:p>
          <a:p>
            <a:pPr lvl="0"/>
            <a:endParaRPr lang="en-US" b="1" dirty="0"/>
          </a:p>
          <a:p>
            <a:pPr lvl="0"/>
            <a:r>
              <a:rPr lang="en-US" b="1" dirty="0"/>
              <a:t>At city-region level cultural employment is very high: </a:t>
            </a:r>
            <a:r>
              <a:rPr lang="en-US" b="1" dirty="0" smtClean="0"/>
              <a:t>Greater London Area </a:t>
            </a:r>
            <a:r>
              <a:rPr lang="en-US" b="1" dirty="0"/>
              <a:t>- 24%, Paris (Ile de France) 45%. </a:t>
            </a:r>
            <a:endParaRPr lang="en-GB" dirty="0"/>
          </a:p>
          <a:p>
            <a:endParaRPr lang="en-US" dirty="0"/>
          </a:p>
        </p:txBody>
      </p:sp>
    </p:spTree>
    <p:extLst>
      <p:ext uri="{BB962C8B-B14F-4D97-AF65-F5344CB8AC3E}">
        <p14:creationId xmlns:p14="http://schemas.microsoft.com/office/powerpoint/2010/main" val="37156455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‘Portugal we have a problem…’</a:t>
            </a:r>
            <a:endParaRPr lang="en-US" dirty="0"/>
          </a:p>
        </p:txBody>
      </p:sp>
      <p:sp>
        <p:nvSpPr>
          <p:cNvPr id="3" name="Content Placeholder 2"/>
          <p:cNvSpPr>
            <a:spLocks noGrp="1"/>
          </p:cNvSpPr>
          <p:nvPr>
            <p:ph idx="1"/>
          </p:nvPr>
        </p:nvSpPr>
        <p:spPr>
          <a:xfrm>
            <a:off x="457200" y="1600200"/>
            <a:ext cx="8229600" cy="5035913"/>
          </a:xfrm>
        </p:spPr>
        <p:txBody>
          <a:bodyPr>
            <a:normAutofit fontScale="25000" lnSpcReduction="20000"/>
          </a:bodyPr>
          <a:lstStyle/>
          <a:p>
            <a:r>
              <a:rPr lang="en-US" sz="8000" dirty="0" smtClean="0"/>
              <a:t>What are the comparable figures for Portugal as a nation and its constituent city regions?</a:t>
            </a:r>
          </a:p>
          <a:p>
            <a:endParaRPr lang="en-US" sz="8000" dirty="0" smtClean="0"/>
          </a:p>
          <a:p>
            <a:pPr lvl="0"/>
            <a:r>
              <a:rPr lang="en-US" sz="8000" dirty="0" smtClean="0"/>
              <a:t>In London</a:t>
            </a:r>
            <a:r>
              <a:rPr lang="en-US" sz="8000" dirty="0"/>
              <a:t>, employment in the Cultural and Creative Industries (CCI) sectors is the second largest employer after Financial Services. City-region trends across the EU are following this pattern</a:t>
            </a:r>
            <a:r>
              <a:rPr lang="en-US" sz="8000" dirty="0" smtClean="0"/>
              <a:t>.</a:t>
            </a:r>
          </a:p>
          <a:p>
            <a:pPr lvl="0"/>
            <a:endParaRPr lang="en-US" sz="8000" dirty="0" smtClean="0"/>
          </a:p>
          <a:p>
            <a:pPr lvl="0"/>
            <a:r>
              <a:rPr lang="en-US" sz="8000" dirty="0" smtClean="0"/>
              <a:t>What is the situation in Portugal? What can and should universities and regional agencies be doing to build both the quantitative and qualitative knowledge </a:t>
            </a:r>
            <a:r>
              <a:rPr lang="en-US" sz="8000" i="1" dirty="0" smtClean="0"/>
              <a:t>and evidence base</a:t>
            </a:r>
            <a:r>
              <a:rPr lang="en-US" sz="8000" dirty="0" smtClean="0"/>
              <a:t> for the CCIs and for policies towards them?</a:t>
            </a:r>
          </a:p>
          <a:p>
            <a:pPr lvl="0"/>
            <a:endParaRPr lang="en-US" sz="8000" dirty="0" smtClean="0"/>
          </a:p>
          <a:p>
            <a:pPr lvl="0"/>
            <a:r>
              <a:rPr lang="en-US" sz="8000" dirty="0" smtClean="0"/>
              <a:t>Can Portuguese universities and regional agencies develop a ‘SPIRT’  (Strategic Partnerships with Industry for Research and Training) funding model where ‘industry’ is taken to include government funding agencies and the CCI sector as a whole – </a:t>
            </a:r>
            <a:r>
              <a:rPr lang="en-US" sz="8000" dirty="0" err="1" smtClean="0"/>
              <a:t>subsidised</a:t>
            </a:r>
            <a:r>
              <a:rPr lang="en-US" sz="8000" dirty="0" smtClean="0"/>
              <a:t> and non-</a:t>
            </a:r>
            <a:r>
              <a:rPr lang="en-US" sz="8000" dirty="0" err="1" smtClean="0"/>
              <a:t>subsidised</a:t>
            </a:r>
            <a:r>
              <a:rPr lang="en-US" sz="8000" dirty="0" smtClean="0"/>
              <a:t> –as Australia did in the 1990s?</a:t>
            </a:r>
          </a:p>
          <a:p>
            <a:pPr lvl="0"/>
            <a:endParaRPr lang="en-US" sz="8000" dirty="0"/>
          </a:p>
          <a:p>
            <a:pPr lvl="0"/>
            <a:r>
              <a:rPr lang="en-US" sz="8000" dirty="0" smtClean="0"/>
              <a:t>Do they need to….?</a:t>
            </a:r>
          </a:p>
          <a:p>
            <a:pPr lvl="0"/>
            <a:endParaRPr lang="en-GB" sz="8000" dirty="0"/>
          </a:p>
          <a:p>
            <a:pPr marL="0" indent="0">
              <a:buNone/>
            </a:pPr>
            <a:r>
              <a:rPr lang="en-US" b="1" dirty="0"/>
              <a:t> </a:t>
            </a:r>
            <a:endParaRPr lang="en-GB" dirty="0"/>
          </a:p>
          <a:p>
            <a:endParaRPr lang="en-US" dirty="0"/>
          </a:p>
        </p:txBody>
      </p:sp>
    </p:spTree>
    <p:extLst>
      <p:ext uri="{BB962C8B-B14F-4D97-AF65-F5344CB8AC3E}">
        <p14:creationId xmlns:p14="http://schemas.microsoft.com/office/powerpoint/2010/main" val="12903299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Yes! – Europe and Portugal in the creative age</a:t>
            </a:r>
            <a:endParaRPr lang="en-US" dirty="0"/>
          </a:p>
        </p:txBody>
      </p:sp>
      <p:sp>
        <p:nvSpPr>
          <p:cNvPr id="3" name="Content Placeholder 2"/>
          <p:cNvSpPr>
            <a:spLocks noGrp="1"/>
          </p:cNvSpPr>
          <p:nvPr>
            <p:ph idx="1"/>
          </p:nvPr>
        </p:nvSpPr>
        <p:spPr>
          <a:xfrm>
            <a:off x="457200" y="1600200"/>
            <a:ext cx="8229600" cy="4667241"/>
          </a:xfrm>
        </p:spPr>
        <p:txBody>
          <a:bodyPr>
            <a:normAutofit fontScale="85000" lnSpcReduction="20000"/>
          </a:bodyPr>
          <a:lstStyle/>
          <a:p>
            <a:r>
              <a:rPr lang="en-US" dirty="0" smtClean="0"/>
              <a:t>Richard Florida and Irene </a:t>
            </a:r>
            <a:r>
              <a:rPr lang="en-US" dirty="0" err="1" smtClean="0"/>
              <a:t>Tinagli</a:t>
            </a:r>
            <a:r>
              <a:rPr lang="en-US" dirty="0" smtClean="0"/>
              <a:t>, </a:t>
            </a:r>
            <a:r>
              <a:rPr lang="en-US" i="1" dirty="0" smtClean="0"/>
              <a:t>Europe in the Creative Age</a:t>
            </a:r>
            <a:r>
              <a:rPr lang="en-US" dirty="0" smtClean="0"/>
              <a:t>, 2004:</a:t>
            </a:r>
          </a:p>
          <a:p>
            <a:pPr lvl="1"/>
            <a:r>
              <a:rPr lang="en-US" dirty="0" smtClean="0"/>
              <a:t>Portugal and Italy are lowest ranked for creative employment in the EU with less than 15% of total ‘creative class’ employment compared to 30% in the USA and figures near that in Belgium, the Netherlands, Finland and Iceland.</a:t>
            </a:r>
          </a:p>
          <a:p>
            <a:pPr lvl="1"/>
            <a:r>
              <a:rPr lang="en-US" dirty="0" smtClean="0"/>
              <a:t>Portugal was the </a:t>
            </a:r>
            <a:r>
              <a:rPr lang="en-US" dirty="0" smtClean="0"/>
              <a:t>only EU </a:t>
            </a:r>
            <a:r>
              <a:rPr lang="en-US" dirty="0" smtClean="0"/>
              <a:t>country to experience negative growth in creative class occupations in 1995-2004.</a:t>
            </a:r>
          </a:p>
          <a:p>
            <a:pPr lvl="1"/>
            <a:r>
              <a:rPr lang="en-US" dirty="0" smtClean="0"/>
              <a:t>Portugal is at the bottom of the EU ‘Creative Class’ index with 13.14% of total employment.</a:t>
            </a:r>
          </a:p>
          <a:p>
            <a:pPr lvl="1"/>
            <a:r>
              <a:rPr lang="en-US" dirty="0" smtClean="0"/>
              <a:t>The good news (in 2004) is that Portugal was ranked third highest on the ‘Creativity Trends Index’ – because it was starting from a low base, but the trends are positive.</a:t>
            </a:r>
            <a:endParaRPr lang="en-US" dirty="0"/>
          </a:p>
        </p:txBody>
      </p:sp>
    </p:spTree>
    <p:extLst>
      <p:ext uri="{BB962C8B-B14F-4D97-AF65-F5344CB8AC3E}">
        <p14:creationId xmlns:p14="http://schemas.microsoft.com/office/powerpoint/2010/main" val="15046000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doesn’t matter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familiar argument that the size of Portugal matters, either by geographical area or by population (10.6 million),  does not work because:</a:t>
            </a:r>
          </a:p>
          <a:p>
            <a:pPr lvl="1"/>
            <a:r>
              <a:rPr lang="en-US" dirty="0" smtClean="0"/>
              <a:t>It has a slightly larger population than Sweden (9.4 million)</a:t>
            </a:r>
          </a:p>
          <a:p>
            <a:pPr lvl="1"/>
            <a:r>
              <a:rPr lang="en-US" dirty="0" smtClean="0"/>
              <a:t>It has a population more than twice that of Norway (EEA) at 4.8 million and nearly twice that of Finland (5.4 million) and Denmark (5.5 million). All of these are near the top of the European rankings.</a:t>
            </a:r>
          </a:p>
          <a:p>
            <a:pPr lvl="1"/>
            <a:r>
              <a:rPr lang="en-US" b="1" dirty="0" smtClean="0">
                <a:solidFill>
                  <a:srgbClr val="FF0000"/>
                </a:solidFill>
              </a:rPr>
              <a:t>Final killer fact</a:t>
            </a:r>
            <a:r>
              <a:rPr lang="en-US" dirty="0" smtClean="0"/>
              <a:t>: It’s population is </a:t>
            </a:r>
            <a:r>
              <a:rPr lang="en-US" b="1" u="sng" dirty="0" smtClean="0"/>
              <a:t>33 times larger than Iceland </a:t>
            </a:r>
            <a:r>
              <a:rPr lang="en-US" dirty="0" smtClean="0"/>
              <a:t>(320,000) which has the highest CCI employment in the EEA, thriving music, fashion, design, and computer games industries (all officially and statistically </a:t>
            </a:r>
            <a:r>
              <a:rPr lang="en-US" dirty="0" err="1" smtClean="0"/>
              <a:t>recognised</a:t>
            </a:r>
            <a:r>
              <a:rPr lang="en-US" dirty="0" smtClean="0"/>
              <a:t> as CCI in EU and UN terms), and was ranked in a 2010 US survey as ‘the most innovative nation on earth’. </a:t>
            </a:r>
            <a:endParaRPr lang="en-US" dirty="0"/>
          </a:p>
        </p:txBody>
      </p:sp>
    </p:spTree>
    <p:extLst>
      <p:ext uri="{BB962C8B-B14F-4D97-AF65-F5344CB8AC3E}">
        <p14:creationId xmlns:p14="http://schemas.microsoft.com/office/powerpoint/2010/main" val="22525582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drivers: </a:t>
            </a:r>
            <a:r>
              <a:rPr lang="en-US" dirty="0" err="1" smtClean="0"/>
              <a:t>digitalisation</a:t>
            </a:r>
            <a:r>
              <a:rPr lang="en-US" dirty="0" smtClean="0"/>
              <a:t> and </a:t>
            </a:r>
            <a:r>
              <a:rPr lang="en-US" dirty="0" err="1" smtClean="0"/>
              <a:t>globalisation</a:t>
            </a:r>
            <a:endParaRPr lang="en-US" dirty="0"/>
          </a:p>
        </p:txBody>
      </p:sp>
      <p:sp>
        <p:nvSpPr>
          <p:cNvPr id="3" name="Content Placeholder 2"/>
          <p:cNvSpPr>
            <a:spLocks noGrp="1"/>
          </p:cNvSpPr>
          <p:nvPr>
            <p:ph idx="1"/>
          </p:nvPr>
        </p:nvSpPr>
        <p:spPr>
          <a:xfrm>
            <a:off x="457200" y="1600200"/>
            <a:ext cx="8229600" cy="4926677"/>
          </a:xfrm>
        </p:spPr>
        <p:txBody>
          <a:bodyPr>
            <a:normAutofit fontScale="25000" lnSpcReduction="20000"/>
          </a:bodyPr>
          <a:lstStyle/>
          <a:p>
            <a:pPr lvl="0"/>
            <a:r>
              <a:rPr lang="en-US" sz="8000" b="1" dirty="0"/>
              <a:t>The digital revolution is as important for the CCI sector as the print revolution was for the Reformation and the Christian </a:t>
            </a:r>
            <a:r>
              <a:rPr lang="en-US" sz="8000" b="1" dirty="0" smtClean="0"/>
              <a:t>church in the 16</a:t>
            </a:r>
            <a:r>
              <a:rPr lang="en-US" sz="8000" b="1" baseline="30000" dirty="0" smtClean="0"/>
              <a:t>th</a:t>
            </a:r>
            <a:r>
              <a:rPr lang="en-US" sz="8000" b="1" dirty="0" smtClean="0"/>
              <a:t> century because:</a:t>
            </a:r>
          </a:p>
          <a:p>
            <a:pPr lvl="1"/>
            <a:r>
              <a:rPr lang="en-US" sz="7200" b="1" dirty="0" smtClean="0"/>
              <a:t>The portable book – especially </a:t>
            </a:r>
            <a:r>
              <a:rPr lang="en-US" sz="7200" b="1" i="1" dirty="0" smtClean="0"/>
              <a:t>The Bible, </a:t>
            </a:r>
            <a:r>
              <a:rPr lang="en-US" sz="7200" b="1" dirty="0" err="1" smtClean="0"/>
              <a:t>prayerbooks</a:t>
            </a:r>
            <a:r>
              <a:rPr lang="en-US" sz="7200" b="1" dirty="0" smtClean="0"/>
              <a:t>, almanacs, broadsheets, newspapers - in the vernacular language was as important for transforming the 16</a:t>
            </a:r>
            <a:r>
              <a:rPr lang="en-US" sz="7200" b="1" baseline="30000" dirty="0" smtClean="0"/>
              <a:t>th</a:t>
            </a:r>
            <a:r>
              <a:rPr lang="en-US" sz="7200" b="1" dirty="0" smtClean="0"/>
              <a:t> century Christian church and society as the devices of the smartphone, the ‘pad’, the laptop, and the platforms of Facebook, Twitter, etc., for the ‘Arab Spring’ in Tunisia, Egypt, Libya, Bahrain, Yemen, Syria – and many other non-Arab countries. </a:t>
            </a:r>
          </a:p>
          <a:p>
            <a:pPr lvl="1"/>
            <a:endParaRPr lang="en-US" sz="7200" b="1" dirty="0" smtClean="0"/>
          </a:p>
          <a:p>
            <a:pPr lvl="1"/>
            <a:r>
              <a:rPr lang="en-US" sz="7200" b="1" dirty="0" smtClean="0"/>
              <a:t>Printing and mass publishing was the first ‘creative industry’ properly speaking with a robust value chain of creators (writers), producers and reproducers (printers), marketers and distributors (publishers, booksellers) and consumers (populations increasingly literate in the vernacular language).</a:t>
            </a:r>
          </a:p>
          <a:p>
            <a:pPr lvl="1"/>
            <a:endParaRPr lang="en-US" sz="7200" b="1" dirty="0" smtClean="0"/>
          </a:p>
          <a:p>
            <a:pPr lvl="1"/>
            <a:r>
              <a:rPr lang="en-US" sz="7200" b="1" dirty="0" smtClean="0"/>
              <a:t> The digital revolution is ‘building local [and regional, and national] and going global’ by drawing on distinctive cultural and creative resources – ‘content’ -  to engage global markets. ‘</a:t>
            </a:r>
            <a:r>
              <a:rPr lang="en-US" sz="7200" b="1" dirty="0" err="1" smtClean="0"/>
              <a:t>Glocalism</a:t>
            </a:r>
            <a:r>
              <a:rPr lang="en-US" sz="7200" b="1" dirty="0" smtClean="0"/>
              <a:t>’ is the name of the game for content creators in any form or genre.</a:t>
            </a:r>
          </a:p>
          <a:p>
            <a:pPr lvl="1"/>
            <a:endParaRPr lang="en-US" sz="8000" b="1" dirty="0"/>
          </a:p>
          <a:p>
            <a:pPr lvl="1"/>
            <a:endParaRPr lang="en-US" sz="8000" b="1" dirty="0" smtClean="0"/>
          </a:p>
          <a:p>
            <a:pPr lvl="1"/>
            <a:endParaRPr lang="en-US" b="1" dirty="0"/>
          </a:p>
          <a:p>
            <a:endParaRPr lang="en-US" b="1" dirty="0" smtClean="0"/>
          </a:p>
          <a:p>
            <a:pPr lvl="1"/>
            <a:endParaRPr lang="en-US" b="1" dirty="0"/>
          </a:p>
          <a:p>
            <a:pPr lvl="1"/>
            <a:endParaRPr lang="en-US" b="1" dirty="0" smtClean="0"/>
          </a:p>
          <a:p>
            <a:endParaRPr lang="en-US" b="1" dirty="0" smtClean="0"/>
          </a:p>
          <a:p>
            <a:pPr lvl="1"/>
            <a:endParaRPr lang="en-US" b="1" dirty="0" smtClean="0"/>
          </a:p>
          <a:p>
            <a:pPr lvl="1"/>
            <a:endParaRPr lang="en-US" b="1" dirty="0"/>
          </a:p>
          <a:p>
            <a:pPr lvl="1"/>
            <a:endParaRPr lang="en-US" b="1" dirty="0" smtClean="0"/>
          </a:p>
          <a:p>
            <a:pPr lvl="1"/>
            <a:endParaRPr lang="en-GB" dirty="0"/>
          </a:p>
          <a:p>
            <a:pPr marL="0" indent="0">
              <a:buNone/>
            </a:pPr>
            <a:r>
              <a:rPr lang="en-US" b="1" dirty="0"/>
              <a:t> </a:t>
            </a:r>
            <a:endParaRPr lang="en-GB" dirty="0"/>
          </a:p>
          <a:p>
            <a:endParaRPr lang="en-US" dirty="0"/>
          </a:p>
        </p:txBody>
      </p:sp>
    </p:spTree>
    <p:extLst>
      <p:ext uri="{BB962C8B-B14F-4D97-AF65-F5344CB8AC3E}">
        <p14:creationId xmlns:p14="http://schemas.microsoft.com/office/powerpoint/2010/main" val="14551617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Policy’s motto: ‘Only connect…’ (</a:t>
            </a:r>
            <a:r>
              <a:rPr lang="en-US" dirty="0" err="1" smtClean="0"/>
              <a:t>E.M.Forster</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Culture and cultural policy touch on all domains, both quantitative and qualitative:</a:t>
            </a:r>
          </a:p>
          <a:p>
            <a:pPr lvl="1"/>
            <a:r>
              <a:rPr lang="en-US" dirty="0" smtClean="0"/>
              <a:t>Employment and economic growth</a:t>
            </a:r>
          </a:p>
          <a:p>
            <a:pPr lvl="1"/>
            <a:r>
              <a:rPr lang="en-US" dirty="0" smtClean="0"/>
              <a:t>Quality of life and sense of place</a:t>
            </a:r>
          </a:p>
          <a:p>
            <a:pPr lvl="1"/>
            <a:r>
              <a:rPr lang="en-US" dirty="0" smtClean="0"/>
              <a:t>Affiliation, belonging, citizenship</a:t>
            </a:r>
          </a:p>
          <a:p>
            <a:pPr lvl="1"/>
            <a:r>
              <a:rPr lang="en-US" dirty="0" smtClean="0"/>
              <a:t>Well being</a:t>
            </a:r>
          </a:p>
          <a:p>
            <a:pPr lvl="1"/>
            <a:r>
              <a:rPr lang="en-US" dirty="0" smtClean="0"/>
              <a:t>Celebration and affirmation</a:t>
            </a:r>
          </a:p>
          <a:p>
            <a:pPr lvl="1"/>
            <a:r>
              <a:rPr lang="en-US" dirty="0" smtClean="0"/>
              <a:t>Capacity for innovation</a:t>
            </a:r>
          </a:p>
          <a:p>
            <a:pPr lvl="1"/>
            <a:r>
              <a:rPr lang="en-US" dirty="0" smtClean="0"/>
              <a:t>New business models, new markets,  and new forms of transnational entrepreneurialism. </a:t>
            </a:r>
          </a:p>
          <a:p>
            <a:pPr lvl="1"/>
            <a:r>
              <a:rPr lang="en-US" dirty="0" smtClean="0"/>
              <a:t>Inward investment strategies and high growth, high yield cultural tourism – cultural tourists spend more and stay longer. </a:t>
            </a:r>
            <a:r>
              <a:rPr lang="en-US" dirty="0"/>
              <a:t>M</a:t>
            </a:r>
            <a:r>
              <a:rPr lang="en-US" dirty="0" smtClean="0"/>
              <a:t>ore than 50% of EU tourists identify ‘culture’ as a key determinant in choosing their holiday destination.</a:t>
            </a:r>
          </a:p>
          <a:p>
            <a:pPr lvl="1"/>
            <a:r>
              <a:rPr lang="en-US" dirty="0" smtClean="0"/>
              <a:t>Lessons for Portugal?</a:t>
            </a:r>
            <a:endParaRPr lang="en-US" dirty="0"/>
          </a:p>
        </p:txBody>
      </p:sp>
    </p:spTree>
    <p:extLst>
      <p:ext uri="{BB962C8B-B14F-4D97-AF65-F5344CB8AC3E}">
        <p14:creationId xmlns:p14="http://schemas.microsoft.com/office/powerpoint/2010/main" val="31232261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Europe 2020 and Regional Policy: terms of alignment and 'unlocking the potential'</a:t>
            </a:r>
            <a:r>
              <a:rPr lang="en-GB" sz="2800" dirty="0"/>
              <a:t/>
            </a:r>
            <a:br>
              <a:rPr lang="en-GB" sz="2800" dirty="0"/>
            </a:br>
            <a:endParaRPr lang="en-US" sz="2800" dirty="0"/>
          </a:p>
        </p:txBody>
      </p:sp>
      <p:sp>
        <p:nvSpPr>
          <p:cNvPr id="3" name="Content Placeholder 2"/>
          <p:cNvSpPr>
            <a:spLocks noGrp="1"/>
          </p:cNvSpPr>
          <p:nvPr>
            <p:ph idx="1"/>
          </p:nvPr>
        </p:nvSpPr>
        <p:spPr>
          <a:xfrm>
            <a:off x="457200" y="1600200"/>
            <a:ext cx="8229600" cy="4872059"/>
          </a:xfrm>
        </p:spPr>
        <p:txBody>
          <a:bodyPr>
            <a:normAutofit fontScale="55000" lnSpcReduction="20000"/>
          </a:bodyPr>
          <a:lstStyle/>
          <a:p>
            <a:r>
              <a:rPr lang="en-US" dirty="0" smtClean="0"/>
              <a:t>2010 EU Green Paper: </a:t>
            </a:r>
            <a:r>
              <a:rPr lang="en-US" i="1" dirty="0" smtClean="0"/>
              <a:t>Unlocking the Potential of the Cultural and Creative industries</a:t>
            </a:r>
            <a:r>
              <a:rPr lang="en-US" dirty="0" smtClean="0"/>
              <a:t>:</a:t>
            </a:r>
          </a:p>
          <a:p>
            <a:endParaRPr lang="en-US" dirty="0" smtClean="0"/>
          </a:p>
          <a:p>
            <a:pPr marL="0" indent="0" algn="ctr">
              <a:buNone/>
            </a:pPr>
            <a:r>
              <a:rPr lang="en-US" sz="2600" i="1" dirty="0"/>
              <a:t>'If Europe wants to remain competitive in the changing global environment, it needs to put in place the right conditions for creativity and innovation to flourish in a new entrepreneurial culture</a:t>
            </a:r>
            <a:r>
              <a:rPr lang="en-US" sz="2600" i="1" dirty="0" smtClean="0"/>
              <a:t>.</a:t>
            </a:r>
            <a:r>
              <a:rPr lang="en-US" sz="2600" i="1" dirty="0" smtClean="0"/>
              <a:t>’</a:t>
            </a:r>
            <a:r>
              <a:rPr lang="en-US" sz="2600" dirty="0" smtClean="0"/>
              <a:t> – EU President Jos</a:t>
            </a:r>
            <a:r>
              <a:rPr lang="en-US" sz="2600" dirty="0" smtClean="0"/>
              <a:t>é</a:t>
            </a:r>
            <a:r>
              <a:rPr lang="en-US" sz="2600" dirty="0" smtClean="0"/>
              <a:t> Manuel </a:t>
            </a:r>
            <a:r>
              <a:rPr lang="en-US" sz="2600" dirty="0" err="1" smtClean="0"/>
              <a:t>Barroso</a:t>
            </a:r>
            <a:r>
              <a:rPr lang="en-US" sz="2600" dirty="0" smtClean="0"/>
              <a:t>.</a:t>
            </a:r>
            <a:endParaRPr lang="en-US" sz="2600" dirty="0" smtClean="0"/>
          </a:p>
          <a:p>
            <a:pPr marL="0" indent="0" algn="ctr">
              <a:buNone/>
            </a:pPr>
            <a:endParaRPr lang="en-US" sz="2400" dirty="0" smtClean="0"/>
          </a:p>
          <a:p>
            <a:pPr lvl="0"/>
            <a:r>
              <a:rPr lang="en-US" sz="2900" i="1" dirty="0"/>
              <a:t>Smart growth </a:t>
            </a:r>
            <a:r>
              <a:rPr lang="en-US" sz="2900" dirty="0"/>
              <a:t>- economy based on knowledge and innovation</a:t>
            </a:r>
            <a:endParaRPr lang="en-GB" sz="2900" dirty="0"/>
          </a:p>
          <a:p>
            <a:pPr marL="0" indent="0">
              <a:buNone/>
            </a:pPr>
            <a:r>
              <a:rPr lang="en-US" sz="2900" dirty="0"/>
              <a:t> </a:t>
            </a:r>
            <a:endParaRPr lang="en-GB" sz="2900" dirty="0"/>
          </a:p>
          <a:p>
            <a:pPr lvl="0"/>
            <a:r>
              <a:rPr lang="en-US" sz="2900" i="1" dirty="0"/>
              <a:t>Sustainable growth </a:t>
            </a:r>
            <a:r>
              <a:rPr lang="en-US" sz="2900" dirty="0"/>
              <a:t>- </a:t>
            </a:r>
            <a:r>
              <a:rPr lang="en-US" sz="2900" dirty="0" smtClean="0"/>
              <a:t>resource </a:t>
            </a:r>
            <a:r>
              <a:rPr lang="en-US" sz="2900" dirty="0"/>
              <a:t>efficient, greener, more competitive</a:t>
            </a:r>
            <a:endParaRPr lang="en-GB" sz="2900" dirty="0"/>
          </a:p>
          <a:p>
            <a:endParaRPr lang="en-GB" sz="2900" dirty="0"/>
          </a:p>
          <a:p>
            <a:pPr lvl="0"/>
            <a:r>
              <a:rPr lang="en-US" sz="2900" i="1" dirty="0"/>
              <a:t>Inclusive growth </a:t>
            </a:r>
            <a:r>
              <a:rPr lang="en-US" sz="2900" dirty="0"/>
              <a:t>- high employment economy delivering social and </a:t>
            </a:r>
            <a:r>
              <a:rPr lang="en-US" sz="2900" dirty="0" smtClean="0"/>
              <a:t>territorial cohesion</a:t>
            </a:r>
          </a:p>
          <a:p>
            <a:pPr lvl="0"/>
            <a:endParaRPr lang="en-US" sz="2900" dirty="0"/>
          </a:p>
          <a:p>
            <a:r>
              <a:rPr lang="en-US" sz="2900" i="1" dirty="0"/>
              <a:t>S3: Smart </a:t>
            </a:r>
            <a:r>
              <a:rPr lang="en-US" sz="2900" i="1" dirty="0" err="1"/>
              <a:t>Specialisation</a:t>
            </a:r>
            <a:r>
              <a:rPr lang="en-US" sz="2900" i="1" dirty="0"/>
              <a:t> </a:t>
            </a:r>
            <a:r>
              <a:rPr lang="en-US" sz="2900" i="1" dirty="0" smtClean="0"/>
              <a:t>Strategies</a:t>
            </a:r>
            <a:r>
              <a:rPr lang="en-GB" sz="2900" i="1" dirty="0"/>
              <a:t> </a:t>
            </a:r>
            <a:r>
              <a:rPr lang="en-US" sz="2900" dirty="0" smtClean="0"/>
              <a:t>’…a </a:t>
            </a:r>
            <a:r>
              <a:rPr lang="en-US" sz="2900" dirty="0"/>
              <a:t>concentration of resources in an original and rather unique area of knowledge </a:t>
            </a:r>
            <a:r>
              <a:rPr lang="en-US" sz="2900" dirty="0" smtClean="0"/>
              <a:t>expertise’. ( Being ‘rather unique’ is like being ‘a little bit pregnant’ but I think we know what they are getting at;)</a:t>
            </a:r>
          </a:p>
          <a:p>
            <a:endParaRPr lang="en-US" sz="2900" dirty="0" smtClean="0"/>
          </a:p>
          <a:p>
            <a:endParaRPr lang="en-US" sz="2900" dirty="0"/>
          </a:p>
          <a:p>
            <a:r>
              <a:rPr lang="en-US" sz="2900" dirty="0" smtClean="0"/>
              <a:t>Lessons for Portugal?</a:t>
            </a:r>
            <a:endParaRPr lang="en-GB" sz="2900" dirty="0"/>
          </a:p>
          <a:p>
            <a:pPr lvl="0"/>
            <a:endParaRPr lang="en-GB" sz="2000" dirty="0"/>
          </a:p>
          <a:p>
            <a:pPr marL="0" indent="0">
              <a:buNone/>
            </a:pPr>
            <a:endParaRPr lang="en-US" sz="2000" dirty="0" smtClean="0"/>
          </a:p>
          <a:p>
            <a:pPr marL="0" indent="0">
              <a:buNone/>
            </a:pPr>
            <a:endParaRPr lang="en-GB" sz="2000" dirty="0"/>
          </a:p>
          <a:p>
            <a:pPr marL="0" indent="0" algn="ctr">
              <a:buNone/>
            </a:pPr>
            <a:endParaRPr lang="en-US" dirty="0"/>
          </a:p>
        </p:txBody>
      </p:sp>
    </p:spTree>
    <p:extLst>
      <p:ext uri="{BB962C8B-B14F-4D97-AF65-F5344CB8AC3E}">
        <p14:creationId xmlns:p14="http://schemas.microsoft.com/office/powerpoint/2010/main" val="32087001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183</TotalTime>
  <Words>1517</Words>
  <Application>Microsoft Macintosh PowerPoint</Application>
  <PresentationFormat>On-screen Show (4:3)</PresentationFormat>
  <Paragraphs>114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 Black </vt:lpstr>
      <vt:lpstr>Smart Indicators for Smart Regions </vt:lpstr>
      <vt:lpstr>Some ‘killer facts’…..</vt:lpstr>
      <vt:lpstr>Killer facts…</vt:lpstr>
      <vt:lpstr>‘Portugal we have a problem…’</vt:lpstr>
      <vt:lpstr>Yes! – Europe and Portugal in the creative age</vt:lpstr>
      <vt:lpstr>Size doesn’t matter</vt:lpstr>
      <vt:lpstr>Key drivers: digitalisation and globalisation</vt:lpstr>
      <vt:lpstr>Cultural Policy’s motto: ‘Only connect…’ (E.M.Forster)</vt:lpstr>
      <vt:lpstr>Europe 2020 and Regional Policy: terms of alignment and 'unlocking the potential' </vt:lpstr>
      <vt:lpstr>Creative Europe Programme 2014-2020 </vt:lpstr>
      <vt:lpstr>The need for a new knowledge base from strategic partnerships between universities, regional agencies, CCI stakeholders.</vt:lpstr>
      <vt:lpstr>Universities and the knowledge base </vt:lpstr>
      <vt:lpstr>So, Creative Europe, meet Creative Portugal…</vt:lpstr>
    </vt:vector>
  </TitlesOfParts>
  <Company>Freelance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Indicators for Smart Regions </dc:title>
  <dc:creator>Colin Mercer</dc:creator>
  <cp:lastModifiedBy>Colin Mercer</cp:lastModifiedBy>
  <cp:revision>19</cp:revision>
  <dcterms:created xsi:type="dcterms:W3CDTF">2012-05-09T14:49:53Z</dcterms:created>
  <dcterms:modified xsi:type="dcterms:W3CDTF">2012-05-25T05:02:38Z</dcterms:modified>
</cp:coreProperties>
</file>