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sldIdLst>
    <p:sldId id="286" r:id="rId3"/>
    <p:sldId id="292" r:id="rId4"/>
    <p:sldId id="264" r:id="rId5"/>
    <p:sldId id="265" r:id="rId6"/>
    <p:sldId id="280" r:id="rId7"/>
    <p:sldId id="273" r:id="rId8"/>
    <p:sldId id="285" r:id="rId9"/>
    <p:sldId id="275" r:id="rId10"/>
    <p:sldId id="276" r:id="rId11"/>
    <p:sldId id="279" r:id="rId12"/>
    <p:sldId id="277" r:id="rId13"/>
    <p:sldId id="271" r:id="rId14"/>
    <p:sldId id="278" r:id="rId15"/>
    <p:sldId id="266" r:id="rId16"/>
    <p:sldId id="267" r:id="rId17"/>
    <p:sldId id="268" r:id="rId18"/>
    <p:sldId id="284" r:id="rId19"/>
    <p:sldId id="269" r:id="rId20"/>
    <p:sldId id="283" r:id="rId21"/>
    <p:sldId id="281" r:id="rId22"/>
    <p:sldId id="293" r:id="rId23"/>
    <p:sldId id="272" r:id="rId24"/>
    <p:sldId id="282" r:id="rId25"/>
    <p:sldId id="288" r:id="rId26"/>
    <p:sldId id="291" r:id="rId27"/>
    <p:sldId id="289" r:id="rId28"/>
    <p:sldId id="287" r:id="rId29"/>
    <p:sldId id="290" r:id="rId30"/>
    <p:sldId id="27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87" autoAdjust="0"/>
  </p:normalViewPr>
  <p:slideViewPr>
    <p:cSldViewPr snapToGrid="0" snapToObjects="1">
      <p:cViewPr varScale="1">
        <p:scale>
          <a:sx n="54" d="100"/>
          <a:sy n="54" d="100"/>
        </p:scale>
        <p:origin x="-10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7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9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48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4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708624-BEFF-C24D-8F84-D9CE46EF6E6F}" type="datetimeFigureOut">
              <a:rPr lang="it-IT"/>
              <a:pPr/>
              <a:t>26/11/16</a:t>
            </a:fld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5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82872FD-B647-7E45-BDF4-F38F137CD00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195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2728"/>
            <a:ext cx="8229600" cy="4992686"/>
          </a:xfrm>
        </p:spPr>
        <p:txBody>
          <a:bodyPr/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1" name="Segnaposto testo 25"/>
          <p:cNvSpPr>
            <a:spLocks noGrp="1"/>
          </p:cNvSpPr>
          <p:nvPr>
            <p:ph type="body" sz="quarter" idx="14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5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8DDFD5D6-60EF-EA4A-A30D-EBC12F146C5A}" type="datetimeFigureOut">
              <a:rPr lang="it-IT"/>
              <a:pPr/>
              <a:t>26/11/16</a:t>
            </a:fld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6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B8C8EA65-AD84-3946-8496-A641B38BC17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578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70726" y="2130425"/>
            <a:ext cx="6465454" cy="12521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cap="all">
                <a:solidFill>
                  <a:srgbClr val="192F3C"/>
                </a:solidFill>
              </a:defRPr>
            </a:lvl1pPr>
          </a:lstStyle>
          <a:p>
            <a:endParaRPr lang="it-IT" dirty="0" smtClean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70726" y="3382532"/>
            <a:ext cx="6465454" cy="20553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192F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it-IT" dirty="0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2470150" y="6356350"/>
            <a:ext cx="2133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92F3C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64567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 w/o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70726" y="2130425"/>
            <a:ext cx="6465454" cy="12521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cap="all">
                <a:solidFill>
                  <a:srgbClr val="192F3C"/>
                </a:solidFill>
              </a:defRPr>
            </a:lvl1pPr>
          </a:lstStyle>
          <a:p>
            <a:endParaRPr lang="it-IT" dirty="0" smtClean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70726" y="3382532"/>
            <a:ext cx="6465454" cy="20553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192F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it-IT" dirty="0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2470150" y="6356350"/>
            <a:ext cx="2133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92F3C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75224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2728"/>
            <a:ext cx="8229600" cy="4992686"/>
          </a:xfrm>
        </p:spPr>
        <p:txBody>
          <a:bodyPr/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26" name="Segnaposto testo 25"/>
          <p:cNvSpPr>
            <a:spLocks noGrp="1"/>
          </p:cNvSpPr>
          <p:nvPr>
            <p:ph type="body" sz="quarter" idx="13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4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53181B-902C-5242-85BD-B9A10FA9E75E}" type="datetimeFigureOut">
              <a:rPr lang="it-IT"/>
              <a:pPr/>
              <a:t>26/11/16</a:t>
            </a:fld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5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CF746A-142D-834E-8781-98C4DE1CFA1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683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2728"/>
            <a:ext cx="8229600" cy="4992686"/>
          </a:xfrm>
        </p:spPr>
        <p:txBody>
          <a:bodyPr/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1" name="Segnaposto testo 25"/>
          <p:cNvSpPr>
            <a:spLocks noGrp="1"/>
          </p:cNvSpPr>
          <p:nvPr>
            <p:ph type="body" sz="quarter" idx="14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5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208DDDE8-1A43-144B-9FE8-43320D3D2319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6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23A945FC-B7E1-8849-BD3B-0319ED4E824E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3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229600" cy="1362075"/>
          </a:xfrm>
          <a:prstGeom prst="rect">
            <a:avLst/>
          </a:prstGeom>
        </p:spPr>
        <p:txBody>
          <a:bodyPr anchor="t"/>
          <a:lstStyle>
            <a:lvl1pPr algn="l">
              <a:defRPr sz="3300" b="0" i="0" cap="all"/>
            </a:lvl1pPr>
          </a:lstStyle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229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570663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6737D0DC-8FB7-C248-8397-9523B78FCD57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570663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751BFADC-FF5D-9143-8883-D422BC389629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86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Intestazione sezion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229600" cy="1362075"/>
          </a:xfrm>
          <a:prstGeom prst="rect">
            <a:avLst/>
          </a:prstGeom>
        </p:spPr>
        <p:txBody>
          <a:bodyPr anchor="t"/>
          <a:lstStyle>
            <a:lvl1pPr algn="l">
              <a:defRPr sz="3300" b="0" i="0" cap="all"/>
            </a:lvl1pPr>
          </a:lstStyle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229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CDA26FB6-6EF1-B646-8D7E-26AFE9C71FF9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766A507E-0450-9C42-A69C-94847D8268D2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5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93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64830"/>
            <a:ext cx="4038600" cy="4990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64830"/>
            <a:ext cx="4038600" cy="4990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Segnaposto testo 25"/>
          <p:cNvSpPr>
            <a:spLocks noGrp="1"/>
          </p:cNvSpPr>
          <p:nvPr>
            <p:ph type="body" sz="quarter" idx="13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4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B899373B-455D-464F-9AC4-F2ACC07B2AAE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5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8A17C4E7-6FE1-3244-923B-4E36BD547DDC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69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64830"/>
            <a:ext cx="4038600" cy="4990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64830"/>
            <a:ext cx="4038600" cy="4990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8" name="Segnaposto testo 25"/>
          <p:cNvSpPr>
            <a:spLocks noGrp="1"/>
          </p:cNvSpPr>
          <p:nvPr>
            <p:ph type="body" sz="quarter" idx="14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5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D6F456B1-8272-FB4A-BFAE-7E77CDD7D063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6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AE23FAB5-F210-3E4E-AAE5-E956AC0F10B9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32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62728"/>
            <a:ext cx="4040188" cy="70479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 cap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802490"/>
            <a:ext cx="4040188" cy="4352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162728"/>
            <a:ext cx="4041775" cy="70479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802490"/>
            <a:ext cx="4041775" cy="4352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1" name="Segnaposto testo 25"/>
          <p:cNvSpPr>
            <a:spLocks noGrp="1"/>
          </p:cNvSpPr>
          <p:nvPr>
            <p:ph type="body" sz="quarter" idx="13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E5593C67-33BC-3A4A-81F4-D51C48F96457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Segnaposto numero diapositiva 8"/>
          <p:cNvSpPr>
            <a:spLocks noGrp="1"/>
          </p:cNvSpPr>
          <p:nvPr>
            <p:ph type="sldNum" sz="quarter" idx="15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44621863-537A-D849-B381-615CA78851D0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10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62728"/>
            <a:ext cx="4040188" cy="70479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 cap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802490"/>
            <a:ext cx="4040188" cy="4352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162728"/>
            <a:ext cx="4041775" cy="70479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802490"/>
            <a:ext cx="4041775" cy="43529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0" name="Segnaposto testo 25"/>
          <p:cNvSpPr>
            <a:spLocks noGrp="1"/>
          </p:cNvSpPr>
          <p:nvPr>
            <p:ph type="body" sz="quarter" idx="14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5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47C970C2-E354-8843-B7BC-BF9BFDC7504E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Segnaposto numero diapositiva 8"/>
          <p:cNvSpPr>
            <a:spLocks noGrp="1"/>
          </p:cNvSpPr>
          <p:nvPr>
            <p:ph type="sldNum" sz="quarter" idx="16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E71B70AD-4F36-6040-897C-43D128C052A8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93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5"/>
          <p:cNvSpPr>
            <a:spLocks noGrp="1"/>
          </p:cNvSpPr>
          <p:nvPr>
            <p:ph type="body" sz="quarter" idx="13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4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4EA40CDC-7B7F-F840-AE82-813CAF3A2963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5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00326686-AA96-BB48-AAA2-29E7076CFC83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5"/>
          <p:cNvSpPr>
            <a:spLocks noGrp="1"/>
          </p:cNvSpPr>
          <p:nvPr>
            <p:ph type="body" sz="quarter" idx="14"/>
          </p:nvPr>
        </p:nvSpPr>
        <p:spPr>
          <a:xfrm>
            <a:off x="2200275" y="285749"/>
            <a:ext cx="6486525" cy="43021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5"/>
          </p:nvPr>
        </p:nvSpPr>
        <p:spPr>
          <a:xfrm>
            <a:off x="457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3BD6B853-1413-0D48-BCC4-C7ABF6476CA9}" type="datetimeFigureOut">
              <a:rPr lang="it-IT">
                <a:solidFill>
                  <a:prstClr val="white"/>
                </a:solidFill>
              </a:rPr>
              <a:pPr/>
              <a:t>26/11/16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6"/>
          </p:nvPr>
        </p:nvSpPr>
        <p:spPr>
          <a:xfrm>
            <a:off x="6553200" y="6561138"/>
            <a:ext cx="2133600" cy="227012"/>
          </a:xfrm>
        </p:spPr>
        <p:txBody>
          <a:bodyPr/>
          <a:lstStyle>
            <a:lvl1pPr>
              <a:defRPr/>
            </a:lvl1pPr>
          </a:lstStyle>
          <a:p>
            <a:fld id="{BA224B5D-D77C-D44D-94F2-C06CF885AA0E}" type="slidenum">
              <a:rPr lang="it-IT">
                <a:solidFill>
                  <a:prstClr val="white"/>
                </a:solidFill>
              </a:rPr>
              <a:pPr/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9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0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5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4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6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9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DE45F-B419-5E46-999F-26226400342D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D44BB-1CE5-4849-8844-0F962FF2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246188"/>
            <a:ext cx="82296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611938"/>
            <a:ext cx="2133600" cy="2270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FA340B-A8E0-7449-91E0-3B0C1CA32DFF}" type="datetimeFigureOut">
              <a:rPr lang="it-IT" smtClean="0">
                <a:solidFill>
                  <a:prstClr val="white"/>
                </a:solidFill>
                <a:latin typeface="Tahoma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26/11/16</a:t>
            </a:fld>
            <a:endParaRPr lang="it-IT" smtClean="0">
              <a:solidFill>
                <a:prstClr val="white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611938"/>
            <a:ext cx="2133600" cy="2270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8369E8-BCD3-044F-80CE-6E7A87C6C4A9}" type="slidenum">
              <a:rPr lang="it-IT" smtClean="0">
                <a:solidFill>
                  <a:prstClr val="white"/>
                </a:solidFill>
                <a:latin typeface="Tahoma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smtClean="0">
              <a:solidFill>
                <a:prstClr val="white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Segnaposto titolo 1"/>
          <p:cNvSpPr>
            <a:spLocks noGrp="1"/>
          </p:cNvSpPr>
          <p:nvPr>
            <p:ph type="title"/>
          </p:nvPr>
        </p:nvSpPr>
        <p:spPr>
          <a:xfrm>
            <a:off x="2200275" y="92075"/>
            <a:ext cx="6486525" cy="2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err="1" smtClean="0"/>
              <a:t>INSerire</a:t>
            </a:r>
            <a:r>
              <a:rPr lang="it-IT" dirty="0" smtClean="0"/>
              <a:t> titolo master e data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621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1200" kern="1200" cap="all">
          <a:solidFill>
            <a:srgbClr val="0E1927"/>
          </a:solidFill>
          <a:latin typeface="+mj-lt"/>
          <a:ea typeface="ＭＳ Ｐゴシック" charset="-128"/>
          <a:cs typeface="ＭＳ Ｐゴシック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E1927"/>
          </a:solidFill>
          <a:latin typeface="Tahoma" panose="020B0604030504040204" pitchFamily="34" charset="0"/>
          <a:ea typeface="ＭＳ Ｐゴシック" charset="-128"/>
          <a:cs typeface="ＭＳ Ｐゴシック" charset="0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E1927"/>
          </a:solidFill>
          <a:latin typeface="Tahoma" panose="020B0604030504040204" pitchFamily="34" charset="0"/>
          <a:ea typeface="ＭＳ Ｐゴシック" charset="-128"/>
          <a:cs typeface="ＭＳ Ｐゴシック" charset="0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E1927"/>
          </a:solidFill>
          <a:latin typeface="Tahoma" panose="020B0604030504040204" pitchFamily="34" charset="0"/>
          <a:ea typeface="ＭＳ Ｐゴシック" charset="-128"/>
          <a:cs typeface="ＭＳ Ｐゴシック" charset="0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E1927"/>
          </a:solidFill>
          <a:latin typeface="Tahoma" panose="020B0604030504040204" pitchFamily="34" charset="0"/>
          <a:ea typeface="ＭＳ Ｐゴシック" charset="-128"/>
          <a:cs typeface="ＭＳ Ｐゴシック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1200">
          <a:solidFill>
            <a:srgbClr val="0E1927"/>
          </a:solidFill>
          <a:latin typeface="Tahoma" panose="020B0604030504040204" pitchFamily="34" charset="0"/>
          <a:ea typeface="ＭＳ Ｐゴシック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1200">
          <a:solidFill>
            <a:srgbClr val="0E1927"/>
          </a:solidFill>
          <a:latin typeface="Tahoma" panose="020B0604030504040204" pitchFamily="34" charset="0"/>
          <a:ea typeface="ＭＳ Ｐゴシック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1200">
          <a:solidFill>
            <a:srgbClr val="0E1927"/>
          </a:solidFill>
          <a:latin typeface="Tahoma" panose="020B0604030504040204" pitchFamily="34" charset="0"/>
          <a:ea typeface="ＭＳ Ｐゴシック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1200">
          <a:solidFill>
            <a:srgbClr val="0E1927"/>
          </a:solidFill>
          <a:latin typeface="Tahoma" panose="020B0604030504040204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70150" y="2130425"/>
            <a:ext cx="6465888" cy="12525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ea typeface="+mj-ea"/>
                <a:cs typeface="+mj-cs"/>
              </a:rPr>
              <a:t>Networks and </a:t>
            </a:r>
            <a:r>
              <a:rPr lang="it-IT" dirty="0" err="1" smtClean="0">
                <a:ea typeface="+mj-ea"/>
                <a:cs typeface="+mj-cs"/>
              </a:rPr>
              <a:t>Gastronomy</a:t>
            </a:r>
            <a:endParaRPr lang="it-IT" dirty="0">
              <a:ea typeface="+mj-ea"/>
              <a:cs typeface="+mj-cs"/>
            </a:endParaRPr>
          </a:p>
        </p:txBody>
      </p:sp>
      <p:sp>
        <p:nvSpPr>
          <p:cNvPr id="14339" name="Sottotitolo 2"/>
          <p:cNvSpPr>
            <a:spLocks noGrp="1"/>
          </p:cNvSpPr>
          <p:nvPr>
            <p:ph type="subTitle" idx="1"/>
          </p:nvPr>
        </p:nvSpPr>
        <p:spPr>
          <a:xfrm>
            <a:off x="2470150" y="3382963"/>
            <a:ext cx="6465888" cy="2054225"/>
          </a:xfrm>
        </p:spPr>
        <p:txBody>
          <a:bodyPr/>
          <a:lstStyle/>
          <a:p>
            <a:pPr eaLnBrk="1" hangingPunct="1"/>
            <a:r>
              <a:rPr lang="it-IT" dirty="0" smtClean="0">
                <a:latin typeface="Tahoma" charset="0"/>
                <a:ea typeface="ＭＳ Ｐゴシック" charset="0"/>
              </a:rPr>
              <a:t>G. Caldarelli </a:t>
            </a:r>
            <a:endParaRPr lang="it-IT" dirty="0">
              <a:latin typeface="Tahoma" charset="0"/>
              <a:ea typeface="ＭＳ Ｐゴシック" charset="0"/>
            </a:endParaRPr>
          </a:p>
        </p:txBody>
      </p:sp>
      <p:pic>
        <p:nvPicPr>
          <p:cNvPr id="4" name="Imagen 3" descr="im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68" y="4147800"/>
            <a:ext cx="2353444" cy="13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Scale-invariance</a:t>
            </a:r>
            <a:endParaRPr lang="en-US" b="1" dirty="0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1" y="1087478"/>
            <a:ext cx="8230775" cy="3762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2067" y="5075893"/>
            <a:ext cx="736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Nobody 2 mm or 20 Km tall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One person might have 1000 volte more contacts friends/money than another one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1570" y="4518959"/>
            <a:ext cx="184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Scale-free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1998" y="4478147"/>
            <a:ext cx="293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“Gaussian” (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Poissonian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854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err="1" smtClean="0"/>
              <a:t>Reti</a:t>
            </a:r>
            <a:r>
              <a:rPr lang="en-US" b="1" dirty="0" smtClean="0"/>
              <a:t> di </a:t>
            </a:r>
            <a:r>
              <a:rPr lang="en-US" b="1" dirty="0" err="1" smtClean="0"/>
              <a:t>contatti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1156229"/>
            <a:ext cx="5791390" cy="5134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642" y="1720390"/>
            <a:ext cx="2304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Every vertex is a phone number</a:t>
            </a:r>
          </a:p>
          <a:p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Lines are calls</a:t>
            </a:r>
          </a:p>
        </p:txBody>
      </p:sp>
    </p:spTree>
    <p:extLst>
      <p:ext uri="{BB962C8B-B14F-4D97-AF65-F5344CB8AC3E}">
        <p14:creationId xmlns:p14="http://schemas.microsoft.com/office/powerpoint/2010/main" val="167539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Complexity in Food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12" y="886772"/>
            <a:ext cx="8583687" cy="5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Complexity in Politics</a:t>
            </a:r>
            <a:endParaRPr lang="en-US" b="1" dirty="0"/>
          </a:p>
        </p:txBody>
      </p:sp>
      <p:pic>
        <p:nvPicPr>
          <p:cNvPr id="3" name="Picture 2" descr="medic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02" y="1179335"/>
            <a:ext cx="6847516" cy="4624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7290" y="5550612"/>
            <a:ext cx="478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Helvetica"/>
              </a:rPr>
              <a:t>Florence families in the Renaissance</a:t>
            </a:r>
          </a:p>
          <a:p>
            <a:r>
              <a:rPr lang="en-US" dirty="0" smtClean="0">
                <a:latin typeface="+mj-lt"/>
                <a:cs typeface="Helvetica"/>
              </a:rPr>
              <a:t>Links are marriages</a:t>
            </a:r>
            <a:endParaRPr lang="en-US" dirty="0"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393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62728"/>
            <a:ext cx="8229600" cy="649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NETWORKS VISUALIZE HIDDEN CORRELATIONS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 err="1" smtClean="0"/>
              <a:t>Reti</a:t>
            </a:r>
            <a:r>
              <a:rPr lang="en-US" b="1" dirty="0" smtClean="0"/>
              <a:t> e </a:t>
            </a:r>
            <a:r>
              <a:rPr lang="en-US" b="1" dirty="0" err="1" smtClean="0"/>
              <a:t>Cucina</a:t>
            </a:r>
            <a:endParaRPr lang="en-US" b="1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75732" y="2178728"/>
            <a:ext cx="8111067" cy="344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At the moment Network entered in the food for </a:t>
            </a:r>
            <a:endParaRPr lang="en-US" sz="2000" dirty="0" smtClean="0"/>
          </a:p>
          <a:p>
            <a:r>
              <a:rPr lang="en-US" sz="2000" dirty="0" err="1" smtClean="0"/>
              <a:t>Flavour</a:t>
            </a:r>
            <a:r>
              <a:rPr lang="en-US" sz="2000" dirty="0" smtClean="0"/>
              <a:t> Networks</a:t>
            </a:r>
            <a:endParaRPr lang="en-US" sz="2000" dirty="0" smtClean="0"/>
          </a:p>
          <a:p>
            <a:r>
              <a:rPr lang="en-US" sz="2000" dirty="0" smtClean="0"/>
              <a:t>Ingredient Correlations</a:t>
            </a:r>
            <a:endParaRPr lang="en-US" sz="2000" dirty="0" smtClean="0"/>
          </a:p>
          <a:p>
            <a:r>
              <a:rPr lang="en-US" sz="2000" dirty="0" smtClean="0"/>
              <a:t>Product Networks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734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contenuto 4"/>
          <p:cNvSpPr>
            <a:spLocks noGrp="1"/>
          </p:cNvSpPr>
          <p:nvPr>
            <p:ph idx="4294967295"/>
          </p:nvPr>
        </p:nvSpPr>
        <p:spPr>
          <a:xfrm>
            <a:off x="4893732" y="1162050"/>
            <a:ext cx="3793067" cy="296968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it-IT" sz="2000" dirty="0" smtClean="0">
                <a:latin typeface="Tahoma" charset="0"/>
                <a:ea typeface="ＭＳ Ｐゴシック" charset="0"/>
              </a:rPr>
              <a:t>American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Recipes</a:t>
            </a:r>
            <a:endParaRPr lang="it-IT" sz="2000" dirty="0" smtClean="0">
              <a:latin typeface="Tahoma" charset="0"/>
              <a:ea typeface="ＭＳ Ｐゴシック" charset="0"/>
            </a:endParaRPr>
          </a:p>
          <a:p>
            <a:pPr marL="0" indent="0" eaLnBrk="1" hangingPunct="1">
              <a:buNone/>
            </a:pPr>
            <a:r>
              <a:rPr lang="it-IT" sz="2000" dirty="0" err="1" smtClean="0">
                <a:latin typeface="Tahoma" charset="0"/>
                <a:ea typeface="ＭＳ Ｐゴシック" charset="0"/>
              </a:rPr>
              <a:t>Shrimps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, Mozzarella, Parmigiano </a:t>
            </a:r>
            <a:r>
              <a:rPr lang="mr-IN" sz="2000" dirty="0" smtClean="0">
                <a:latin typeface="Tahoma" charset="0"/>
                <a:ea typeface="ＭＳ Ｐゴシック" charset="0"/>
              </a:rPr>
              <a:t>…</a:t>
            </a:r>
            <a:endParaRPr lang="en-US" sz="2000" dirty="0">
              <a:latin typeface="Tahoma" charset="0"/>
              <a:ea typeface="ＭＳ Ｐゴシック" charset="0"/>
            </a:endParaRPr>
          </a:p>
        </p:txBody>
      </p:sp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err="1" smtClean="0"/>
              <a:t>Complessità</a:t>
            </a:r>
            <a:r>
              <a:rPr lang="en-US" b="1" dirty="0" smtClean="0"/>
              <a:t> in </a:t>
            </a:r>
            <a:r>
              <a:rPr lang="en-US" b="1" dirty="0" err="1" smtClean="0"/>
              <a:t>Cucina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58850"/>
            <a:ext cx="4077061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4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contenuto 4"/>
          <p:cNvSpPr>
            <a:spLocks noGrp="1"/>
          </p:cNvSpPr>
          <p:nvPr>
            <p:ph idx="4294967295"/>
          </p:nvPr>
        </p:nvSpPr>
        <p:spPr>
          <a:xfrm>
            <a:off x="6858000" y="1162050"/>
            <a:ext cx="1828799" cy="296968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it-IT" sz="2000" dirty="0" smtClean="0">
                <a:latin typeface="Tahoma" charset="0"/>
                <a:ea typeface="ＭＳ Ｐゴシック" charset="0"/>
              </a:rPr>
              <a:t>Posso unire due ingredienti se hanno “sapori” che si “sposano”</a:t>
            </a:r>
            <a:endParaRPr lang="it-IT" sz="2000" dirty="0">
              <a:latin typeface="Tahoma" charset="0"/>
              <a:ea typeface="ＭＳ Ｐゴシック" charset="0"/>
            </a:endParaRPr>
          </a:p>
        </p:txBody>
      </p:sp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Complexity and Food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3" y="715963"/>
            <a:ext cx="64770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Complexity and Food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12" y="886772"/>
            <a:ext cx="8583687" cy="5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13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contenuto 4"/>
          <p:cNvSpPr>
            <a:spLocks noGrp="1"/>
          </p:cNvSpPr>
          <p:nvPr>
            <p:ph idx="4294967295"/>
          </p:nvPr>
        </p:nvSpPr>
        <p:spPr>
          <a:xfrm>
            <a:off x="473153" y="5366859"/>
            <a:ext cx="8126487" cy="82183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000" dirty="0" smtClean="0">
                <a:latin typeface="Tahoma" charset="0"/>
                <a:ea typeface="ＭＳ Ｐゴシック" charset="0"/>
              </a:rPr>
              <a:t>More or less same numbers but many differences</a:t>
            </a:r>
            <a:r>
              <a:rPr lang="en-US" sz="2000" dirty="0">
                <a:latin typeface="Tahoma" charset="0"/>
                <a:ea typeface="ＭＳ Ｐゴシック" charset="0"/>
              </a:rPr>
              <a:t> </a:t>
            </a:r>
            <a:r>
              <a:rPr lang="en-US" sz="2000" dirty="0" smtClean="0">
                <a:latin typeface="Tahoma" charset="0"/>
                <a:ea typeface="ＭＳ Ｐゴシック" charset="0"/>
              </a:rPr>
              <a:t>:D</a:t>
            </a:r>
            <a:endParaRPr lang="en-US" sz="2000" dirty="0" smtClean="0">
              <a:latin typeface="Tahoma" charset="0"/>
              <a:ea typeface="ＭＳ Ｐゴシック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Tahoma" charset="0"/>
              <a:ea typeface="ＭＳ Ｐゴシック" charset="0"/>
            </a:endParaRPr>
          </a:p>
        </p:txBody>
      </p:sp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err="1" smtClean="0"/>
              <a:t>Complessità</a:t>
            </a:r>
            <a:r>
              <a:rPr lang="en-US" b="1" dirty="0" smtClean="0"/>
              <a:t> in </a:t>
            </a:r>
            <a:r>
              <a:rPr lang="en-US" b="1" dirty="0" err="1" smtClean="0"/>
              <a:t>Cucina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162050"/>
            <a:ext cx="6307144" cy="39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0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 smtClean="0"/>
              <a:t>La Rete </a:t>
            </a:r>
            <a:r>
              <a:rPr lang="en-US" b="1" dirty="0" err="1" smtClean="0"/>
              <a:t>degli</a:t>
            </a:r>
            <a:r>
              <a:rPr lang="en-US" b="1" dirty="0" smtClean="0"/>
              <a:t> </a:t>
            </a:r>
            <a:r>
              <a:rPr lang="en-US" b="1" dirty="0" err="1" smtClean="0"/>
              <a:t>ingredienti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45" y="1336085"/>
            <a:ext cx="6015183" cy="491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4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contenuto 4"/>
          <p:cNvSpPr>
            <a:spLocks noGrp="1"/>
          </p:cNvSpPr>
          <p:nvPr>
            <p:ph idx="4294967295"/>
          </p:nvPr>
        </p:nvSpPr>
        <p:spPr>
          <a:xfrm>
            <a:off x="457200" y="1162050"/>
            <a:ext cx="8229600" cy="53128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it-IT" sz="2000" dirty="0" err="1" smtClean="0">
                <a:latin typeface="Tahoma" charset="0"/>
                <a:ea typeface="ＭＳ Ｐゴシック" charset="0"/>
              </a:rPr>
              <a:t>Complex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Systems are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those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systems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where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a new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behaviour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emerge</a:t>
            </a:r>
            <a:endParaRPr lang="it-IT" sz="2000" dirty="0">
              <a:latin typeface="Tahoma" charset="0"/>
              <a:ea typeface="ＭＳ Ｐゴシック" charset="0"/>
            </a:endParaRPr>
          </a:p>
        </p:txBody>
      </p:sp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Complexity and Food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293" y="1693333"/>
            <a:ext cx="2939633" cy="2001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67" y="3050638"/>
            <a:ext cx="4145094" cy="2586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322" y="4095214"/>
            <a:ext cx="3625604" cy="18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5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 smtClean="0"/>
              <a:t>La Rete </a:t>
            </a:r>
            <a:r>
              <a:rPr lang="en-US" b="1" dirty="0" err="1" smtClean="0"/>
              <a:t>degli</a:t>
            </a:r>
            <a:r>
              <a:rPr lang="en-US" b="1" dirty="0" smtClean="0"/>
              <a:t> export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52" y="1278108"/>
            <a:ext cx="8122985" cy="491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Country production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50" y="1064808"/>
            <a:ext cx="8492349" cy="51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5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Winners</a:t>
            </a:r>
            <a:endParaRPr lang="en-US" b="1" dirty="0"/>
          </a:p>
        </p:txBody>
      </p:sp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005540"/>
            <a:ext cx="8686800" cy="5109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0" y="285750"/>
            <a:ext cx="714922" cy="49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4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Losers</a:t>
            </a:r>
            <a:endParaRPr lang="en-US" b="1" dirty="0"/>
          </a:p>
        </p:txBody>
      </p:sp>
      <p:pic>
        <p:nvPicPr>
          <p:cNvPr id="2" name="Picture 1" descr="Untitle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540"/>
            <a:ext cx="8686800" cy="5109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65" y="285750"/>
            <a:ext cx="722459" cy="4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winners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03" y="168753"/>
            <a:ext cx="973303" cy="648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78" y="1014451"/>
            <a:ext cx="8366322" cy="5311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83" y="4715058"/>
            <a:ext cx="27178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winners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03" y="168753"/>
            <a:ext cx="973303" cy="648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30" y="1041601"/>
            <a:ext cx="8308681" cy="5307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796" y="4792917"/>
            <a:ext cx="26924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Losers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03" y="168753"/>
            <a:ext cx="973303" cy="648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07" y="1052504"/>
            <a:ext cx="8289393" cy="5281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903" y="1388086"/>
            <a:ext cx="2540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Oscillating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903" y="168753"/>
            <a:ext cx="973303" cy="648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39" y="921003"/>
            <a:ext cx="8461061" cy="5431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948" y="1004094"/>
            <a:ext cx="3962721" cy="8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3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Oscillating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1" y="941247"/>
            <a:ext cx="8396219" cy="5434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903" y="168753"/>
            <a:ext cx="973303" cy="648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484" y="1268302"/>
            <a:ext cx="42545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CONCLUSIONI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09730" y="1805556"/>
            <a:ext cx="590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reti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dappertutto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hanno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le </a:t>
            </a:r>
            <a:r>
              <a:rPr lang="en-US" dirty="0" err="1" smtClean="0"/>
              <a:t>stesse</a:t>
            </a:r>
            <a:r>
              <a:rPr lang="en-US" dirty="0" smtClean="0"/>
              <a:t> </a:t>
            </a:r>
            <a:r>
              <a:rPr lang="en-US" dirty="0" err="1" smtClean="0"/>
              <a:t>proprietà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9730" y="2608440"/>
            <a:ext cx="626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reti</a:t>
            </a:r>
            <a:r>
              <a:rPr lang="en-US" dirty="0" smtClean="0"/>
              <a:t> </a:t>
            </a:r>
            <a:r>
              <a:rPr lang="en-US" dirty="0" err="1" smtClean="0"/>
              <a:t>visualizzano</a:t>
            </a:r>
            <a:r>
              <a:rPr lang="en-US" dirty="0" smtClean="0"/>
              <a:t> </a:t>
            </a:r>
            <a:r>
              <a:rPr lang="en-US" dirty="0" err="1" smtClean="0"/>
              <a:t>rapidamente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succede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nostro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9730" y="4304044"/>
            <a:ext cx="691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reti</a:t>
            </a:r>
            <a:r>
              <a:rPr lang="en-US" dirty="0" smtClean="0"/>
              <a:t> </a:t>
            </a:r>
            <a:r>
              <a:rPr lang="en-US" dirty="0" err="1" smtClean="0"/>
              <a:t>possono</a:t>
            </a:r>
            <a:r>
              <a:rPr lang="en-US" dirty="0" smtClean="0"/>
              <a:t> </a:t>
            </a:r>
            <a:r>
              <a:rPr lang="en-US" dirty="0" err="1" smtClean="0"/>
              <a:t>aiutare</a:t>
            </a:r>
            <a:r>
              <a:rPr lang="en-US" dirty="0" smtClean="0"/>
              <a:t> a </a:t>
            </a:r>
            <a:r>
              <a:rPr lang="en-US" dirty="0" err="1" smtClean="0"/>
              <a:t>capire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passa</a:t>
            </a:r>
            <a:r>
              <a:rPr lang="en-US" dirty="0" smtClean="0"/>
              <a:t> per la </a:t>
            </a:r>
            <a:r>
              <a:rPr lang="en-US" dirty="0" err="1" smtClean="0"/>
              <a:t>testa</a:t>
            </a:r>
            <a:r>
              <a:rPr lang="en-US" dirty="0" smtClean="0"/>
              <a:t> di </a:t>
            </a:r>
            <a:r>
              <a:rPr lang="en-US" dirty="0"/>
              <a:t>un </a:t>
            </a:r>
            <a:r>
              <a:rPr lang="en-US" dirty="0" err="1"/>
              <a:t>grande</a:t>
            </a:r>
            <a:r>
              <a:rPr lang="en-US" dirty="0"/>
              <a:t> chef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9538" y="3472727"/>
            <a:ext cx="418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reti</a:t>
            </a:r>
            <a:r>
              <a:rPr lang="en-US" dirty="0" smtClean="0"/>
              <a:t> ci </a:t>
            </a:r>
            <a:r>
              <a:rPr lang="en-US" dirty="0" err="1" smtClean="0"/>
              <a:t>guidano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mondo</a:t>
            </a:r>
            <a:r>
              <a:rPr lang="en-US" dirty="0" smtClean="0"/>
              <a:t> in cui </a:t>
            </a:r>
            <a:r>
              <a:rPr lang="en-US" dirty="0" err="1" smtClean="0"/>
              <a:t>viviamo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0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contenuto 4"/>
          <p:cNvSpPr>
            <a:spLocks noGrp="1"/>
          </p:cNvSpPr>
          <p:nvPr>
            <p:ph idx="4294967295"/>
          </p:nvPr>
        </p:nvSpPr>
        <p:spPr>
          <a:xfrm>
            <a:off x="457200" y="1162050"/>
            <a:ext cx="8229600" cy="53128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it-IT" sz="2000" dirty="0" err="1" smtClean="0">
                <a:latin typeface="Tahoma" charset="0"/>
                <a:ea typeface="ＭＳ Ｐゴシック" charset="0"/>
              </a:rPr>
              <a:t>That’s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what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chef do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every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day</a:t>
            </a:r>
            <a:endParaRPr lang="it-IT" sz="2000" dirty="0">
              <a:latin typeface="Tahoma" charset="0"/>
              <a:ea typeface="ＭＳ Ｐゴシック" charset="0"/>
            </a:endParaRPr>
          </a:p>
        </p:txBody>
      </p:sp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Complexity and Food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065" y="1693333"/>
            <a:ext cx="3217334" cy="214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4521199"/>
            <a:ext cx="1659467" cy="124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266" y="4292599"/>
            <a:ext cx="1623301" cy="1623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234" y="4292599"/>
            <a:ext cx="1964267" cy="1473200"/>
          </a:xfrm>
          <a:prstGeom prst="rect">
            <a:avLst/>
          </a:prstGeom>
        </p:spPr>
      </p:pic>
      <p:pic>
        <p:nvPicPr>
          <p:cNvPr id="14" name="Picture 13" descr="Unknow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7" y="3979332"/>
            <a:ext cx="2300817" cy="230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contenuto 4"/>
          <p:cNvSpPr>
            <a:spLocks noGrp="1"/>
          </p:cNvSpPr>
          <p:nvPr>
            <p:ph idx="4294967295"/>
          </p:nvPr>
        </p:nvSpPr>
        <p:spPr>
          <a:xfrm>
            <a:off x="457200" y="1162050"/>
            <a:ext cx="8229600" cy="531283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it-IT" sz="2000" dirty="0" err="1" smtClean="0">
                <a:latin typeface="Tahoma" charset="0"/>
                <a:ea typeface="ＭＳ Ｐゴシック" charset="0"/>
              </a:rPr>
              <a:t>Everything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is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related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to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interactions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, so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we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need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a model to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describe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them</a:t>
            </a:r>
            <a:endParaRPr lang="it-IT" sz="2000" dirty="0">
              <a:latin typeface="Tahoma" charset="0"/>
              <a:ea typeface="ＭＳ Ｐゴシック" charset="0"/>
            </a:endParaRPr>
          </a:p>
        </p:txBody>
      </p:sp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Complexity everywhere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4" y="2065867"/>
            <a:ext cx="5626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7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contenuto 4"/>
          <p:cNvSpPr>
            <a:spLocks noGrp="1"/>
          </p:cNvSpPr>
          <p:nvPr>
            <p:ph idx="4294967295"/>
          </p:nvPr>
        </p:nvSpPr>
        <p:spPr>
          <a:xfrm>
            <a:off x="457200" y="1162050"/>
            <a:ext cx="8229600" cy="53128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it-IT" sz="2000" dirty="0" smtClean="0">
                <a:latin typeface="Tahoma" charset="0"/>
                <a:ea typeface="ＭＳ Ｐゴシック" charset="0"/>
              </a:rPr>
              <a:t>Networks show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very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well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who</a:t>
            </a:r>
            <a:r>
              <a:rPr lang="it-IT" sz="2000" dirty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matters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and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who</a:t>
            </a:r>
            <a:r>
              <a:rPr lang="it-IT" sz="2000" dirty="0" smtClean="0">
                <a:latin typeface="Tahoma" charset="0"/>
                <a:ea typeface="ＭＳ Ｐゴシック" charset="0"/>
              </a:rPr>
              <a:t> </a:t>
            </a:r>
            <a:r>
              <a:rPr lang="it-IT" sz="2000" dirty="0" err="1" smtClean="0">
                <a:latin typeface="Tahoma" charset="0"/>
                <a:ea typeface="ＭＳ Ｐゴシック" charset="0"/>
              </a:rPr>
              <a:t>doesn’t</a:t>
            </a:r>
            <a:endParaRPr lang="it-IT" sz="2000" dirty="0">
              <a:latin typeface="Tahoma" charset="0"/>
              <a:ea typeface="ＭＳ Ｐゴシック" charset="0"/>
            </a:endParaRPr>
          </a:p>
        </p:txBody>
      </p:sp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05" y="1744402"/>
            <a:ext cx="6029167" cy="41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1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err="1" smtClean="0"/>
              <a:t>Complessità</a:t>
            </a:r>
            <a:r>
              <a:rPr lang="en-US" b="1" dirty="0" smtClean="0"/>
              <a:t> in </a:t>
            </a:r>
            <a:r>
              <a:rPr lang="en-US" b="1" dirty="0" err="1" smtClean="0"/>
              <a:t>Cucina</a:t>
            </a:r>
            <a:endParaRPr lang="en-US" b="1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419474" y="1778000"/>
            <a:ext cx="425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dirty="0" smtClean="0">
                <a:solidFill>
                  <a:srgbClr val="CC0000"/>
                </a:solidFill>
              </a:rPr>
              <a:t>Small world</a:t>
            </a:r>
            <a:r>
              <a:rPr lang="it-IT" dirty="0">
                <a:solidFill>
                  <a:srgbClr val="CC0000"/>
                </a:solidFill>
              </a:rPr>
              <a:t> </a:t>
            </a:r>
            <a:r>
              <a:rPr lang="it-IT" dirty="0" err="1" smtClean="0">
                <a:solidFill>
                  <a:srgbClr val="CC0000"/>
                </a:solidFill>
              </a:rPr>
              <a:t>effect</a:t>
            </a:r>
            <a:endParaRPr lang="it-IT" dirty="0">
              <a:solidFill>
                <a:srgbClr val="CC0000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732742" y="4177268"/>
            <a:ext cx="2952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dirty="0" smtClean="0">
                <a:solidFill>
                  <a:srgbClr val="CC0000"/>
                </a:solidFill>
              </a:rPr>
              <a:t>Scale-free </a:t>
            </a:r>
            <a:r>
              <a:rPr lang="it-IT" dirty="0" err="1" smtClean="0">
                <a:solidFill>
                  <a:srgbClr val="CC0000"/>
                </a:solidFill>
              </a:rPr>
              <a:t>distributions</a:t>
            </a:r>
            <a:endParaRPr lang="it-IT" dirty="0">
              <a:solidFill>
                <a:srgbClr val="CC0000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19475" y="2345268"/>
            <a:ext cx="500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dirty="0" err="1" smtClean="0">
                <a:solidFill>
                  <a:srgbClr val="000000"/>
                </a:solidFill>
              </a:rPr>
              <a:t>Low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diameter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715809" y="4711436"/>
            <a:ext cx="51482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dirty="0" err="1" smtClean="0">
                <a:solidFill>
                  <a:srgbClr val="000000"/>
                </a:solidFill>
              </a:rPr>
              <a:t>Degree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does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not</a:t>
            </a:r>
            <a:r>
              <a:rPr lang="it-IT" dirty="0" smtClean="0">
                <a:solidFill>
                  <a:srgbClr val="000000"/>
                </a:solidFill>
              </a:rPr>
              <a:t> show a </a:t>
            </a:r>
            <a:r>
              <a:rPr lang="it-IT" dirty="0" err="1" smtClean="0">
                <a:solidFill>
                  <a:srgbClr val="000000"/>
                </a:solidFill>
              </a:rPr>
              <a:t>typical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value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95288" y="1125538"/>
            <a:ext cx="828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dirty="0" err="1" smtClean="0"/>
              <a:t>Complex</a:t>
            </a:r>
            <a:r>
              <a:rPr lang="it-IT" dirty="0" smtClean="0"/>
              <a:t> Networks are </a:t>
            </a:r>
            <a:r>
              <a:rPr lang="it-IT" dirty="0" err="1" smtClean="0"/>
              <a:t>ubiquitous</a:t>
            </a:r>
            <a:r>
              <a:rPr lang="it-IT" dirty="0" smtClean="0"/>
              <a:t> and show some </a:t>
            </a:r>
            <a:r>
              <a:rPr lang="it-IT" dirty="0" err="1" smtClean="0"/>
              <a:t>properties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are </a:t>
            </a:r>
            <a:r>
              <a:rPr lang="it-IT" dirty="0" err="1" smtClean="0"/>
              <a:t>universal</a:t>
            </a:r>
            <a:endParaRPr lang="it-IT" dirty="0"/>
          </a:p>
        </p:txBody>
      </p:sp>
      <p:pic>
        <p:nvPicPr>
          <p:cNvPr id="11" name="Picture 13" descr="food_web_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6" y="1778000"/>
            <a:ext cx="2135188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grafoe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21" y="3964781"/>
            <a:ext cx="2160587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1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Small world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6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7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1978 Prima media (Roma)</a:t>
            </a:r>
            <a:endParaRPr lang="en-US" b="1" dirty="0"/>
          </a:p>
        </p:txBody>
      </p:sp>
      <p:pic>
        <p:nvPicPr>
          <p:cNvPr id="3" name="Picture 2" descr="fot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9" y="878074"/>
            <a:ext cx="6992241" cy="4791077"/>
          </a:xfrm>
          <a:prstGeom prst="rect">
            <a:avLst/>
          </a:prstGeom>
        </p:spPr>
      </p:pic>
      <p:pic>
        <p:nvPicPr>
          <p:cNvPr id="4" name="Picture 3" descr="gau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43" y="3182092"/>
            <a:ext cx="4503657" cy="28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3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testo 5"/>
          <p:cNvSpPr>
            <a:spLocks noGrp="1"/>
          </p:cNvSpPr>
          <p:nvPr>
            <p:ph type="body" sz="quarter" idx="4294967295"/>
          </p:nvPr>
        </p:nvSpPr>
        <p:spPr>
          <a:xfrm>
            <a:off x="2200275" y="285750"/>
            <a:ext cx="6486525" cy="430213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b="1" dirty="0" smtClean="0"/>
              <a:t>NYSE Everyday</a:t>
            </a:r>
            <a:endParaRPr lang="en-US" b="1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rcRect t="13336" b="13336"/>
          <a:stretch>
            <a:fillRect/>
          </a:stretch>
        </p:blipFill>
        <p:spPr>
          <a:xfrm>
            <a:off x="783882" y="909435"/>
            <a:ext cx="6629815" cy="4468774"/>
          </a:xfrm>
          <a:prstGeom prst="rect">
            <a:avLst/>
          </a:prstGeom>
        </p:spPr>
      </p:pic>
      <p:pic>
        <p:nvPicPr>
          <p:cNvPr id="8" name="Picture 7" descr="pare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98" y="3057582"/>
            <a:ext cx="4321224" cy="2837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176" y="3338515"/>
            <a:ext cx="1593865" cy="949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085" y="4115714"/>
            <a:ext cx="638734" cy="91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3">
      <a:majorFont>
        <a:latin typeface="Tahom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ahom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279</Words>
  <Application>Microsoft Macintosh PowerPoint</Application>
  <PresentationFormat>On-screen Show (4:3)</PresentationFormat>
  <Paragraphs>61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Tema di Office</vt:lpstr>
      <vt:lpstr>Networks and Gastronomy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Guido Caldarelli</dc:creator>
  <cp:lastModifiedBy>Guido Caldarelli</cp:lastModifiedBy>
  <cp:revision>26</cp:revision>
  <cp:lastPrinted>2016-11-05T12:05:21Z</cp:lastPrinted>
  <dcterms:created xsi:type="dcterms:W3CDTF">2016-11-03T16:48:04Z</dcterms:created>
  <dcterms:modified xsi:type="dcterms:W3CDTF">2016-11-26T11:01:12Z</dcterms:modified>
</cp:coreProperties>
</file>