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6" r:id="rId3"/>
    <p:sldId id="266" r:id="rId4"/>
    <p:sldId id="271" r:id="rId5"/>
    <p:sldId id="276" r:id="rId6"/>
    <p:sldId id="277" r:id="rId7"/>
    <p:sldId id="273" r:id="rId8"/>
    <p:sldId id="279" r:id="rId9"/>
    <p:sldId id="300" r:id="rId10"/>
    <p:sldId id="283" r:id="rId11"/>
    <p:sldId id="268" r:id="rId12"/>
    <p:sldId id="284" r:id="rId13"/>
    <p:sldId id="272" r:id="rId14"/>
    <p:sldId id="269" r:id="rId15"/>
    <p:sldId id="285" r:id="rId16"/>
    <p:sldId id="278" r:id="rId17"/>
    <p:sldId id="270" r:id="rId18"/>
    <p:sldId id="295" r:id="rId19"/>
    <p:sldId id="293" r:id="rId20"/>
    <p:sldId id="294" r:id="rId21"/>
    <p:sldId id="298" r:id="rId22"/>
    <p:sldId id="288" r:id="rId23"/>
    <p:sldId id="274" r:id="rId24"/>
    <p:sldId id="296" r:id="rId25"/>
    <p:sldId id="297" r:id="rId26"/>
    <p:sldId id="299" r:id="rId27"/>
    <p:sldId id="290"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26" autoAdjust="0"/>
    <p:restoredTop sz="94280" autoAdjust="0"/>
  </p:normalViewPr>
  <p:slideViewPr>
    <p:cSldViewPr snapToGrid="0">
      <p:cViewPr varScale="1">
        <p:scale>
          <a:sx n="72" d="100"/>
          <a:sy n="72"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PT"/>
              <a:t>Clique para editar o estilo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PT"/>
              <a:t>Clique para editar o estilo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PT"/>
              <a:t>Clique para editar o estilo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PT"/>
              <a:t>Clique para editar o estilo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PT"/>
              <a:t>Clique para editar o estilo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PT"/>
              <a:t>Clique para editar o estilo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PT"/>
              <a:t>Clique para editar o estilo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PT"/>
              <a:t>Clique para editar o estilo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PT"/>
              <a:t>Clique para editar o estilo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PT"/>
              <a:t>Clique para editar o estilo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rbmerrill@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Ética do amor</a:t>
            </a:r>
          </a:p>
        </p:txBody>
      </p:sp>
      <p:sp>
        <p:nvSpPr>
          <p:cNvPr id="3" name="Subtítulo 2"/>
          <p:cNvSpPr>
            <a:spLocks noGrp="1"/>
          </p:cNvSpPr>
          <p:nvPr>
            <p:ph type="subTitle" idx="1"/>
          </p:nvPr>
        </p:nvSpPr>
        <p:spPr/>
        <p:txBody>
          <a:bodyPr>
            <a:normAutofit lnSpcReduction="10000"/>
          </a:bodyPr>
          <a:lstStyle/>
          <a:p>
            <a:r>
              <a:rPr lang="pt-PT" b="1" dirty="0"/>
              <a:t>Prof. Roberto Merrill</a:t>
            </a:r>
          </a:p>
          <a:p>
            <a:r>
              <a:rPr lang="pt-PT" b="1" dirty="0"/>
              <a:t>Universidade do Minho</a:t>
            </a:r>
          </a:p>
          <a:p>
            <a:r>
              <a:rPr lang="pt-PT" b="1" dirty="0">
                <a:hlinkClick r:id="rId2"/>
              </a:rPr>
              <a:t>nrbmerrill@gmail.com</a:t>
            </a:r>
            <a:r>
              <a:rPr lang="pt-PT" b="1" dirty="0"/>
              <a:t> </a:t>
            </a:r>
          </a:p>
          <a:p>
            <a:endParaRPr lang="pt-PT" b="1" dirty="0"/>
          </a:p>
        </p:txBody>
      </p:sp>
    </p:spTree>
    <p:extLst>
      <p:ext uri="{BB962C8B-B14F-4D97-AF65-F5344CB8AC3E}">
        <p14:creationId xmlns:p14="http://schemas.microsoft.com/office/powerpoint/2010/main" val="429254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5"/>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Marcador de Posição de Conteúdo 3"/>
          <p:cNvPicPr>
            <a:picLocks noChangeAspect="1"/>
          </p:cNvPicPr>
          <p:nvPr/>
        </p:nvPicPr>
        <p:blipFill rotWithShape="1">
          <a:blip r:embed="rId4"/>
          <a:srcRect t="4077"/>
          <a:stretch/>
        </p:blipFill>
        <p:spPr>
          <a:xfrm>
            <a:off x="1412683" y="1410208"/>
            <a:ext cx="2433793" cy="3858780"/>
          </a:xfrm>
          <a:prstGeom prst="rect">
            <a:avLst/>
          </a:prstGeom>
        </p:spPr>
      </p:pic>
      <p:sp>
        <p:nvSpPr>
          <p:cNvPr id="2" name="Título 1"/>
          <p:cNvSpPr>
            <a:spLocks noGrp="1"/>
          </p:cNvSpPr>
          <p:nvPr>
            <p:ph type="title"/>
          </p:nvPr>
        </p:nvSpPr>
        <p:spPr>
          <a:xfrm>
            <a:off x="4626508" y="982132"/>
            <a:ext cx="6270090" cy="1303867"/>
          </a:xfrm>
        </p:spPr>
        <p:txBody>
          <a:bodyPr>
            <a:normAutofit/>
          </a:bodyPr>
          <a:lstStyle/>
          <a:p>
            <a:pPr>
              <a:lnSpc>
                <a:spcPct val="90000"/>
              </a:lnSpc>
            </a:pPr>
            <a:r>
              <a:rPr lang="pt-PT" dirty="0"/>
              <a:t>2. Amor como desejo</a:t>
            </a:r>
            <a:br>
              <a:rPr lang="pt-PT" dirty="0"/>
            </a:br>
            <a:endParaRPr lang="pt-PT"/>
          </a:p>
        </p:txBody>
      </p:sp>
      <p:sp>
        <p:nvSpPr>
          <p:cNvPr id="22" name="Content Placeholder 7"/>
          <p:cNvSpPr>
            <a:spLocks noGrp="1"/>
          </p:cNvSpPr>
          <p:nvPr>
            <p:ph idx="1"/>
          </p:nvPr>
        </p:nvSpPr>
        <p:spPr>
          <a:xfrm>
            <a:off x="4636482" y="2556932"/>
            <a:ext cx="6260114" cy="3806108"/>
          </a:xfrm>
        </p:spPr>
        <p:txBody>
          <a:bodyPr>
            <a:normAutofit fontScale="92500" lnSpcReduction="10000"/>
          </a:bodyPr>
          <a:lstStyle/>
          <a:p>
            <a:r>
              <a:rPr lang="pt-PT" dirty="0"/>
              <a:t>Quatro formas de amor: o amor-paixão, o amor-gosto, o amor físico e o amor-vaidade.</a:t>
            </a:r>
          </a:p>
          <a:p>
            <a:r>
              <a:rPr lang="pt-PT" dirty="0"/>
              <a:t>O amor tem 7 etapas. A fase mais importante é a </a:t>
            </a:r>
            <a:r>
              <a:rPr lang="pt-PT" b="1" dirty="0"/>
              <a:t>cristalização</a:t>
            </a:r>
            <a:r>
              <a:rPr lang="pt-PT" dirty="0"/>
              <a:t>: a atribuição de perfeições imaginadas ao ser que amamos. </a:t>
            </a:r>
          </a:p>
          <a:p>
            <a:r>
              <a:rPr lang="pt-PT" b="1" dirty="0" err="1"/>
              <a:t>Objecção</a:t>
            </a:r>
            <a:r>
              <a:rPr lang="pt-PT" dirty="0"/>
              <a:t>: </a:t>
            </a:r>
          </a:p>
          <a:p>
            <a:r>
              <a:rPr lang="pt-PT" dirty="0"/>
              <a:t>As qualidades do ser amado não são o que justifica o nosso amor: </a:t>
            </a:r>
            <a:r>
              <a:rPr lang="pt-PT" dirty="0" err="1"/>
              <a:t>projectamos</a:t>
            </a:r>
            <a:r>
              <a:rPr lang="pt-PT" dirty="0"/>
              <a:t> o nosso desejo sobre o ser amado. </a:t>
            </a:r>
          </a:p>
          <a:p>
            <a:r>
              <a:rPr lang="pt-PT" dirty="0"/>
              <a:t>Mas então amamos o quê? Um ser que não existe?</a:t>
            </a:r>
          </a:p>
          <a:p>
            <a:endParaRPr lang="pt-PT" dirty="0"/>
          </a:p>
          <a:p>
            <a:endParaRPr lang="pt-PT" dirty="0"/>
          </a:p>
        </p:txBody>
      </p:sp>
    </p:spTree>
    <p:extLst>
      <p:ext uri="{BB962C8B-B14F-4D97-AF65-F5344CB8AC3E}">
        <p14:creationId xmlns:p14="http://schemas.microsoft.com/office/powerpoint/2010/main" val="194560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2. Amor como desejo</a:t>
            </a:r>
            <a:br>
              <a:rPr lang="pt-PT" dirty="0"/>
            </a:br>
            <a:endParaRPr lang="pt-PT" dirty="0"/>
          </a:p>
        </p:txBody>
      </p:sp>
      <p:sp>
        <p:nvSpPr>
          <p:cNvPr id="3" name="Marcador de Posição de Conteúdo 2"/>
          <p:cNvSpPr>
            <a:spLocks noGrp="1"/>
          </p:cNvSpPr>
          <p:nvPr>
            <p:ph sz="half" idx="1"/>
          </p:nvPr>
        </p:nvSpPr>
        <p:spPr>
          <a:xfrm>
            <a:off x="1298448" y="2560320"/>
            <a:ext cx="7604252" cy="3782502"/>
          </a:xfrm>
        </p:spPr>
        <p:txBody>
          <a:bodyPr>
            <a:normAutofit lnSpcReduction="10000"/>
          </a:bodyPr>
          <a:lstStyle/>
          <a:p>
            <a:r>
              <a:rPr lang="en-US" dirty="0"/>
              <a:t>Frankfurt, Harry (2004), </a:t>
            </a:r>
            <a:r>
              <a:rPr lang="en-US" i="1" dirty="0"/>
              <a:t>The Reasons of Love</a:t>
            </a:r>
            <a:r>
              <a:rPr lang="en-US" dirty="0"/>
              <a:t>, Princeton University Press.</a:t>
            </a:r>
          </a:p>
          <a:p>
            <a:r>
              <a:rPr lang="en-US" dirty="0"/>
              <a:t>Amor </a:t>
            </a:r>
            <a:r>
              <a:rPr lang="en-US" dirty="0" err="1"/>
              <a:t>como</a:t>
            </a:r>
            <a:r>
              <a:rPr lang="en-US" dirty="0"/>
              <a:t> </a:t>
            </a:r>
            <a:r>
              <a:rPr lang="en-US" dirty="0" err="1"/>
              <a:t>desejo</a:t>
            </a:r>
            <a:r>
              <a:rPr lang="en-US" dirty="0"/>
              <a:t> = </a:t>
            </a:r>
            <a:r>
              <a:rPr lang="en-US" dirty="0" err="1"/>
              <a:t>amar</a:t>
            </a:r>
            <a:r>
              <a:rPr lang="en-US" dirty="0"/>
              <a:t> </a:t>
            </a:r>
            <a:r>
              <a:rPr lang="en-US" dirty="0" err="1"/>
              <a:t>sem</a:t>
            </a:r>
            <a:r>
              <a:rPr lang="en-US" dirty="0"/>
              <a:t> </a:t>
            </a:r>
            <a:r>
              <a:rPr lang="en-US" dirty="0" err="1"/>
              <a:t>razões</a:t>
            </a:r>
            <a:r>
              <a:rPr lang="en-US" dirty="0"/>
              <a:t> = </a:t>
            </a:r>
            <a:r>
              <a:rPr lang="en-US" dirty="0" err="1"/>
              <a:t>flecha</a:t>
            </a:r>
            <a:r>
              <a:rPr lang="en-US" dirty="0"/>
              <a:t> do </a:t>
            </a:r>
            <a:r>
              <a:rPr lang="en-US" dirty="0" err="1"/>
              <a:t>cupido</a:t>
            </a:r>
            <a:r>
              <a:rPr lang="en-US" dirty="0"/>
              <a:t> = </a:t>
            </a:r>
            <a:r>
              <a:rPr lang="en-US" dirty="0" err="1"/>
              <a:t>amor</a:t>
            </a:r>
            <a:r>
              <a:rPr lang="en-US" dirty="0"/>
              <a:t> à </a:t>
            </a:r>
            <a:r>
              <a:rPr lang="en-US" dirty="0" err="1"/>
              <a:t>primeira</a:t>
            </a:r>
            <a:r>
              <a:rPr lang="en-US" dirty="0"/>
              <a:t> vista, etc.</a:t>
            </a:r>
          </a:p>
          <a:p>
            <a:r>
              <a:rPr lang="en-US" dirty="0" err="1"/>
              <a:t>Atenção</a:t>
            </a:r>
            <a:r>
              <a:rPr lang="en-US" dirty="0"/>
              <a:t>: </a:t>
            </a:r>
            <a:r>
              <a:rPr lang="en-US" dirty="0" err="1"/>
              <a:t>diferença</a:t>
            </a:r>
            <a:r>
              <a:rPr lang="en-US" dirty="0"/>
              <a:t> entre </a:t>
            </a:r>
            <a:r>
              <a:rPr lang="en-US" dirty="0" err="1"/>
              <a:t>razões</a:t>
            </a:r>
            <a:r>
              <a:rPr lang="en-US" dirty="0"/>
              <a:t> </a:t>
            </a:r>
            <a:r>
              <a:rPr lang="en-US" dirty="0" err="1"/>
              <a:t>normativas</a:t>
            </a:r>
            <a:r>
              <a:rPr lang="en-US" dirty="0"/>
              <a:t> e </a:t>
            </a:r>
            <a:r>
              <a:rPr lang="en-US" dirty="0" err="1"/>
              <a:t>razões</a:t>
            </a:r>
            <a:r>
              <a:rPr lang="en-US" dirty="0"/>
              <a:t> </a:t>
            </a:r>
            <a:r>
              <a:rPr lang="en-US" dirty="0" err="1"/>
              <a:t>explicativas</a:t>
            </a:r>
            <a:r>
              <a:rPr lang="en-US" dirty="0"/>
              <a:t> </a:t>
            </a:r>
            <a:r>
              <a:rPr lang="en-US" dirty="0" err="1"/>
              <a:t>ou</a:t>
            </a:r>
            <a:r>
              <a:rPr lang="en-US" dirty="0"/>
              <a:t> </a:t>
            </a:r>
            <a:r>
              <a:rPr lang="en-US" dirty="0" err="1"/>
              <a:t>motivantes</a:t>
            </a:r>
            <a:r>
              <a:rPr lang="en-US" dirty="0"/>
              <a:t>.</a:t>
            </a:r>
          </a:p>
          <a:p>
            <a:r>
              <a:rPr lang="en-US" dirty="0"/>
              <a:t>Um </a:t>
            </a:r>
            <a:r>
              <a:rPr lang="en-US" dirty="0" err="1"/>
              <a:t>desejo</a:t>
            </a:r>
            <a:r>
              <a:rPr lang="en-US" dirty="0"/>
              <a:t> = </a:t>
            </a:r>
            <a:r>
              <a:rPr lang="en-US" dirty="0" err="1"/>
              <a:t>uma</a:t>
            </a:r>
            <a:r>
              <a:rPr lang="en-US" dirty="0"/>
              <a:t> </a:t>
            </a:r>
            <a:r>
              <a:rPr lang="en-US" dirty="0" err="1"/>
              <a:t>razão</a:t>
            </a:r>
            <a:r>
              <a:rPr lang="en-US" dirty="0"/>
              <a:t> </a:t>
            </a:r>
            <a:r>
              <a:rPr lang="en-US" dirty="0" err="1"/>
              <a:t>motivante</a:t>
            </a:r>
            <a:r>
              <a:rPr lang="en-US" dirty="0"/>
              <a:t> (</a:t>
            </a:r>
            <a:r>
              <a:rPr lang="en-US" dirty="0" err="1"/>
              <a:t>explicativa</a:t>
            </a:r>
            <a:r>
              <a:rPr lang="en-US" dirty="0"/>
              <a:t>)</a:t>
            </a:r>
          </a:p>
          <a:p>
            <a:r>
              <a:rPr lang="en-US" dirty="0"/>
              <a:t>Mas </a:t>
            </a:r>
            <a:r>
              <a:rPr lang="en-US" dirty="0" err="1"/>
              <a:t>uma</a:t>
            </a:r>
            <a:r>
              <a:rPr lang="en-US" dirty="0"/>
              <a:t> </a:t>
            </a:r>
            <a:r>
              <a:rPr lang="en-US" dirty="0" err="1"/>
              <a:t>razão</a:t>
            </a:r>
            <a:r>
              <a:rPr lang="en-US" dirty="0"/>
              <a:t> que </a:t>
            </a:r>
            <a:r>
              <a:rPr lang="en-US" dirty="0" err="1"/>
              <a:t>motiva</a:t>
            </a:r>
            <a:r>
              <a:rPr lang="en-US" dirty="0"/>
              <a:t> a </a:t>
            </a:r>
            <a:r>
              <a:rPr lang="en-US" dirty="0" err="1"/>
              <a:t>quê</a:t>
            </a:r>
            <a:r>
              <a:rPr lang="en-US" dirty="0"/>
              <a:t>? A </a:t>
            </a:r>
            <a:r>
              <a:rPr lang="en-US" dirty="0" err="1"/>
              <a:t>desejar</a:t>
            </a:r>
            <a:r>
              <a:rPr lang="en-US" dirty="0"/>
              <a:t> o </a:t>
            </a:r>
            <a:r>
              <a:rPr lang="en-US" dirty="0" err="1"/>
              <a:t>bem-estar</a:t>
            </a:r>
            <a:r>
              <a:rPr lang="en-US" dirty="0"/>
              <a:t> do </a:t>
            </a:r>
            <a:r>
              <a:rPr lang="en-US" dirty="0" err="1"/>
              <a:t>ser</a:t>
            </a:r>
            <a:r>
              <a:rPr lang="en-US" dirty="0"/>
              <a:t> </a:t>
            </a:r>
            <a:r>
              <a:rPr lang="en-US" dirty="0" err="1"/>
              <a:t>amado</a:t>
            </a:r>
            <a:r>
              <a:rPr lang="en-US" dirty="0"/>
              <a:t>, a </a:t>
            </a:r>
            <a:r>
              <a:rPr lang="en-US" dirty="0" err="1"/>
              <a:t>cuidar</a:t>
            </a:r>
            <a:r>
              <a:rPr lang="en-US" dirty="0"/>
              <a:t> dele, etc. </a:t>
            </a:r>
          </a:p>
          <a:p>
            <a:endParaRPr lang="en-US" dirty="0"/>
          </a:p>
        </p:txBody>
      </p:sp>
      <p:sp>
        <p:nvSpPr>
          <p:cNvPr id="5" name="Marcador de Posição de Conteúdo 4"/>
          <p:cNvSpPr>
            <a:spLocks noGrp="1"/>
          </p:cNvSpPr>
          <p:nvPr>
            <p:ph sz="half" idx="2"/>
          </p:nvPr>
        </p:nvSpPr>
        <p:spPr>
          <a:xfrm>
            <a:off x="8813800" y="2560320"/>
            <a:ext cx="2085848" cy="3310128"/>
          </a:xfrm>
        </p:spPr>
        <p:txBody>
          <a:bodyPr>
            <a:normAutofit lnSpcReduction="10000"/>
          </a:bodyPr>
          <a:lstStyle/>
          <a:p>
            <a:pPr marL="0" indent="0">
              <a:buNone/>
            </a:pPr>
            <a:endParaRPr lang="es-ES" dirty="0"/>
          </a:p>
        </p:txBody>
      </p:sp>
      <p:pic>
        <p:nvPicPr>
          <p:cNvPr id="4" name="Imagem 3"/>
          <p:cNvPicPr>
            <a:picLocks noChangeAspect="1"/>
          </p:cNvPicPr>
          <p:nvPr/>
        </p:nvPicPr>
        <p:blipFill>
          <a:blip r:embed="rId2"/>
          <a:stretch>
            <a:fillRect/>
          </a:stretch>
        </p:blipFill>
        <p:spPr>
          <a:xfrm>
            <a:off x="8750300" y="2451652"/>
            <a:ext cx="2818848" cy="3790122"/>
          </a:xfrm>
          <a:prstGeom prst="rect">
            <a:avLst/>
          </a:prstGeom>
        </p:spPr>
      </p:pic>
    </p:spTree>
    <p:extLst>
      <p:ext uri="{BB962C8B-B14F-4D97-AF65-F5344CB8AC3E}">
        <p14:creationId xmlns:p14="http://schemas.microsoft.com/office/powerpoint/2010/main" val="151433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t>2. Amor como desejo</a:t>
            </a:r>
            <a:br>
              <a:rPr lang="pt-PT" dirty="0"/>
            </a:br>
            <a:endParaRPr lang="pt-PT" dirty="0"/>
          </a:p>
        </p:txBody>
      </p:sp>
      <p:sp>
        <p:nvSpPr>
          <p:cNvPr id="3" name="Marcador de Posição de Conteúdo 2"/>
          <p:cNvSpPr>
            <a:spLocks noGrp="1"/>
          </p:cNvSpPr>
          <p:nvPr>
            <p:ph idx="1"/>
          </p:nvPr>
        </p:nvSpPr>
        <p:spPr/>
        <p:txBody>
          <a:bodyPr>
            <a:normAutofit/>
          </a:bodyPr>
          <a:lstStyle/>
          <a:p>
            <a:pPr marL="0" indent="0">
              <a:buNone/>
            </a:pPr>
            <a:r>
              <a:rPr lang="fr-FR" dirty="0"/>
              <a:t>Montaigne sobre o </a:t>
            </a:r>
            <a:r>
              <a:rPr lang="fr-FR" dirty="0" err="1"/>
              <a:t>seu</a:t>
            </a:r>
            <a:r>
              <a:rPr lang="fr-FR" dirty="0"/>
              <a:t> </a:t>
            </a:r>
            <a:r>
              <a:rPr lang="fr-FR" dirty="0" err="1"/>
              <a:t>amor</a:t>
            </a:r>
            <a:r>
              <a:rPr lang="fr-FR" dirty="0"/>
              <a:t> </a:t>
            </a:r>
            <a:r>
              <a:rPr lang="fr-FR" dirty="0" err="1"/>
              <a:t>por</a:t>
            </a:r>
            <a:r>
              <a:rPr lang="fr-FR" dirty="0"/>
              <a:t> La Boétie: o </a:t>
            </a:r>
            <a:r>
              <a:rPr lang="fr-FR" dirty="0" err="1"/>
              <a:t>amor</a:t>
            </a:r>
            <a:r>
              <a:rPr lang="fr-FR" dirty="0"/>
              <a:t> </a:t>
            </a:r>
            <a:r>
              <a:rPr lang="fr-FR" dirty="0" err="1"/>
              <a:t>não</a:t>
            </a:r>
            <a:r>
              <a:rPr lang="fr-FR" dirty="0"/>
              <a:t> se </a:t>
            </a:r>
            <a:r>
              <a:rPr lang="fr-FR" dirty="0" err="1"/>
              <a:t>justifica</a:t>
            </a:r>
            <a:r>
              <a:rPr lang="fr-FR" dirty="0"/>
              <a:t>, </a:t>
            </a:r>
            <a:r>
              <a:rPr lang="fr-FR" dirty="0" err="1"/>
              <a:t>embora</a:t>
            </a:r>
            <a:r>
              <a:rPr lang="fr-FR" dirty="0"/>
              <a:t> </a:t>
            </a:r>
            <a:r>
              <a:rPr lang="fr-FR" dirty="0" err="1"/>
              <a:t>possa</a:t>
            </a:r>
            <a:r>
              <a:rPr lang="fr-FR" dirty="0"/>
              <a:t> </a:t>
            </a:r>
            <a:r>
              <a:rPr lang="fr-FR" dirty="0" err="1"/>
              <a:t>explicar</a:t>
            </a:r>
            <a:r>
              <a:rPr lang="fr-FR" dirty="0"/>
              <a:t>-se.</a:t>
            </a:r>
            <a:r>
              <a:rPr lang="pt-PT" dirty="0"/>
              <a:t> A nossa relação com o ser amado não é  o que justifica o nosso amor: por exemplo o amor à primeira vista existe sem relação. </a:t>
            </a:r>
          </a:p>
          <a:p>
            <a:pPr marL="0" indent="0">
              <a:buNone/>
            </a:pPr>
            <a:endParaRPr lang="pt-PT" dirty="0"/>
          </a:p>
          <a:p>
            <a:pPr marL="0" indent="0">
              <a:buNone/>
            </a:pPr>
            <a:r>
              <a:rPr lang="pt-PT" dirty="0"/>
              <a:t> quê?</a:t>
            </a:r>
            <a:endParaRPr lang="fr-FR" dirty="0"/>
          </a:p>
          <a:p>
            <a:pPr marL="0" indent="0">
              <a:buNone/>
            </a:pPr>
            <a:endParaRPr lang="fr-FR" dirty="0"/>
          </a:p>
          <a:p>
            <a:pPr marL="0" indent="0">
              <a:buNone/>
            </a:pPr>
            <a:r>
              <a:rPr lang="fr-FR" dirty="0"/>
              <a:t> </a:t>
            </a:r>
            <a:endParaRPr lang="pt-PT" dirty="0"/>
          </a:p>
          <a:p>
            <a:pPr marL="0" indent="0">
              <a:buNone/>
            </a:pPr>
            <a:endParaRPr lang="en-US" dirty="0"/>
          </a:p>
        </p:txBody>
      </p:sp>
      <p:pic>
        <p:nvPicPr>
          <p:cNvPr id="6" name="Imagem 5"/>
          <p:cNvPicPr>
            <a:picLocks noChangeAspect="1"/>
          </p:cNvPicPr>
          <p:nvPr/>
        </p:nvPicPr>
        <p:blipFill>
          <a:blip r:embed="rId2"/>
          <a:stretch>
            <a:fillRect/>
          </a:stretch>
        </p:blipFill>
        <p:spPr>
          <a:xfrm>
            <a:off x="1419488" y="2888974"/>
            <a:ext cx="3467100" cy="2675743"/>
          </a:xfrm>
          <a:prstGeom prst="rect">
            <a:avLst/>
          </a:prstGeom>
        </p:spPr>
      </p:pic>
      <p:sp>
        <p:nvSpPr>
          <p:cNvPr id="5" name="Marcador de Posição do Texto 4"/>
          <p:cNvSpPr>
            <a:spLocks noGrp="1"/>
          </p:cNvSpPr>
          <p:nvPr>
            <p:ph type="body" sz="half" idx="2"/>
          </p:nvPr>
        </p:nvSpPr>
        <p:spPr>
          <a:xfrm>
            <a:off x="1293811" y="2345635"/>
            <a:ext cx="3718455" cy="3530231"/>
          </a:xfrm>
        </p:spPr>
        <p:txBody>
          <a:bodyPr/>
          <a:lstStyle/>
          <a:p>
            <a:endParaRPr lang="es-ES" dirty="0"/>
          </a:p>
        </p:txBody>
      </p:sp>
      <p:pic>
        <p:nvPicPr>
          <p:cNvPr id="4" name="Imagem 3"/>
          <p:cNvPicPr>
            <a:picLocks noChangeAspect="1"/>
          </p:cNvPicPr>
          <p:nvPr/>
        </p:nvPicPr>
        <p:blipFill>
          <a:blip r:embed="rId3"/>
          <a:stretch>
            <a:fillRect/>
          </a:stretch>
        </p:blipFill>
        <p:spPr>
          <a:xfrm>
            <a:off x="5418668" y="3538330"/>
            <a:ext cx="5875868" cy="2650435"/>
          </a:xfrm>
          <a:prstGeom prst="rect">
            <a:avLst/>
          </a:prstGeom>
        </p:spPr>
      </p:pic>
    </p:spTree>
    <p:extLst>
      <p:ext uri="{BB962C8B-B14F-4D97-AF65-F5344CB8AC3E}">
        <p14:creationId xmlns:p14="http://schemas.microsoft.com/office/powerpoint/2010/main" val="16986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b">
            <a:normAutofit/>
          </a:bodyPr>
          <a:lstStyle/>
          <a:p>
            <a:r>
              <a:rPr lang="pt-PT" sz="2400"/>
              <a:t>2. Amor como desejo</a:t>
            </a:r>
            <a:br>
              <a:rPr lang="pt-PT" sz="2400"/>
            </a:br>
            <a:endParaRPr lang="pt-PT" sz="2400"/>
          </a:p>
        </p:txBody>
      </p:sp>
      <p:sp>
        <p:nvSpPr>
          <p:cNvPr id="8" name="Content Placeholder 7"/>
          <p:cNvSpPr>
            <a:spLocks noGrp="1"/>
          </p:cNvSpPr>
          <p:nvPr>
            <p:ph idx="1"/>
          </p:nvPr>
        </p:nvSpPr>
        <p:spPr>
          <a:xfrm>
            <a:off x="1295401" y="2556932"/>
            <a:ext cx="9601196" cy="3764355"/>
          </a:xfrm>
        </p:spPr>
        <p:txBody>
          <a:bodyPr>
            <a:noAutofit/>
          </a:bodyPr>
          <a:lstStyle/>
          <a:p>
            <a:pPr algn="just"/>
            <a:r>
              <a:rPr lang="en-US" sz="1800" b="1" dirty="0" err="1"/>
              <a:t>Objecções</a:t>
            </a:r>
            <a:r>
              <a:rPr lang="en-US" sz="1800" dirty="0"/>
              <a:t>:</a:t>
            </a:r>
          </a:p>
          <a:p>
            <a:pPr algn="just"/>
            <a:r>
              <a:rPr lang="en-US" sz="1800" dirty="0"/>
              <a:t>1. O </a:t>
            </a:r>
            <a:r>
              <a:rPr lang="en-US" sz="1800" dirty="0" err="1"/>
              <a:t>amor</a:t>
            </a:r>
            <a:r>
              <a:rPr lang="en-US" sz="1800" dirty="0"/>
              <a:t> </a:t>
            </a:r>
            <a:r>
              <a:rPr lang="en-US" sz="1800" dirty="0" err="1"/>
              <a:t>como</a:t>
            </a:r>
            <a:r>
              <a:rPr lang="en-US" sz="1800" dirty="0"/>
              <a:t> </a:t>
            </a:r>
            <a:r>
              <a:rPr lang="en-US" sz="1800" dirty="0" err="1"/>
              <a:t>desejo</a:t>
            </a:r>
            <a:r>
              <a:rPr lang="en-US" sz="1800" dirty="0"/>
              <a:t> </a:t>
            </a:r>
            <a:r>
              <a:rPr lang="en-US" sz="1800" dirty="0" err="1"/>
              <a:t>não</a:t>
            </a:r>
            <a:r>
              <a:rPr lang="en-US" sz="1800" dirty="0"/>
              <a:t> </a:t>
            </a:r>
            <a:r>
              <a:rPr lang="en-US" sz="1800" dirty="0" err="1"/>
              <a:t>pode</a:t>
            </a:r>
            <a:r>
              <a:rPr lang="en-US" sz="1800" dirty="0"/>
              <a:t> </a:t>
            </a:r>
            <a:r>
              <a:rPr lang="en-US" sz="1800" dirty="0" err="1"/>
              <a:t>ser</a:t>
            </a:r>
            <a:r>
              <a:rPr lang="en-US" sz="1800" dirty="0"/>
              <a:t> </a:t>
            </a:r>
            <a:r>
              <a:rPr lang="en-US" sz="1800" dirty="0" err="1"/>
              <a:t>avaliado</a:t>
            </a:r>
            <a:r>
              <a:rPr lang="en-US" sz="1800" dirty="0"/>
              <a:t> do </a:t>
            </a:r>
            <a:r>
              <a:rPr lang="en-US" sz="1800" dirty="0" err="1"/>
              <a:t>ponto</a:t>
            </a:r>
            <a:r>
              <a:rPr lang="en-US" sz="1800" dirty="0"/>
              <a:t> de vista </a:t>
            </a:r>
            <a:r>
              <a:rPr lang="en-US" sz="1800" b="1" dirty="0" err="1"/>
              <a:t>externo</a:t>
            </a:r>
            <a:r>
              <a:rPr lang="en-US" sz="1800" dirty="0"/>
              <a:t>: </a:t>
            </a:r>
            <a:r>
              <a:rPr lang="en-US" sz="1800" dirty="0" err="1"/>
              <a:t>não</a:t>
            </a:r>
            <a:r>
              <a:rPr lang="en-US" sz="1800" dirty="0"/>
              <a:t> </a:t>
            </a:r>
            <a:r>
              <a:rPr lang="en-US" sz="1800" dirty="0" err="1"/>
              <a:t>podemos</a:t>
            </a:r>
            <a:r>
              <a:rPr lang="en-US" sz="1800" dirty="0"/>
              <a:t> </a:t>
            </a:r>
            <a:r>
              <a:rPr lang="en-US" sz="1800" dirty="0" err="1"/>
              <a:t>dizer</a:t>
            </a:r>
            <a:r>
              <a:rPr lang="en-US" sz="1800" dirty="0"/>
              <a:t> se </a:t>
            </a:r>
            <a:r>
              <a:rPr lang="en-US" sz="1800" dirty="0" err="1"/>
              <a:t>tal</a:t>
            </a:r>
            <a:r>
              <a:rPr lang="en-US" sz="1800" dirty="0"/>
              <a:t> </a:t>
            </a:r>
            <a:r>
              <a:rPr lang="en-US" sz="1800" dirty="0" err="1"/>
              <a:t>amor</a:t>
            </a:r>
            <a:r>
              <a:rPr lang="en-US" sz="1800" dirty="0"/>
              <a:t> é </a:t>
            </a:r>
            <a:r>
              <a:rPr lang="en-US" sz="1800" b="1" dirty="0" err="1"/>
              <a:t>apropriado</a:t>
            </a:r>
            <a:r>
              <a:rPr lang="en-US" sz="1800" dirty="0"/>
              <a:t> </a:t>
            </a:r>
            <a:r>
              <a:rPr lang="en-US" sz="1800" dirty="0" err="1"/>
              <a:t>ou</a:t>
            </a:r>
            <a:r>
              <a:rPr lang="en-US" sz="1800" dirty="0"/>
              <a:t> </a:t>
            </a:r>
            <a:r>
              <a:rPr lang="en-US" sz="1800" dirty="0" err="1"/>
              <a:t>não</a:t>
            </a:r>
            <a:r>
              <a:rPr lang="en-US" sz="1800" dirty="0"/>
              <a:t>. </a:t>
            </a:r>
          </a:p>
          <a:p>
            <a:pPr lvl="1" algn="just"/>
            <a:r>
              <a:rPr lang="en-US" sz="1400" dirty="0" err="1"/>
              <a:t>Pensem</a:t>
            </a:r>
            <a:r>
              <a:rPr lang="en-US" sz="1400" dirty="0"/>
              <a:t> </a:t>
            </a:r>
            <a:r>
              <a:rPr lang="en-US" sz="1400" dirty="0" err="1"/>
              <a:t>nas</a:t>
            </a:r>
            <a:r>
              <a:rPr lang="en-US" sz="1400" dirty="0"/>
              <a:t> </a:t>
            </a:r>
            <a:r>
              <a:rPr lang="en-US" sz="1400" dirty="0" err="1"/>
              <a:t>mulheres</a:t>
            </a:r>
            <a:r>
              <a:rPr lang="en-US" sz="1400" dirty="0"/>
              <a:t> </a:t>
            </a:r>
            <a:r>
              <a:rPr lang="en-US" sz="1400" dirty="0" err="1"/>
              <a:t>violentadas</a:t>
            </a:r>
            <a:r>
              <a:rPr lang="en-US" sz="1400" dirty="0"/>
              <a:t> que </a:t>
            </a:r>
            <a:r>
              <a:rPr lang="en-US" sz="1400" dirty="0" err="1"/>
              <a:t>amam</a:t>
            </a:r>
            <a:r>
              <a:rPr lang="en-US" sz="1400" dirty="0"/>
              <a:t> à </a:t>
            </a:r>
            <a:r>
              <a:rPr lang="en-US" sz="1400" dirty="0" err="1"/>
              <a:t>mesma</a:t>
            </a:r>
            <a:r>
              <a:rPr lang="en-US" sz="1400" dirty="0"/>
              <a:t>, </a:t>
            </a:r>
            <a:r>
              <a:rPr lang="en-US" sz="1400" dirty="0" err="1"/>
              <a:t>pensem</a:t>
            </a:r>
            <a:r>
              <a:rPr lang="en-US" sz="1400" dirty="0"/>
              <a:t> no </a:t>
            </a:r>
            <a:r>
              <a:rPr lang="en-US" sz="1400" dirty="0" err="1"/>
              <a:t>amor</a:t>
            </a:r>
            <a:r>
              <a:rPr lang="en-US" sz="1400" dirty="0"/>
              <a:t> dos </a:t>
            </a:r>
            <a:r>
              <a:rPr lang="en-US" sz="1400" dirty="0" err="1"/>
              <a:t>pedófilos</a:t>
            </a:r>
            <a:r>
              <a:rPr lang="en-US" sz="1400" dirty="0"/>
              <a:t>, </a:t>
            </a:r>
            <a:r>
              <a:rPr lang="en-US" sz="1400" dirty="0" err="1"/>
              <a:t>na</a:t>
            </a:r>
            <a:r>
              <a:rPr lang="en-US" sz="1400" dirty="0"/>
              <a:t> </a:t>
            </a:r>
            <a:r>
              <a:rPr lang="en-US" sz="1400" dirty="0" err="1"/>
              <a:t>falta</a:t>
            </a:r>
            <a:r>
              <a:rPr lang="en-US" sz="1400" dirty="0"/>
              <a:t> de </a:t>
            </a:r>
            <a:r>
              <a:rPr lang="en-US" sz="1400" dirty="0" err="1"/>
              <a:t>amor</a:t>
            </a:r>
            <a:r>
              <a:rPr lang="en-US" sz="1400" dirty="0"/>
              <a:t> que </a:t>
            </a:r>
            <a:r>
              <a:rPr lang="en-US" sz="1400" dirty="0" err="1"/>
              <a:t>uma</a:t>
            </a:r>
            <a:r>
              <a:rPr lang="en-US" sz="1400" dirty="0"/>
              <a:t> </a:t>
            </a:r>
            <a:r>
              <a:rPr lang="en-US" sz="1400" dirty="0" err="1"/>
              <a:t>mãe</a:t>
            </a:r>
            <a:r>
              <a:rPr lang="en-US" sz="1400" dirty="0"/>
              <a:t> </a:t>
            </a:r>
            <a:r>
              <a:rPr lang="en-US" sz="1400" dirty="0" err="1"/>
              <a:t>pode</a:t>
            </a:r>
            <a:r>
              <a:rPr lang="en-US" sz="1400" dirty="0"/>
              <a:t> </a:t>
            </a:r>
            <a:r>
              <a:rPr lang="en-US" sz="1400" dirty="0" err="1"/>
              <a:t>sentir</a:t>
            </a:r>
            <a:r>
              <a:rPr lang="en-US" sz="1400" dirty="0"/>
              <a:t> </a:t>
            </a:r>
            <a:r>
              <a:rPr lang="en-US" sz="1400" dirty="0" err="1"/>
              <a:t>pelo</a:t>
            </a:r>
            <a:r>
              <a:rPr lang="en-US" sz="1400" dirty="0"/>
              <a:t> </a:t>
            </a:r>
            <a:r>
              <a:rPr lang="en-US" sz="1400" dirty="0" err="1"/>
              <a:t>filho</a:t>
            </a:r>
            <a:r>
              <a:rPr lang="en-US" sz="1400" dirty="0"/>
              <a:t>: </a:t>
            </a:r>
            <a:r>
              <a:rPr lang="en-US" sz="1400" dirty="0" err="1"/>
              <a:t>queremos</a:t>
            </a:r>
            <a:r>
              <a:rPr lang="en-US" sz="1400" dirty="0"/>
              <a:t> </a:t>
            </a:r>
            <a:r>
              <a:rPr lang="en-US" sz="1400" dirty="0" err="1"/>
              <a:t>poder</a:t>
            </a:r>
            <a:r>
              <a:rPr lang="en-US" sz="1400" dirty="0"/>
              <a:t> </a:t>
            </a:r>
            <a:r>
              <a:rPr lang="en-US" sz="1400" dirty="0" err="1"/>
              <a:t>dizer</a:t>
            </a:r>
            <a:r>
              <a:rPr lang="en-US" sz="1400" dirty="0"/>
              <a:t> de </a:t>
            </a:r>
            <a:r>
              <a:rPr lang="en-US" sz="1400" dirty="0" err="1"/>
              <a:t>todas</a:t>
            </a:r>
            <a:r>
              <a:rPr lang="en-US" sz="1400" dirty="0"/>
              <a:t> </a:t>
            </a:r>
            <a:r>
              <a:rPr lang="en-US" sz="1400" dirty="0" err="1"/>
              <a:t>estas</a:t>
            </a:r>
            <a:r>
              <a:rPr lang="en-US" sz="1400" dirty="0"/>
              <a:t> </a:t>
            </a:r>
            <a:r>
              <a:rPr lang="en-US" sz="1400" dirty="0" err="1"/>
              <a:t>manifestações</a:t>
            </a:r>
            <a:r>
              <a:rPr lang="en-US" sz="1400" dirty="0"/>
              <a:t> do </a:t>
            </a:r>
            <a:r>
              <a:rPr lang="en-US" sz="1400" dirty="0" err="1"/>
              <a:t>amor</a:t>
            </a:r>
            <a:r>
              <a:rPr lang="en-US" sz="1400" dirty="0"/>
              <a:t> </a:t>
            </a:r>
            <a:r>
              <a:rPr lang="en-US" sz="1400" dirty="0" err="1"/>
              <a:t>ou</a:t>
            </a:r>
            <a:r>
              <a:rPr lang="en-US" sz="1400" dirty="0"/>
              <a:t> da </a:t>
            </a:r>
            <a:r>
              <a:rPr lang="en-US" sz="1400" dirty="0" err="1"/>
              <a:t>sua</a:t>
            </a:r>
            <a:r>
              <a:rPr lang="en-US" sz="1400" dirty="0"/>
              <a:t> </a:t>
            </a:r>
            <a:r>
              <a:rPr lang="en-US" sz="1400" dirty="0" err="1"/>
              <a:t>ausência</a:t>
            </a:r>
            <a:r>
              <a:rPr lang="en-US" sz="1400" dirty="0"/>
              <a:t> se </a:t>
            </a:r>
            <a:r>
              <a:rPr lang="en-US" sz="1400" dirty="0" err="1"/>
              <a:t>são</a:t>
            </a:r>
            <a:r>
              <a:rPr lang="en-US" sz="1400" dirty="0"/>
              <a:t> </a:t>
            </a:r>
            <a:r>
              <a:rPr lang="en-US" sz="1400" dirty="0" err="1"/>
              <a:t>apropriadas</a:t>
            </a:r>
            <a:r>
              <a:rPr lang="en-US" sz="1400" dirty="0"/>
              <a:t> </a:t>
            </a:r>
            <a:r>
              <a:rPr lang="en-US" sz="1400" dirty="0" err="1"/>
              <a:t>ou</a:t>
            </a:r>
            <a:r>
              <a:rPr lang="en-US" sz="1400" dirty="0"/>
              <a:t> </a:t>
            </a:r>
            <a:r>
              <a:rPr lang="en-US" sz="1400" dirty="0" err="1"/>
              <a:t>não</a:t>
            </a:r>
            <a:r>
              <a:rPr lang="en-US" sz="1400" dirty="0"/>
              <a:t>.</a:t>
            </a:r>
          </a:p>
          <a:p>
            <a:pPr algn="just"/>
            <a:r>
              <a:rPr lang="en-US" sz="1800" dirty="0"/>
              <a:t>2.  Do </a:t>
            </a:r>
            <a:r>
              <a:rPr lang="en-US" sz="1800" dirty="0" err="1"/>
              <a:t>ponto</a:t>
            </a:r>
            <a:r>
              <a:rPr lang="en-US" sz="1800" dirty="0"/>
              <a:t> de vista </a:t>
            </a:r>
            <a:r>
              <a:rPr lang="en-US" sz="1800" b="1" dirty="0" err="1"/>
              <a:t>interno</a:t>
            </a:r>
            <a:r>
              <a:rPr lang="en-US" sz="1800" dirty="0"/>
              <a:t>, da </a:t>
            </a:r>
            <a:r>
              <a:rPr lang="en-US" sz="1800" dirty="0" err="1"/>
              <a:t>primeira</a:t>
            </a:r>
            <a:r>
              <a:rPr lang="en-US" sz="1800" dirty="0"/>
              <a:t> </a:t>
            </a:r>
            <a:r>
              <a:rPr lang="en-US" sz="1800" dirty="0" err="1"/>
              <a:t>pessoa</a:t>
            </a:r>
            <a:r>
              <a:rPr lang="en-US" sz="1800" dirty="0"/>
              <a:t>, </a:t>
            </a:r>
            <a:r>
              <a:rPr lang="en-US" sz="1800" dirty="0" err="1"/>
              <a:t>não</a:t>
            </a:r>
            <a:r>
              <a:rPr lang="en-US" sz="1800" dirty="0"/>
              <a:t> </a:t>
            </a:r>
            <a:r>
              <a:rPr lang="en-US" sz="1800" dirty="0" err="1"/>
              <a:t>conseguimos</a:t>
            </a:r>
            <a:r>
              <a:rPr lang="en-US" sz="1800" dirty="0"/>
              <a:t> </a:t>
            </a:r>
            <a:r>
              <a:rPr lang="en-US" sz="1800" dirty="0" err="1"/>
              <a:t>distinguir</a:t>
            </a:r>
            <a:r>
              <a:rPr lang="en-US" sz="1800" dirty="0"/>
              <a:t> o </a:t>
            </a:r>
            <a:r>
              <a:rPr lang="en-US" sz="1800" dirty="0" err="1"/>
              <a:t>amor</a:t>
            </a:r>
            <a:r>
              <a:rPr lang="en-US" sz="1800" dirty="0"/>
              <a:t> de </a:t>
            </a:r>
            <a:r>
              <a:rPr lang="en-US" sz="1800" b="1" dirty="0" err="1"/>
              <a:t>estados</a:t>
            </a:r>
            <a:r>
              <a:rPr lang="en-US" sz="1800" dirty="0"/>
              <a:t> </a:t>
            </a:r>
            <a:r>
              <a:rPr lang="en-US" sz="1800" b="1" dirty="0" err="1"/>
              <a:t>psicológicos</a:t>
            </a:r>
            <a:r>
              <a:rPr lang="en-US" sz="1800" dirty="0"/>
              <a:t> </a:t>
            </a:r>
            <a:r>
              <a:rPr lang="en-US" sz="1800" dirty="0" err="1"/>
              <a:t>diferentes</a:t>
            </a:r>
            <a:r>
              <a:rPr lang="en-US" sz="1800" dirty="0"/>
              <a:t>: </a:t>
            </a:r>
            <a:r>
              <a:rPr lang="en-US" sz="1800" dirty="0" err="1"/>
              <a:t>confundimos</a:t>
            </a:r>
            <a:r>
              <a:rPr lang="en-US" sz="1800" dirty="0"/>
              <a:t> </a:t>
            </a:r>
            <a:r>
              <a:rPr lang="en-US" sz="1800" dirty="0" err="1"/>
              <a:t>facilmente</a:t>
            </a:r>
            <a:r>
              <a:rPr lang="en-US" sz="1800" dirty="0"/>
              <a:t> o </a:t>
            </a:r>
            <a:r>
              <a:rPr lang="en-US" sz="1800" dirty="0" err="1"/>
              <a:t>amor</a:t>
            </a:r>
            <a:r>
              <a:rPr lang="en-US" sz="1800" dirty="0"/>
              <a:t> e o </a:t>
            </a:r>
            <a:r>
              <a:rPr lang="en-US" sz="1800" dirty="0" err="1"/>
              <a:t>desejo</a:t>
            </a:r>
            <a:r>
              <a:rPr lang="en-US" sz="1800" dirty="0"/>
              <a:t> </a:t>
            </a:r>
            <a:r>
              <a:rPr lang="en-US" sz="1800" b="1" dirty="0"/>
              <a:t>sexual</a:t>
            </a:r>
            <a:r>
              <a:rPr lang="en-US" sz="1800" dirty="0"/>
              <a:t> </a:t>
            </a:r>
            <a:r>
              <a:rPr lang="en-US" sz="1800" dirty="0" err="1"/>
              <a:t>por</a:t>
            </a:r>
            <a:r>
              <a:rPr lang="en-US" sz="1800" dirty="0"/>
              <a:t> </a:t>
            </a:r>
            <a:r>
              <a:rPr lang="en-US" sz="1800" dirty="0" err="1"/>
              <a:t>exemplo</a:t>
            </a:r>
            <a:r>
              <a:rPr lang="en-US" sz="1800" dirty="0"/>
              <a:t>.</a:t>
            </a:r>
          </a:p>
          <a:p>
            <a:pPr algn="just"/>
            <a:r>
              <a:rPr lang="en-US" sz="1800" dirty="0"/>
              <a:t>3. </a:t>
            </a:r>
            <a:r>
              <a:rPr lang="en-US" sz="1800" dirty="0" err="1"/>
              <a:t>Podemos</a:t>
            </a:r>
            <a:r>
              <a:rPr lang="en-US" sz="1800" dirty="0"/>
              <a:t> </a:t>
            </a:r>
            <a:r>
              <a:rPr lang="en-US" sz="1800" dirty="0" err="1"/>
              <a:t>amar</a:t>
            </a:r>
            <a:r>
              <a:rPr lang="en-US" sz="1800" dirty="0"/>
              <a:t> </a:t>
            </a:r>
            <a:r>
              <a:rPr lang="en-US" sz="1800" dirty="0" err="1"/>
              <a:t>alguém</a:t>
            </a:r>
            <a:r>
              <a:rPr lang="en-US" sz="1800" dirty="0"/>
              <a:t> </a:t>
            </a:r>
            <a:r>
              <a:rPr lang="en-US" sz="1800" dirty="0" err="1"/>
              <a:t>sem</a:t>
            </a:r>
            <a:r>
              <a:rPr lang="en-US" sz="1800" dirty="0"/>
              <a:t> </a:t>
            </a:r>
            <a:r>
              <a:rPr lang="en-US" sz="1800" dirty="0" err="1"/>
              <a:t>desejar</a:t>
            </a:r>
            <a:r>
              <a:rPr lang="en-US" sz="1800" dirty="0"/>
              <a:t> o </a:t>
            </a:r>
            <a:r>
              <a:rPr lang="en-US" sz="1800" dirty="0" err="1"/>
              <a:t>seu</a:t>
            </a:r>
            <a:r>
              <a:rPr lang="en-US" sz="1800" dirty="0"/>
              <a:t> </a:t>
            </a:r>
            <a:r>
              <a:rPr lang="en-US" sz="1800" b="1" dirty="0" err="1"/>
              <a:t>bem-estar</a:t>
            </a:r>
            <a:r>
              <a:rPr lang="en-US" sz="1800" dirty="0"/>
              <a:t> (</a:t>
            </a:r>
            <a:r>
              <a:rPr lang="en-US" sz="1800" dirty="0" err="1"/>
              <a:t>até</a:t>
            </a:r>
            <a:r>
              <a:rPr lang="en-US" sz="1800" dirty="0"/>
              <a:t> </a:t>
            </a:r>
            <a:r>
              <a:rPr lang="en-US" sz="1800" dirty="0" err="1"/>
              <a:t>podemos</a:t>
            </a:r>
            <a:r>
              <a:rPr lang="en-US" sz="1800" dirty="0"/>
              <a:t> </a:t>
            </a:r>
            <a:r>
              <a:rPr lang="en-US" sz="1800" dirty="0" err="1"/>
              <a:t>desejar</a:t>
            </a:r>
            <a:r>
              <a:rPr lang="en-US" sz="1800" dirty="0"/>
              <a:t> que </a:t>
            </a:r>
            <a:r>
              <a:rPr lang="en-US" sz="1800" dirty="0" err="1"/>
              <a:t>sofra</a:t>
            </a:r>
            <a:r>
              <a:rPr lang="en-US" sz="1800" dirty="0"/>
              <a:t>), e </a:t>
            </a:r>
            <a:r>
              <a:rPr lang="en-US" sz="1800" dirty="0" err="1"/>
              <a:t>sem</a:t>
            </a:r>
            <a:r>
              <a:rPr lang="en-US" sz="1800" dirty="0"/>
              <a:t> </a:t>
            </a:r>
            <a:r>
              <a:rPr lang="en-US" sz="1800" dirty="0" err="1"/>
              <a:t>desejar</a:t>
            </a:r>
            <a:r>
              <a:rPr lang="en-US" sz="1800" dirty="0"/>
              <a:t> a </a:t>
            </a:r>
            <a:r>
              <a:rPr lang="en-US" sz="1800" dirty="0" err="1"/>
              <a:t>sua</a:t>
            </a:r>
            <a:r>
              <a:rPr lang="en-US" sz="1800" dirty="0"/>
              <a:t> </a:t>
            </a:r>
            <a:r>
              <a:rPr lang="en-US" sz="1800" b="1" dirty="0" err="1"/>
              <a:t>presença</a:t>
            </a:r>
            <a:r>
              <a:rPr lang="en-US" sz="1800" dirty="0"/>
              <a:t> (</a:t>
            </a:r>
            <a:r>
              <a:rPr lang="en-US" sz="1800" dirty="0" err="1"/>
              <a:t>quanto</a:t>
            </a:r>
            <a:r>
              <a:rPr lang="en-US" sz="1800" dirty="0"/>
              <a:t> </a:t>
            </a:r>
            <a:r>
              <a:rPr lang="en-US" sz="1800" dirty="0" err="1"/>
              <a:t>mais</a:t>
            </a:r>
            <a:r>
              <a:rPr lang="en-US" sz="1800" dirty="0"/>
              <a:t> </a:t>
            </a:r>
            <a:r>
              <a:rPr lang="en-US" sz="1800" dirty="0" err="1"/>
              <a:t>longe</a:t>
            </a:r>
            <a:r>
              <a:rPr lang="en-US" sz="1800" dirty="0"/>
              <a:t> </a:t>
            </a:r>
            <a:r>
              <a:rPr lang="en-US" sz="1800" dirty="0" err="1"/>
              <a:t>melhor</a:t>
            </a:r>
            <a:r>
              <a:rPr lang="en-US" sz="1800" dirty="0"/>
              <a:t>, e </a:t>
            </a:r>
            <a:r>
              <a:rPr lang="en-US" sz="1800" dirty="0" err="1"/>
              <a:t>podemos</a:t>
            </a:r>
            <a:r>
              <a:rPr lang="en-US" sz="1800" dirty="0"/>
              <a:t> </a:t>
            </a:r>
            <a:r>
              <a:rPr lang="en-US" sz="1800" dirty="0" err="1"/>
              <a:t>amar</a:t>
            </a:r>
            <a:r>
              <a:rPr lang="en-US" sz="1800" dirty="0"/>
              <a:t> </a:t>
            </a:r>
            <a:r>
              <a:rPr lang="en-US" sz="1800" dirty="0" err="1"/>
              <a:t>os</a:t>
            </a:r>
            <a:r>
              <a:rPr lang="en-US" sz="1800" dirty="0"/>
              <a:t> que </a:t>
            </a:r>
            <a:r>
              <a:rPr lang="en-US" sz="1800" dirty="0" err="1"/>
              <a:t>estão</a:t>
            </a:r>
            <a:r>
              <a:rPr lang="en-US" sz="1800" dirty="0"/>
              <a:t> </a:t>
            </a:r>
            <a:r>
              <a:rPr lang="en-US" sz="1800" dirty="0" err="1"/>
              <a:t>mortos</a:t>
            </a:r>
            <a:r>
              <a:rPr lang="en-US" sz="1800" dirty="0"/>
              <a:t>)</a:t>
            </a:r>
          </a:p>
          <a:p>
            <a:pPr algn="just"/>
            <a:r>
              <a:rPr lang="en-US" sz="1800" b="1" dirty="0" err="1"/>
              <a:t>Conclusão</a:t>
            </a:r>
            <a:r>
              <a:rPr lang="en-US" sz="1800" dirty="0"/>
              <a:t>: a </a:t>
            </a:r>
            <a:r>
              <a:rPr lang="en-US" sz="1800" dirty="0" err="1"/>
              <a:t>definição</a:t>
            </a:r>
            <a:r>
              <a:rPr lang="en-US" sz="1800" dirty="0"/>
              <a:t> de </a:t>
            </a:r>
            <a:r>
              <a:rPr lang="en-US" sz="1800" dirty="0" err="1"/>
              <a:t>amor</a:t>
            </a:r>
            <a:r>
              <a:rPr lang="en-US" sz="1800" dirty="0"/>
              <a:t> </a:t>
            </a:r>
            <a:r>
              <a:rPr lang="en-US" sz="1800" dirty="0" err="1"/>
              <a:t>como</a:t>
            </a:r>
            <a:r>
              <a:rPr lang="en-US" sz="1800" dirty="0"/>
              <a:t> </a:t>
            </a:r>
            <a:r>
              <a:rPr lang="en-US" sz="1800" dirty="0" err="1"/>
              <a:t>desejo</a:t>
            </a:r>
            <a:r>
              <a:rPr lang="en-US" sz="1800" dirty="0"/>
              <a:t> </a:t>
            </a:r>
            <a:r>
              <a:rPr lang="en-US" sz="1800" dirty="0" err="1"/>
              <a:t>pode</a:t>
            </a:r>
            <a:r>
              <a:rPr lang="en-US" sz="1800" dirty="0"/>
              <a:t> </a:t>
            </a:r>
            <a:r>
              <a:rPr lang="en-US" sz="1800" dirty="0" err="1"/>
              <a:t>ser</a:t>
            </a:r>
            <a:r>
              <a:rPr lang="en-US" sz="1800" dirty="0"/>
              <a:t> </a:t>
            </a:r>
            <a:r>
              <a:rPr lang="en-US" sz="1800" dirty="0" err="1"/>
              <a:t>refutada</a:t>
            </a:r>
            <a:r>
              <a:rPr lang="en-US" sz="1800" dirty="0"/>
              <a:t> </a:t>
            </a:r>
            <a:r>
              <a:rPr lang="en-US" sz="1800" dirty="0" err="1"/>
              <a:t>por</a:t>
            </a:r>
            <a:r>
              <a:rPr lang="en-US" sz="1800" dirty="0"/>
              <a:t> </a:t>
            </a:r>
            <a:r>
              <a:rPr lang="en-US" sz="1800" dirty="0" err="1"/>
              <a:t>estas</a:t>
            </a:r>
            <a:r>
              <a:rPr lang="en-US" sz="1800" dirty="0"/>
              <a:t> </a:t>
            </a:r>
            <a:r>
              <a:rPr lang="en-US" sz="1800" dirty="0" err="1"/>
              <a:t>três</a:t>
            </a:r>
            <a:r>
              <a:rPr lang="en-US" sz="1800" dirty="0"/>
              <a:t> </a:t>
            </a:r>
            <a:r>
              <a:rPr lang="en-US" sz="1800" dirty="0" err="1"/>
              <a:t>objeções</a:t>
            </a:r>
            <a:r>
              <a:rPr lang="en-US" sz="1800" dirty="0"/>
              <a:t>.</a:t>
            </a:r>
          </a:p>
        </p:txBody>
      </p:sp>
    </p:spTree>
    <p:extLst>
      <p:ext uri="{BB962C8B-B14F-4D97-AF65-F5344CB8AC3E}">
        <p14:creationId xmlns:p14="http://schemas.microsoft.com/office/powerpoint/2010/main" val="83198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3. Amor como relação</a:t>
            </a:r>
            <a:br>
              <a:rPr lang="pt-PT" dirty="0"/>
            </a:br>
            <a:endParaRPr lang="pt-PT" dirty="0"/>
          </a:p>
        </p:txBody>
      </p:sp>
      <p:sp>
        <p:nvSpPr>
          <p:cNvPr id="3" name="Marcador de Posição de Conteúdo 2"/>
          <p:cNvSpPr>
            <a:spLocks noGrp="1"/>
          </p:cNvSpPr>
          <p:nvPr>
            <p:ph idx="1"/>
          </p:nvPr>
        </p:nvSpPr>
        <p:spPr/>
        <p:txBody>
          <a:bodyPr>
            <a:normAutofit fontScale="92500"/>
          </a:bodyPr>
          <a:lstStyle/>
          <a:p>
            <a:r>
              <a:rPr lang="en-US" dirty="0" err="1"/>
              <a:t>Kolodny</a:t>
            </a:r>
            <a:r>
              <a:rPr lang="en-US" dirty="0"/>
              <a:t>, N. (2003), “Love as Valuing a Relationship”, </a:t>
            </a:r>
            <a:r>
              <a:rPr lang="en-US" i="1" dirty="0"/>
              <a:t>The Philosophical Review</a:t>
            </a:r>
            <a:r>
              <a:rPr lang="en-US" dirty="0"/>
              <a:t>, 112, p. 135–89.</a:t>
            </a:r>
          </a:p>
          <a:p>
            <a:r>
              <a:rPr lang="en-US" dirty="0"/>
              <a:t>As </a:t>
            </a:r>
            <a:r>
              <a:rPr lang="en-US" dirty="0" err="1"/>
              <a:t>razões</a:t>
            </a:r>
            <a:r>
              <a:rPr lang="en-US" dirty="0"/>
              <a:t> de </a:t>
            </a:r>
            <a:r>
              <a:rPr lang="en-US" dirty="0" err="1"/>
              <a:t>amar</a:t>
            </a:r>
            <a:r>
              <a:rPr lang="en-US" dirty="0"/>
              <a:t> </a:t>
            </a:r>
            <a:r>
              <a:rPr lang="en-US" dirty="0" err="1"/>
              <a:t>são</a:t>
            </a:r>
            <a:r>
              <a:rPr lang="en-US" dirty="0"/>
              <a:t> a </a:t>
            </a:r>
            <a:r>
              <a:rPr lang="en-US" dirty="0" err="1"/>
              <a:t>nossa</a:t>
            </a:r>
            <a:r>
              <a:rPr lang="en-US" dirty="0"/>
              <a:t> </a:t>
            </a:r>
            <a:r>
              <a:rPr lang="en-US" b="1" dirty="0" err="1"/>
              <a:t>relação</a:t>
            </a:r>
            <a:r>
              <a:rPr lang="en-US" dirty="0"/>
              <a:t> com o </a:t>
            </a:r>
            <a:r>
              <a:rPr lang="en-US" dirty="0" err="1"/>
              <a:t>ser</a:t>
            </a:r>
            <a:r>
              <a:rPr lang="en-US" dirty="0"/>
              <a:t> </a:t>
            </a:r>
            <a:r>
              <a:rPr lang="en-US" dirty="0" err="1"/>
              <a:t>amado</a:t>
            </a:r>
            <a:r>
              <a:rPr lang="en-US" dirty="0"/>
              <a:t>, a </a:t>
            </a:r>
            <a:r>
              <a:rPr lang="en-US" dirty="0" err="1"/>
              <a:t>nossa</a:t>
            </a:r>
            <a:r>
              <a:rPr lang="en-US" dirty="0"/>
              <a:t> </a:t>
            </a:r>
            <a:r>
              <a:rPr lang="en-US" b="1" dirty="0" err="1"/>
              <a:t>história</a:t>
            </a:r>
            <a:r>
              <a:rPr lang="en-US" dirty="0"/>
              <a:t> </a:t>
            </a:r>
            <a:r>
              <a:rPr lang="en-US" dirty="0" err="1"/>
              <a:t>comum</a:t>
            </a:r>
            <a:r>
              <a:rPr lang="en-US" dirty="0"/>
              <a:t>. </a:t>
            </a:r>
          </a:p>
          <a:p>
            <a:r>
              <a:rPr lang="en-US" dirty="0"/>
              <a:t>O facto da </a:t>
            </a:r>
            <a:r>
              <a:rPr lang="en-US" dirty="0" err="1"/>
              <a:t>Sónia</a:t>
            </a:r>
            <a:r>
              <a:rPr lang="en-US" dirty="0"/>
              <a:t> </a:t>
            </a:r>
            <a:r>
              <a:rPr lang="en-US" dirty="0" err="1"/>
              <a:t>ser</a:t>
            </a:r>
            <a:r>
              <a:rPr lang="en-US" dirty="0"/>
              <a:t> a </a:t>
            </a:r>
            <a:r>
              <a:rPr lang="en-US" dirty="0" err="1"/>
              <a:t>minha</a:t>
            </a:r>
            <a:r>
              <a:rPr lang="en-US" dirty="0"/>
              <a:t> </a:t>
            </a:r>
            <a:r>
              <a:rPr lang="en-US" b="1" dirty="0" err="1"/>
              <a:t>filha</a:t>
            </a:r>
            <a:r>
              <a:rPr lang="en-US" dirty="0"/>
              <a:t> é a </a:t>
            </a:r>
            <a:r>
              <a:rPr lang="en-US" dirty="0" err="1"/>
              <a:t>minha</a:t>
            </a:r>
            <a:r>
              <a:rPr lang="en-US" dirty="0"/>
              <a:t> </a:t>
            </a:r>
            <a:r>
              <a:rPr lang="en-US" dirty="0" err="1"/>
              <a:t>razão</a:t>
            </a:r>
            <a:r>
              <a:rPr lang="en-US" dirty="0"/>
              <a:t> de a </a:t>
            </a:r>
            <a:r>
              <a:rPr lang="en-US" dirty="0" err="1"/>
              <a:t>amar</a:t>
            </a:r>
            <a:r>
              <a:rPr lang="en-US" dirty="0"/>
              <a:t>: </a:t>
            </a:r>
            <a:r>
              <a:rPr lang="en-US" dirty="0" err="1"/>
              <a:t>não</a:t>
            </a:r>
            <a:r>
              <a:rPr lang="en-US" dirty="0"/>
              <a:t> as </a:t>
            </a:r>
            <a:r>
              <a:rPr lang="en-US" b="1" dirty="0" err="1"/>
              <a:t>qualidades</a:t>
            </a:r>
            <a:r>
              <a:rPr lang="en-US" dirty="0"/>
              <a:t> da </a:t>
            </a:r>
            <a:r>
              <a:rPr lang="en-US" dirty="0" err="1"/>
              <a:t>Sónia</a:t>
            </a:r>
            <a:r>
              <a:rPr lang="en-US" dirty="0"/>
              <a:t>, </a:t>
            </a:r>
            <a:r>
              <a:rPr lang="en-US" dirty="0" err="1"/>
              <a:t>não</a:t>
            </a:r>
            <a:r>
              <a:rPr lang="en-US" dirty="0"/>
              <a:t> </a:t>
            </a:r>
            <a:r>
              <a:rPr lang="en-US" dirty="0" err="1"/>
              <a:t>os</a:t>
            </a:r>
            <a:r>
              <a:rPr lang="en-US" dirty="0"/>
              <a:t> meus </a:t>
            </a:r>
            <a:r>
              <a:rPr lang="en-US" b="1" dirty="0" err="1"/>
              <a:t>desejos</a:t>
            </a:r>
            <a:r>
              <a:rPr lang="en-US" dirty="0"/>
              <a:t> da </a:t>
            </a:r>
            <a:r>
              <a:rPr lang="en-US" dirty="0" err="1"/>
              <a:t>Sónia</a:t>
            </a:r>
            <a:r>
              <a:rPr lang="en-US" dirty="0"/>
              <a:t>, mas a </a:t>
            </a:r>
            <a:r>
              <a:rPr lang="en-US" dirty="0" err="1"/>
              <a:t>minha</a:t>
            </a:r>
            <a:r>
              <a:rPr lang="en-US" dirty="0"/>
              <a:t> </a:t>
            </a:r>
            <a:r>
              <a:rPr lang="en-US" b="1" dirty="0" err="1"/>
              <a:t>relação</a:t>
            </a:r>
            <a:r>
              <a:rPr lang="en-US" dirty="0"/>
              <a:t> com </a:t>
            </a:r>
            <a:r>
              <a:rPr lang="en-US" dirty="0" err="1"/>
              <a:t>ela</a:t>
            </a:r>
            <a:r>
              <a:rPr lang="en-US" dirty="0"/>
              <a:t>.</a:t>
            </a:r>
          </a:p>
          <a:p>
            <a:r>
              <a:rPr lang="pt-PT" dirty="0"/>
              <a:t>Amor como relação = é uma </a:t>
            </a:r>
            <a:r>
              <a:rPr lang="pt-PT" dirty="0" err="1"/>
              <a:t>concepção</a:t>
            </a:r>
            <a:r>
              <a:rPr lang="pt-PT" dirty="0"/>
              <a:t> terra à terra e corresponde ao dinamismo da vida amorosa e à ideia do ser amado ser único e não substituível (no espaço e na relação temporal)</a:t>
            </a:r>
            <a:endParaRPr lang="en-US" dirty="0"/>
          </a:p>
          <a:p>
            <a:endParaRPr lang="en-US" dirty="0"/>
          </a:p>
          <a:p>
            <a:endParaRPr lang="en-US" dirty="0"/>
          </a:p>
          <a:p>
            <a:endParaRPr lang="en-US" dirty="0"/>
          </a:p>
          <a:p>
            <a:endParaRPr lang="pt-PT" dirty="0"/>
          </a:p>
        </p:txBody>
      </p:sp>
    </p:spTree>
    <p:extLst>
      <p:ext uri="{BB962C8B-B14F-4D97-AF65-F5344CB8AC3E}">
        <p14:creationId xmlns:p14="http://schemas.microsoft.com/office/powerpoint/2010/main" val="68604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3. Amor como relação</a:t>
            </a:r>
            <a:br>
              <a:rPr lang="pt-PT" dirty="0"/>
            </a:br>
            <a:endParaRPr lang="pt-PT" dirty="0"/>
          </a:p>
        </p:txBody>
      </p:sp>
      <p:sp>
        <p:nvSpPr>
          <p:cNvPr id="3" name="Marcador de Posição de Conteúdo 2"/>
          <p:cNvSpPr>
            <a:spLocks noGrp="1"/>
          </p:cNvSpPr>
          <p:nvPr>
            <p:ph idx="1"/>
          </p:nvPr>
        </p:nvSpPr>
        <p:spPr>
          <a:xfrm>
            <a:off x="1295401" y="2556932"/>
            <a:ext cx="9601196" cy="3805768"/>
          </a:xfrm>
        </p:spPr>
        <p:txBody>
          <a:bodyPr>
            <a:normAutofit fontScale="92500"/>
          </a:bodyPr>
          <a:lstStyle/>
          <a:p>
            <a:r>
              <a:rPr lang="pt-PT" b="1" dirty="0" err="1"/>
              <a:t>Objecções</a:t>
            </a:r>
            <a:r>
              <a:rPr lang="pt-PT" b="1" dirty="0"/>
              <a:t>:</a:t>
            </a:r>
          </a:p>
          <a:p>
            <a:r>
              <a:rPr lang="pt-PT" dirty="0"/>
              <a:t>1. Podemos amar seres com quem não temos relações (caso do amor </a:t>
            </a:r>
            <a:r>
              <a:rPr lang="pt-PT" b="1" dirty="0"/>
              <a:t>platónico</a:t>
            </a:r>
            <a:r>
              <a:rPr lang="pt-PT" dirty="0"/>
              <a:t>? E do amor romântico? Cf. amores cantados pelos </a:t>
            </a:r>
            <a:r>
              <a:rPr lang="pt-PT" i="1" dirty="0" err="1"/>
              <a:t>troubadours</a:t>
            </a:r>
            <a:r>
              <a:rPr lang="pt-PT" dirty="0"/>
              <a:t> desde o século 10: um permanente vale de lágrimas de amores desencontrados).</a:t>
            </a:r>
          </a:p>
          <a:p>
            <a:r>
              <a:rPr lang="pt-PT" dirty="0"/>
              <a:t>2. Poderá o amor ser uma emoção tão </a:t>
            </a:r>
            <a:r>
              <a:rPr lang="pt-PT" b="1" dirty="0"/>
              <a:t>egocêntrica</a:t>
            </a:r>
            <a:r>
              <a:rPr lang="pt-PT" dirty="0"/>
              <a:t>? Se amamos a relação e não as qualidades do ser amado isto equivale a dizer que o ser amado não seria digno de ser amado se eu não existisse.</a:t>
            </a:r>
          </a:p>
          <a:p>
            <a:r>
              <a:rPr lang="pt-PT" dirty="0"/>
              <a:t>3. O amor como relação é incapaz de explicar o fenómeno comum do “amor à </a:t>
            </a:r>
            <a:r>
              <a:rPr lang="pt-PT" b="1" dirty="0"/>
              <a:t>primeira</a:t>
            </a:r>
            <a:r>
              <a:rPr lang="pt-PT" dirty="0"/>
              <a:t> </a:t>
            </a:r>
            <a:r>
              <a:rPr lang="pt-PT" b="1" dirty="0"/>
              <a:t>vista</a:t>
            </a:r>
            <a:r>
              <a:rPr lang="pt-PT" dirty="0"/>
              <a:t>”.</a:t>
            </a:r>
          </a:p>
        </p:txBody>
      </p:sp>
    </p:spTree>
    <p:extLst>
      <p:ext uri="{BB962C8B-B14F-4D97-AF65-F5344CB8AC3E}">
        <p14:creationId xmlns:p14="http://schemas.microsoft.com/office/powerpoint/2010/main" val="52950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t>4. Amor como </a:t>
            </a:r>
            <a:r>
              <a:rPr lang="pt-PT" dirty="0" err="1"/>
              <a:t>percepção</a:t>
            </a:r>
            <a:endParaRPr lang="es-ES" dirty="0"/>
          </a:p>
        </p:txBody>
      </p:sp>
      <p:sp>
        <p:nvSpPr>
          <p:cNvPr id="3" name="Marcador de Posição de Conteúdo 2"/>
          <p:cNvSpPr>
            <a:spLocks noGrp="1"/>
          </p:cNvSpPr>
          <p:nvPr>
            <p:ph idx="1"/>
          </p:nvPr>
        </p:nvSpPr>
        <p:spPr>
          <a:xfrm>
            <a:off x="1295401" y="2556931"/>
            <a:ext cx="9601196" cy="3777607"/>
          </a:xfrm>
        </p:spPr>
        <p:txBody>
          <a:bodyPr>
            <a:normAutofit lnSpcReduction="10000"/>
          </a:bodyPr>
          <a:lstStyle/>
          <a:p>
            <a:pPr>
              <a:lnSpc>
                <a:spcPct val="80000"/>
              </a:lnSpc>
            </a:pPr>
            <a:r>
              <a:rPr lang="pt-PT" sz="2000" dirty="0"/>
              <a:t>O amor não é um desejo de transformar, proteger, de agir sobre o ser amado.</a:t>
            </a:r>
          </a:p>
          <a:p>
            <a:pPr>
              <a:lnSpc>
                <a:spcPct val="80000"/>
              </a:lnSpc>
            </a:pPr>
            <a:endParaRPr lang="pt-PT" sz="2000" dirty="0"/>
          </a:p>
          <a:p>
            <a:pPr>
              <a:lnSpc>
                <a:spcPct val="80000"/>
              </a:lnSpc>
            </a:pPr>
            <a:r>
              <a:rPr lang="pt-PT" sz="2000" dirty="0"/>
              <a:t>É um estado </a:t>
            </a:r>
            <a:r>
              <a:rPr lang="pt-PT" sz="2000" dirty="0" err="1"/>
              <a:t>afectivo</a:t>
            </a:r>
            <a:r>
              <a:rPr lang="pt-PT" sz="2000" dirty="0"/>
              <a:t>, </a:t>
            </a:r>
          </a:p>
          <a:p>
            <a:pPr lvl="1">
              <a:lnSpc>
                <a:spcPct val="80000"/>
              </a:lnSpc>
            </a:pPr>
            <a:r>
              <a:rPr lang="pt-PT" dirty="0"/>
              <a:t>uma emoção mais contemplativa; </a:t>
            </a:r>
          </a:p>
          <a:p>
            <a:pPr lvl="1">
              <a:lnSpc>
                <a:spcPct val="80000"/>
              </a:lnSpc>
            </a:pPr>
            <a:r>
              <a:rPr lang="pt-PT" dirty="0"/>
              <a:t>Causada por uma </a:t>
            </a:r>
            <a:r>
              <a:rPr lang="pt-PT" dirty="0" err="1"/>
              <a:t>percepção</a:t>
            </a:r>
            <a:r>
              <a:rPr lang="pt-PT" dirty="0"/>
              <a:t>; </a:t>
            </a:r>
          </a:p>
          <a:p>
            <a:pPr lvl="1">
              <a:lnSpc>
                <a:spcPct val="80000"/>
              </a:lnSpc>
            </a:pPr>
            <a:r>
              <a:rPr lang="pt-PT" dirty="0"/>
              <a:t>Com conteúdo cognitivo;</a:t>
            </a:r>
          </a:p>
          <a:p>
            <a:pPr>
              <a:lnSpc>
                <a:spcPct val="80000"/>
              </a:lnSpc>
            </a:pPr>
            <a:endParaRPr lang="pt-PT" sz="2000" dirty="0"/>
          </a:p>
          <a:p>
            <a:pPr>
              <a:lnSpc>
                <a:spcPct val="80000"/>
              </a:lnSpc>
            </a:pPr>
            <a:r>
              <a:rPr lang="pt-PT" sz="2000" dirty="0"/>
              <a:t>Uma </a:t>
            </a:r>
            <a:r>
              <a:rPr lang="pt-PT" sz="2000" dirty="0" err="1"/>
              <a:t>percepção</a:t>
            </a:r>
            <a:r>
              <a:rPr lang="pt-PT" sz="2000" dirty="0"/>
              <a:t> de quê? Das </a:t>
            </a:r>
            <a:r>
              <a:rPr lang="pt-PT" sz="2000" b="1" dirty="0"/>
              <a:t>qualidades</a:t>
            </a:r>
            <a:r>
              <a:rPr lang="pt-PT" sz="2000" dirty="0"/>
              <a:t> do ser amado</a:t>
            </a:r>
          </a:p>
          <a:p>
            <a:pPr>
              <a:lnSpc>
                <a:spcPct val="80000"/>
              </a:lnSpc>
            </a:pPr>
            <a:endParaRPr lang="pt-PT" sz="2000" dirty="0"/>
          </a:p>
          <a:p>
            <a:pPr>
              <a:lnSpc>
                <a:spcPct val="80000"/>
              </a:lnSpc>
            </a:pPr>
            <a:r>
              <a:rPr lang="pt-PT" sz="2000" dirty="0"/>
              <a:t>Estas qualidades são as razões de amar o ser amado.</a:t>
            </a:r>
          </a:p>
          <a:p>
            <a:pPr>
              <a:lnSpc>
                <a:spcPct val="80000"/>
              </a:lnSpc>
            </a:pPr>
            <a:endParaRPr lang="pt-PT" sz="1500" dirty="0"/>
          </a:p>
          <a:p>
            <a:pPr>
              <a:lnSpc>
                <a:spcPct val="80000"/>
              </a:lnSpc>
            </a:pPr>
            <a:endParaRPr lang="es-ES" sz="1500" dirty="0"/>
          </a:p>
        </p:txBody>
      </p:sp>
    </p:spTree>
    <p:extLst>
      <p:ext uri="{BB962C8B-B14F-4D97-AF65-F5344CB8AC3E}">
        <p14:creationId xmlns:p14="http://schemas.microsoft.com/office/powerpoint/2010/main" val="423378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3"/>
          <p:cNvPicPr>
            <a:picLocks noChangeAspect="1"/>
          </p:cNvPicPr>
          <p:nvPr/>
        </p:nvPicPr>
        <p:blipFill rotWithShape="1">
          <a:blip r:embed="rId2"/>
          <a:srcRect l="3868" r="11756" b="1"/>
          <a:stretch/>
        </p:blipFill>
        <p:spPr>
          <a:xfrm>
            <a:off x="1293811" y="3031065"/>
            <a:ext cx="3718455" cy="3078187"/>
          </a:xfrm>
          <a:prstGeom prst="rect">
            <a:avLst/>
          </a:prstGeom>
        </p:spPr>
      </p:pic>
      <p:sp>
        <p:nvSpPr>
          <p:cNvPr id="2" name="Título 1"/>
          <p:cNvSpPr>
            <a:spLocks noGrp="1"/>
          </p:cNvSpPr>
          <p:nvPr>
            <p:ph type="title"/>
          </p:nvPr>
        </p:nvSpPr>
        <p:spPr/>
        <p:txBody>
          <a:bodyPr>
            <a:normAutofit fontScale="90000"/>
          </a:bodyPr>
          <a:lstStyle/>
          <a:p>
            <a:pPr>
              <a:lnSpc>
                <a:spcPct val="80000"/>
              </a:lnSpc>
            </a:pPr>
            <a:r>
              <a:rPr lang="pt-PT" sz="3100" dirty="0"/>
              <a:t>4. Amor como </a:t>
            </a:r>
            <a:r>
              <a:rPr lang="pt-PT" sz="3100" dirty="0" err="1"/>
              <a:t>percepção</a:t>
            </a:r>
            <a:br>
              <a:rPr lang="pt-PT" sz="3100" dirty="0"/>
            </a:br>
            <a:br>
              <a:rPr lang="pt-PT" sz="3100" dirty="0"/>
            </a:br>
            <a:endParaRPr lang="pt-PT" sz="3100" dirty="0"/>
          </a:p>
        </p:txBody>
      </p:sp>
      <p:sp>
        <p:nvSpPr>
          <p:cNvPr id="3" name="Marcador de Posição de Conteúdo 2"/>
          <p:cNvSpPr>
            <a:spLocks noGrp="1"/>
          </p:cNvSpPr>
          <p:nvPr>
            <p:ph idx="1"/>
          </p:nvPr>
        </p:nvSpPr>
        <p:spPr/>
        <p:txBody>
          <a:bodyPr/>
          <a:lstStyle/>
          <a:p>
            <a:r>
              <a:rPr lang="pt-PT" dirty="0"/>
              <a:t>Em Platão Eros é o sentimento que procura o belo : o amor erótico transcende o desejo físico para chegar à contemplação das formas puras, do ser amado nas suas qualidades essenciais. </a:t>
            </a:r>
          </a:p>
          <a:p>
            <a:endParaRPr lang="pt-PT" dirty="0"/>
          </a:p>
          <a:p>
            <a:r>
              <a:rPr lang="pt-PT" dirty="0"/>
              <a:t>É a “escada do amor”. </a:t>
            </a:r>
            <a:endParaRPr lang="es-ES" dirty="0"/>
          </a:p>
        </p:txBody>
      </p:sp>
      <p:sp>
        <p:nvSpPr>
          <p:cNvPr id="4" name="Marcador de Posição do Texto 3"/>
          <p:cNvSpPr>
            <a:spLocks noGrp="1"/>
          </p:cNvSpPr>
          <p:nvPr>
            <p:ph type="body" sz="half" idx="2"/>
          </p:nvPr>
        </p:nvSpPr>
        <p:spPr/>
        <p:txBody>
          <a:bodyPr/>
          <a:lstStyle/>
          <a:p>
            <a:endParaRPr lang="es-ES" dirty="0"/>
          </a:p>
        </p:txBody>
      </p:sp>
    </p:spTree>
    <p:extLst>
      <p:ext uri="{BB962C8B-B14F-4D97-AF65-F5344CB8AC3E}">
        <p14:creationId xmlns:p14="http://schemas.microsoft.com/office/powerpoint/2010/main" val="376240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4. Amor como </a:t>
            </a:r>
            <a:r>
              <a:rPr lang="es-ES" dirty="0" err="1"/>
              <a:t>percepção</a:t>
            </a:r>
            <a:endParaRPr lang="es-ES" dirty="0"/>
          </a:p>
        </p:txBody>
      </p:sp>
      <p:sp>
        <p:nvSpPr>
          <p:cNvPr id="3" name="Marcador de Posição de Conteúdo 2"/>
          <p:cNvSpPr>
            <a:spLocks noGrp="1"/>
          </p:cNvSpPr>
          <p:nvPr>
            <p:ph sz="half" idx="1"/>
          </p:nvPr>
        </p:nvSpPr>
        <p:spPr/>
        <p:txBody>
          <a:bodyPr>
            <a:normAutofit/>
          </a:bodyPr>
          <a:lstStyle/>
          <a:p>
            <a:endParaRPr lang="en-US" dirty="0"/>
          </a:p>
          <a:p>
            <a:pPr marL="0" indent="0">
              <a:buNone/>
            </a:pPr>
            <a:endParaRPr lang="en-US" dirty="0"/>
          </a:p>
        </p:txBody>
      </p:sp>
      <p:sp>
        <p:nvSpPr>
          <p:cNvPr id="5" name="Marcador de Posição de Conteúdo 4"/>
          <p:cNvSpPr>
            <a:spLocks noGrp="1"/>
          </p:cNvSpPr>
          <p:nvPr>
            <p:ph sz="half" idx="2"/>
          </p:nvPr>
        </p:nvSpPr>
        <p:spPr/>
        <p:txBody>
          <a:bodyPr/>
          <a:lstStyle/>
          <a:p>
            <a:endParaRPr lang="es-ES"/>
          </a:p>
        </p:txBody>
      </p:sp>
      <p:pic>
        <p:nvPicPr>
          <p:cNvPr id="4" name="Imagem 3"/>
          <p:cNvPicPr>
            <a:picLocks noChangeAspect="1"/>
          </p:cNvPicPr>
          <p:nvPr/>
        </p:nvPicPr>
        <p:blipFill>
          <a:blip r:embed="rId2"/>
          <a:stretch>
            <a:fillRect/>
          </a:stretch>
        </p:blipFill>
        <p:spPr>
          <a:xfrm>
            <a:off x="6546574" y="2560320"/>
            <a:ext cx="4414007" cy="3340886"/>
          </a:xfrm>
          <a:prstGeom prst="rect">
            <a:avLst/>
          </a:prstGeom>
        </p:spPr>
      </p:pic>
      <p:sp>
        <p:nvSpPr>
          <p:cNvPr id="6" name="Retângulo 5"/>
          <p:cNvSpPr/>
          <p:nvPr/>
        </p:nvSpPr>
        <p:spPr>
          <a:xfrm>
            <a:off x="1530892" y="3145592"/>
            <a:ext cx="4320209" cy="2585323"/>
          </a:xfrm>
          <a:prstGeom prst="rect">
            <a:avLst/>
          </a:prstGeom>
        </p:spPr>
        <p:txBody>
          <a:bodyPr wrap="square">
            <a:spAutoFit/>
          </a:bodyPr>
          <a:lstStyle/>
          <a:p>
            <a:endParaRPr lang="en-US" dirty="0"/>
          </a:p>
          <a:p>
            <a:r>
              <a:rPr lang="en-US" sz="2400" dirty="0"/>
              <a:t>“A sense of wonder at the vividly perceived reality of another person is, in my view, the essence of love.”</a:t>
            </a:r>
          </a:p>
          <a:p>
            <a:endParaRPr lang="en-US" sz="2400" dirty="0"/>
          </a:p>
          <a:p>
            <a:r>
              <a:rPr lang="en-US" sz="2400" dirty="0"/>
              <a:t>David </a:t>
            </a:r>
            <a:r>
              <a:rPr lang="en-US" sz="2400" dirty="0" err="1"/>
              <a:t>Velleman</a:t>
            </a:r>
            <a:r>
              <a:rPr lang="en-US" sz="2400" dirty="0"/>
              <a:t>, </a:t>
            </a:r>
            <a:r>
              <a:rPr lang="en-US" sz="2400" i="1" dirty="0"/>
              <a:t>Beyond price</a:t>
            </a:r>
            <a:r>
              <a:rPr lang="en-US" sz="2400" dirty="0"/>
              <a:t>, 2008.</a:t>
            </a:r>
            <a:endParaRPr lang="es-ES" sz="2400" dirty="0"/>
          </a:p>
        </p:txBody>
      </p:sp>
    </p:spTree>
    <p:extLst>
      <p:ext uri="{BB962C8B-B14F-4D97-AF65-F5344CB8AC3E}">
        <p14:creationId xmlns:p14="http://schemas.microsoft.com/office/powerpoint/2010/main" val="407424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 name="Picture 7"/>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p:cNvPicPr>
            <a:picLocks noChangeAspect="1"/>
          </p:cNvPicPr>
          <p:nvPr/>
        </p:nvPicPr>
        <p:blipFill>
          <a:blip r:embed="rId4"/>
          <a:stretch>
            <a:fillRect/>
          </a:stretch>
        </p:blipFill>
        <p:spPr>
          <a:xfrm>
            <a:off x="1412683" y="1881335"/>
            <a:ext cx="5278777" cy="2916525"/>
          </a:xfrm>
          <a:prstGeom prst="rect">
            <a:avLst/>
          </a:prstGeom>
        </p:spPr>
      </p:pic>
      <p:sp>
        <p:nvSpPr>
          <p:cNvPr id="2" name="Título 1"/>
          <p:cNvSpPr>
            <a:spLocks noGrp="1"/>
          </p:cNvSpPr>
          <p:nvPr>
            <p:ph type="title"/>
          </p:nvPr>
        </p:nvSpPr>
        <p:spPr>
          <a:xfrm>
            <a:off x="7535825" y="982132"/>
            <a:ext cx="3360772" cy="1303867"/>
          </a:xfrm>
        </p:spPr>
        <p:txBody>
          <a:bodyPr>
            <a:normAutofit fontScale="90000"/>
          </a:bodyPr>
          <a:lstStyle/>
          <a:p>
            <a:r>
              <a:rPr lang="pt-PT" dirty="0"/>
              <a:t>4. Amor como </a:t>
            </a:r>
            <a:r>
              <a:rPr lang="pt-PT" dirty="0" err="1"/>
              <a:t>percepção</a:t>
            </a:r>
            <a:endParaRPr lang="es-ES" dirty="0"/>
          </a:p>
        </p:txBody>
      </p:sp>
      <p:sp>
        <p:nvSpPr>
          <p:cNvPr id="5" name="Marcador de Posição de Conteúdo 4"/>
          <p:cNvSpPr>
            <a:spLocks noGrp="1"/>
          </p:cNvSpPr>
          <p:nvPr>
            <p:ph idx="1"/>
          </p:nvPr>
        </p:nvSpPr>
        <p:spPr>
          <a:xfrm>
            <a:off x="7355369" y="2556932"/>
            <a:ext cx="3541227" cy="3691468"/>
          </a:xfrm>
        </p:spPr>
        <p:txBody>
          <a:bodyPr>
            <a:normAutofit fontScale="92500"/>
          </a:bodyPr>
          <a:lstStyle/>
          <a:p>
            <a:r>
              <a:rPr lang="pt-PT" dirty="0"/>
              <a:t>Para </a:t>
            </a:r>
            <a:r>
              <a:rPr lang="pt-PT" dirty="0" err="1"/>
              <a:t>Velleman</a:t>
            </a:r>
            <a:r>
              <a:rPr lang="pt-PT" dirty="0"/>
              <a:t> amamos ao ter a </a:t>
            </a:r>
            <a:r>
              <a:rPr lang="pt-PT" dirty="0" err="1"/>
              <a:t>percepção</a:t>
            </a:r>
            <a:r>
              <a:rPr lang="pt-PT" dirty="0"/>
              <a:t> do </a:t>
            </a:r>
            <a:r>
              <a:rPr lang="pt-PT" i="1" dirty="0"/>
              <a:t>ser autónomo </a:t>
            </a:r>
            <a:r>
              <a:rPr lang="pt-PT" dirty="0"/>
              <a:t>kantiano que todos os seres racionais têm e as particularidades do ser que amamos são os </a:t>
            </a:r>
            <a:r>
              <a:rPr lang="pt-PT" i="1" dirty="0"/>
              <a:t>símbolos</a:t>
            </a:r>
            <a:r>
              <a:rPr lang="pt-PT" dirty="0"/>
              <a:t> desse ser kantiano (aquele sorriso lindo, aquela maneira muito especial de tocar o Bach ao piano, etc.).</a:t>
            </a:r>
          </a:p>
          <a:p>
            <a:pPr marL="0" indent="0">
              <a:buNone/>
            </a:pPr>
            <a:endParaRPr lang="pt-PT" dirty="0"/>
          </a:p>
          <a:p>
            <a:endParaRPr lang="es-ES" dirty="0"/>
          </a:p>
          <a:p>
            <a:endParaRPr lang="es-ES" dirty="0"/>
          </a:p>
        </p:txBody>
      </p:sp>
    </p:spTree>
    <p:extLst>
      <p:ext uri="{BB962C8B-B14F-4D97-AF65-F5344CB8AC3E}">
        <p14:creationId xmlns:p14="http://schemas.microsoft.com/office/powerpoint/2010/main" val="29531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Resumo</a:t>
            </a:r>
            <a:endParaRPr lang="es-ES" dirty="0"/>
          </a:p>
        </p:txBody>
      </p:sp>
      <p:sp>
        <p:nvSpPr>
          <p:cNvPr id="3" name="Marcador de Posição de Conteúdo 2"/>
          <p:cNvSpPr>
            <a:spLocks noGrp="1"/>
          </p:cNvSpPr>
          <p:nvPr>
            <p:ph idx="1"/>
          </p:nvPr>
        </p:nvSpPr>
        <p:spPr/>
        <p:txBody>
          <a:bodyPr>
            <a:normAutofit fontScale="92500" lnSpcReduction="10000"/>
          </a:bodyPr>
          <a:lstStyle/>
          <a:p>
            <a:pPr marL="0" indent="0">
              <a:buNone/>
            </a:pPr>
            <a:r>
              <a:rPr lang="pt-PT" dirty="0"/>
              <a:t>Existem essencialmente dois tipos de definições do amor: a primeira considera o amor como uma forma de </a:t>
            </a:r>
            <a:r>
              <a:rPr lang="pt-PT" b="1" dirty="0"/>
              <a:t>desejo</a:t>
            </a:r>
            <a:r>
              <a:rPr lang="pt-PT" dirty="0"/>
              <a:t>, a segunda considera o amor como uma forma de </a:t>
            </a:r>
            <a:r>
              <a:rPr lang="pt-PT" b="1" dirty="0" err="1"/>
              <a:t>percepção</a:t>
            </a:r>
            <a:r>
              <a:rPr lang="pt-PT" dirty="0"/>
              <a:t>. Existe também uma terceira variante importante, que consiste num </a:t>
            </a:r>
            <a:r>
              <a:rPr lang="pt-PT" dirty="0" err="1"/>
              <a:t>mixto</a:t>
            </a:r>
            <a:r>
              <a:rPr lang="pt-PT" dirty="0"/>
              <a:t> das duas primeiras, e segundo a qual o amor deve ser compreendido como uma forma de </a:t>
            </a:r>
            <a:r>
              <a:rPr lang="pt-PT" b="1" dirty="0"/>
              <a:t>relação</a:t>
            </a:r>
            <a:r>
              <a:rPr lang="pt-PT" dirty="0"/>
              <a:t>. Vou num primeiro momento examinar os principais argumentos a favor e contra cada uma destas três variantes. Num segundo momento vou examinar o que cada uma destas variantes tem a dizer-nos sobre a relação entre amor e moral e defendo que a definição do amor como </a:t>
            </a:r>
            <a:r>
              <a:rPr lang="pt-PT" dirty="0" err="1"/>
              <a:t>percepção</a:t>
            </a:r>
            <a:r>
              <a:rPr lang="pt-PT" dirty="0"/>
              <a:t> é a única compatível com uma </a:t>
            </a:r>
            <a:r>
              <a:rPr lang="pt-PT" dirty="0" err="1"/>
              <a:t>concepção</a:t>
            </a:r>
            <a:r>
              <a:rPr lang="pt-PT" dirty="0"/>
              <a:t> consequente da </a:t>
            </a:r>
            <a:r>
              <a:rPr lang="pt-PT" b="1" dirty="0"/>
              <a:t>moralidade</a:t>
            </a:r>
            <a:r>
              <a:rPr lang="pt-PT" dirty="0"/>
              <a:t>. Termino com algumas reflexões sobre amor e </a:t>
            </a:r>
            <a:r>
              <a:rPr lang="pt-PT" b="1" dirty="0"/>
              <a:t>igualdade</a:t>
            </a:r>
            <a:r>
              <a:rPr lang="pt-PT" dirty="0"/>
              <a:t> </a:t>
            </a:r>
            <a:r>
              <a:rPr lang="pt-PT" b="1" dirty="0"/>
              <a:t>de</a:t>
            </a:r>
            <a:r>
              <a:rPr lang="pt-PT" dirty="0"/>
              <a:t> </a:t>
            </a:r>
            <a:r>
              <a:rPr lang="pt-PT" b="1" dirty="0"/>
              <a:t>oportunidades</a:t>
            </a:r>
            <a:r>
              <a:rPr lang="pt-PT" dirty="0"/>
              <a:t>.</a:t>
            </a:r>
            <a:endParaRPr lang="es-ES" dirty="0"/>
          </a:p>
        </p:txBody>
      </p:sp>
    </p:spTree>
    <p:extLst>
      <p:ext uri="{BB962C8B-B14F-4D97-AF65-F5344CB8AC3E}">
        <p14:creationId xmlns:p14="http://schemas.microsoft.com/office/powerpoint/2010/main" val="238467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4. Amor como </a:t>
            </a:r>
            <a:r>
              <a:rPr lang="es-ES" dirty="0" err="1"/>
              <a:t>percepção</a:t>
            </a:r>
            <a:endParaRPr lang="es-ES" dirty="0"/>
          </a:p>
        </p:txBody>
      </p:sp>
      <p:sp>
        <p:nvSpPr>
          <p:cNvPr id="3" name="Marcador de Posição de Conteúdo 2"/>
          <p:cNvSpPr>
            <a:spLocks noGrp="1"/>
          </p:cNvSpPr>
          <p:nvPr>
            <p:ph idx="1"/>
          </p:nvPr>
        </p:nvSpPr>
        <p:spPr>
          <a:xfrm>
            <a:off x="1295401" y="2556932"/>
            <a:ext cx="9601196" cy="3684842"/>
          </a:xfrm>
        </p:spPr>
        <p:txBody>
          <a:bodyPr>
            <a:normAutofit fontScale="92500" lnSpcReduction="10000"/>
          </a:bodyPr>
          <a:lstStyle/>
          <a:p>
            <a:r>
              <a:rPr lang="pt-PT" b="1" dirty="0"/>
              <a:t>Objeções:</a:t>
            </a:r>
          </a:p>
          <a:p>
            <a:r>
              <a:rPr lang="pt-PT" dirty="0"/>
              <a:t>1. Podemos amar alguém pelos seus defeitos, e não pelas suas qualidades.</a:t>
            </a:r>
          </a:p>
          <a:p>
            <a:r>
              <a:rPr lang="pt-PT" dirty="0"/>
              <a:t>2. Se eu amo o sorriso de alguém, se ele deixar de sorrir, o meu amor diminui?  Não. Senão bastaria encontrar alguém com um sorriso ainda mais lindo e começava a amar essa pessoa.</a:t>
            </a:r>
          </a:p>
          <a:p>
            <a:pPr lvl="1"/>
            <a:r>
              <a:rPr lang="pt-PT" dirty="0"/>
              <a:t>Mas paradoxo (já presente em Platão) em amar as qualidades: amamos qualidades que são únicas, não substituíveis?  Amar qualidades essenciais = qualidades únicas? Cf. Mito de Alcmena, a mulher de Anfitrião. </a:t>
            </a:r>
          </a:p>
          <a:p>
            <a:r>
              <a:rPr lang="pt-PT" dirty="0"/>
              <a:t>3. A tese do </a:t>
            </a:r>
            <a:r>
              <a:rPr lang="pt-PT" dirty="0" err="1"/>
              <a:t>Velleman</a:t>
            </a:r>
            <a:r>
              <a:rPr lang="pt-PT" dirty="0"/>
              <a:t> do amor como emoção moral não será uma “</a:t>
            </a:r>
            <a:r>
              <a:rPr lang="pt-PT" dirty="0" err="1"/>
              <a:t>Kantian</a:t>
            </a:r>
            <a:r>
              <a:rPr lang="pt-PT" dirty="0"/>
              <a:t> </a:t>
            </a:r>
            <a:r>
              <a:rPr lang="pt-PT" dirty="0" err="1"/>
              <a:t>Crystallization</a:t>
            </a:r>
            <a:r>
              <a:rPr lang="pt-PT" dirty="0"/>
              <a:t>” à la Stendhal: o ser kantiano existe ou não será imaginado?</a:t>
            </a:r>
          </a:p>
          <a:p>
            <a:endParaRPr lang="pt-PT" dirty="0"/>
          </a:p>
          <a:p>
            <a:endParaRPr lang="pt-PT" dirty="0"/>
          </a:p>
          <a:p>
            <a:endParaRPr lang="pt-PT" dirty="0"/>
          </a:p>
          <a:p>
            <a:endParaRPr lang="pt-PT" dirty="0"/>
          </a:p>
          <a:p>
            <a:endParaRPr lang="es-ES" dirty="0"/>
          </a:p>
        </p:txBody>
      </p:sp>
    </p:spTree>
    <p:extLst>
      <p:ext uri="{BB962C8B-B14F-4D97-AF65-F5344CB8AC3E}">
        <p14:creationId xmlns:p14="http://schemas.microsoft.com/office/powerpoint/2010/main" val="406447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Os três tipos do amor nas músicas</a:t>
            </a:r>
            <a:endParaRPr lang="es-ES" dirty="0"/>
          </a:p>
        </p:txBody>
      </p:sp>
      <p:sp>
        <p:nvSpPr>
          <p:cNvPr id="3" name="Marcador de Posição de Conteúdo 2"/>
          <p:cNvSpPr>
            <a:spLocks noGrp="1"/>
          </p:cNvSpPr>
          <p:nvPr>
            <p:ph idx="1"/>
          </p:nvPr>
        </p:nvSpPr>
        <p:spPr>
          <a:xfrm>
            <a:off x="1295401" y="2556932"/>
            <a:ext cx="9601196" cy="3658338"/>
          </a:xfrm>
        </p:spPr>
        <p:txBody>
          <a:bodyPr>
            <a:normAutofit fontScale="85000" lnSpcReduction="20000"/>
          </a:bodyPr>
          <a:lstStyle/>
          <a:p>
            <a:r>
              <a:rPr lang="es-ES" dirty="0"/>
              <a:t>1. Amor como </a:t>
            </a:r>
            <a:r>
              <a:rPr lang="es-ES" dirty="0" err="1"/>
              <a:t>desejo</a:t>
            </a:r>
            <a:r>
              <a:rPr lang="es-ES" dirty="0"/>
              <a:t>: Nina Simone, </a:t>
            </a:r>
            <a:r>
              <a:rPr lang="es-ES" dirty="0" err="1"/>
              <a:t>My</a:t>
            </a:r>
            <a:r>
              <a:rPr lang="es-ES" dirty="0"/>
              <a:t> </a:t>
            </a:r>
            <a:r>
              <a:rPr lang="es-ES" dirty="0" err="1"/>
              <a:t>baby</a:t>
            </a:r>
            <a:r>
              <a:rPr lang="es-ES" dirty="0"/>
              <a:t> </a:t>
            </a:r>
            <a:r>
              <a:rPr lang="es-ES" dirty="0" err="1"/>
              <a:t>just</a:t>
            </a:r>
            <a:r>
              <a:rPr lang="es-ES" dirty="0"/>
              <a:t> cares </a:t>
            </a:r>
            <a:r>
              <a:rPr lang="es-ES" dirty="0" err="1"/>
              <a:t>for</a:t>
            </a:r>
            <a:r>
              <a:rPr lang="es-ES" dirty="0"/>
              <a:t> me </a:t>
            </a:r>
          </a:p>
          <a:p>
            <a:endParaRPr lang="es-ES" dirty="0"/>
          </a:p>
          <a:p>
            <a:r>
              <a:rPr lang="es-ES" dirty="0"/>
              <a:t>2. Amor como </a:t>
            </a:r>
            <a:r>
              <a:rPr lang="es-ES" dirty="0" err="1"/>
              <a:t>percepção</a:t>
            </a:r>
            <a:r>
              <a:rPr lang="es-ES" dirty="0"/>
              <a:t>: John  Lennon, Love: Love </a:t>
            </a:r>
            <a:r>
              <a:rPr lang="es-ES" dirty="0" err="1"/>
              <a:t>is</a:t>
            </a:r>
            <a:r>
              <a:rPr lang="es-ES" dirty="0"/>
              <a:t> </a:t>
            </a:r>
            <a:r>
              <a:rPr lang="es-ES" dirty="0" err="1"/>
              <a:t>feeling</a:t>
            </a:r>
            <a:r>
              <a:rPr lang="es-ES" dirty="0"/>
              <a:t>, </a:t>
            </a:r>
            <a:r>
              <a:rPr lang="es-ES" dirty="0" err="1"/>
              <a:t>feeling</a:t>
            </a:r>
            <a:r>
              <a:rPr lang="es-ES" dirty="0"/>
              <a:t> </a:t>
            </a:r>
            <a:r>
              <a:rPr lang="es-ES" dirty="0" err="1"/>
              <a:t>love</a:t>
            </a:r>
            <a:endParaRPr lang="es-ES" dirty="0"/>
          </a:p>
          <a:p>
            <a:endParaRPr lang="es-ES" dirty="0"/>
          </a:p>
          <a:p>
            <a:r>
              <a:rPr lang="es-ES" dirty="0"/>
              <a:t>3. Amor como </a:t>
            </a:r>
            <a:r>
              <a:rPr lang="es-ES" dirty="0" err="1"/>
              <a:t>relação</a:t>
            </a:r>
            <a:r>
              <a:rPr lang="es-ES" dirty="0"/>
              <a:t>:  John  Lennon, Love: Love </a:t>
            </a:r>
            <a:r>
              <a:rPr lang="es-ES" dirty="0" err="1"/>
              <a:t>is</a:t>
            </a:r>
            <a:r>
              <a:rPr lang="es-ES" dirty="0"/>
              <a:t> </a:t>
            </a:r>
            <a:r>
              <a:rPr lang="es-ES" dirty="0" err="1"/>
              <a:t>reaching</a:t>
            </a:r>
            <a:r>
              <a:rPr lang="es-ES" dirty="0"/>
              <a:t>, </a:t>
            </a:r>
            <a:r>
              <a:rPr lang="es-ES" dirty="0" err="1"/>
              <a:t>reaching</a:t>
            </a:r>
            <a:r>
              <a:rPr lang="es-ES" dirty="0"/>
              <a:t> </a:t>
            </a:r>
            <a:r>
              <a:rPr lang="es-ES" dirty="0" err="1"/>
              <a:t>love</a:t>
            </a:r>
            <a:r>
              <a:rPr lang="es-ES" dirty="0"/>
              <a:t> </a:t>
            </a:r>
          </a:p>
          <a:p>
            <a:endParaRPr lang="pt-PT" dirty="0"/>
          </a:p>
          <a:p>
            <a:r>
              <a:rPr lang="pt-PT" dirty="0"/>
              <a:t>Claro que nesta vida terrestre que é a nossa, estas três </a:t>
            </a:r>
            <a:r>
              <a:rPr lang="pt-PT" dirty="0" err="1"/>
              <a:t>concepções</a:t>
            </a:r>
            <a:r>
              <a:rPr lang="pt-PT" dirty="0"/>
              <a:t> do amor misturam-se e até se complementam. </a:t>
            </a:r>
          </a:p>
          <a:p>
            <a:r>
              <a:rPr lang="pt-PT" dirty="0"/>
              <a:t>Mas na teoria, se uma delas for a verdadeira, as outras estão erradas, pois </a:t>
            </a:r>
            <a:r>
              <a:rPr lang="pt-PT" b="1" dirty="0"/>
              <a:t>são incompatíveis</a:t>
            </a:r>
            <a:r>
              <a:rPr lang="pt-PT" dirty="0"/>
              <a:t>. É por isso que existem debates em filosofia do amor.</a:t>
            </a:r>
            <a:endParaRPr lang="es-ES" dirty="0"/>
          </a:p>
          <a:p>
            <a:endParaRPr lang="es-ES" dirty="0"/>
          </a:p>
          <a:p>
            <a:endParaRPr lang="es-ES" dirty="0"/>
          </a:p>
        </p:txBody>
      </p:sp>
    </p:spTree>
    <p:extLst>
      <p:ext uri="{BB962C8B-B14F-4D97-AF65-F5344CB8AC3E}">
        <p14:creationId xmlns:p14="http://schemas.microsoft.com/office/powerpoint/2010/main" val="40003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5. Amor e moral</a:t>
            </a:r>
            <a:br>
              <a:rPr lang="pt-PT" dirty="0"/>
            </a:br>
            <a:endParaRPr lang="es-ES" dirty="0"/>
          </a:p>
        </p:txBody>
      </p:sp>
      <p:sp>
        <p:nvSpPr>
          <p:cNvPr id="3" name="Marcador de Posição de Conteúdo 2"/>
          <p:cNvSpPr>
            <a:spLocks noGrp="1"/>
          </p:cNvSpPr>
          <p:nvPr>
            <p:ph idx="1"/>
          </p:nvPr>
        </p:nvSpPr>
        <p:spPr/>
        <p:txBody>
          <a:bodyPr>
            <a:normAutofit lnSpcReduction="10000"/>
          </a:bodyPr>
          <a:lstStyle/>
          <a:p>
            <a:r>
              <a:rPr lang="pt-PT" b="1" dirty="0"/>
              <a:t>Parcialidade e imparcialidade</a:t>
            </a:r>
          </a:p>
          <a:p>
            <a:r>
              <a:rPr lang="en-US" dirty="0"/>
              <a:t>“I think that moral philosophers could stand to be more rather than less high-minded on the subject. The account of love offered by many philosophers sounds to me less like an analysis of the emotion itself than an inventory of the desires and preferences that tend to arise in loving relationships of the most familiar kinds. Once we distinguish love from the likings and longings that usually go with it, I believe, we will give up the assumption that the </a:t>
            </a:r>
            <a:r>
              <a:rPr lang="en-US" b="1" dirty="0"/>
              <a:t>emotion is partial </a:t>
            </a:r>
            <a:r>
              <a:rPr lang="en-US" dirty="0"/>
              <a:t>in a sense that puts it in conflict with the </a:t>
            </a:r>
            <a:r>
              <a:rPr lang="en-US" b="1" dirty="0"/>
              <a:t>spirit of morality</a:t>
            </a:r>
            <a:r>
              <a:rPr lang="en-US" dirty="0"/>
              <a:t>.” David </a:t>
            </a:r>
            <a:r>
              <a:rPr lang="en-US" dirty="0" err="1"/>
              <a:t>Velleman</a:t>
            </a:r>
            <a:r>
              <a:rPr lang="en-US" dirty="0"/>
              <a:t>, </a:t>
            </a:r>
            <a:r>
              <a:rPr lang="en-US" i="1" dirty="0"/>
              <a:t>Love as a moral emotion</a:t>
            </a:r>
            <a:r>
              <a:rPr lang="en-US" dirty="0"/>
              <a:t>, 1999.</a:t>
            </a:r>
          </a:p>
          <a:p>
            <a:endParaRPr lang="pt-PT" dirty="0"/>
          </a:p>
          <a:p>
            <a:endParaRPr lang="es-ES" dirty="0"/>
          </a:p>
        </p:txBody>
      </p:sp>
    </p:spTree>
    <p:extLst>
      <p:ext uri="{BB962C8B-B14F-4D97-AF65-F5344CB8AC3E}">
        <p14:creationId xmlns:p14="http://schemas.microsoft.com/office/powerpoint/2010/main" val="241554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5. Amor e moral</a:t>
            </a:r>
            <a:br>
              <a:rPr lang="pt-PT" dirty="0"/>
            </a:br>
            <a:endParaRPr lang="es-ES" dirty="0"/>
          </a:p>
        </p:txBody>
      </p:sp>
      <p:sp>
        <p:nvSpPr>
          <p:cNvPr id="3" name="Marcador de Posição de Conteúdo 2"/>
          <p:cNvSpPr>
            <a:spLocks noGrp="1"/>
          </p:cNvSpPr>
          <p:nvPr>
            <p:ph idx="1"/>
          </p:nvPr>
        </p:nvSpPr>
        <p:spPr/>
        <p:txBody>
          <a:bodyPr>
            <a:normAutofit lnSpcReduction="10000"/>
          </a:bodyPr>
          <a:lstStyle/>
          <a:p>
            <a:r>
              <a:rPr lang="pt-PT" dirty="0"/>
              <a:t>Três tipos de </a:t>
            </a:r>
            <a:r>
              <a:rPr lang="pt-PT" b="1" dirty="0"/>
              <a:t>razões de amar</a:t>
            </a:r>
            <a:r>
              <a:rPr lang="pt-PT" dirty="0"/>
              <a:t>: </a:t>
            </a:r>
          </a:p>
          <a:p>
            <a:pPr lvl="1"/>
            <a:r>
              <a:rPr lang="pt-PT" dirty="0"/>
              <a:t>1. Razões explicativas fundamentadas em desejos (Frankfurt, Stendhal)</a:t>
            </a:r>
          </a:p>
          <a:p>
            <a:pPr lvl="1"/>
            <a:r>
              <a:rPr lang="pt-PT" dirty="0"/>
              <a:t>2. Razões justificativas fundamentadas nas propriedades do ser amado (Platão, </a:t>
            </a:r>
            <a:r>
              <a:rPr lang="pt-PT" dirty="0" err="1"/>
              <a:t>Velleman</a:t>
            </a:r>
            <a:r>
              <a:rPr lang="pt-PT" dirty="0"/>
              <a:t>)</a:t>
            </a:r>
          </a:p>
          <a:p>
            <a:pPr lvl="1"/>
            <a:r>
              <a:rPr lang="pt-PT" dirty="0"/>
              <a:t>3. Razões justificativas fundamentadas na relação entre pessoas que se amam (</a:t>
            </a:r>
            <a:r>
              <a:rPr lang="pt-PT" dirty="0" err="1"/>
              <a:t>Kolodny</a:t>
            </a:r>
            <a:r>
              <a:rPr lang="pt-PT" dirty="0"/>
              <a:t>, Alberoni)</a:t>
            </a:r>
          </a:p>
          <a:p>
            <a:pPr lvl="1"/>
            <a:endParaRPr lang="pt-PT" dirty="0"/>
          </a:p>
          <a:p>
            <a:r>
              <a:rPr lang="pt-PT" dirty="0"/>
              <a:t>Distinção entre razões de amar e </a:t>
            </a:r>
            <a:r>
              <a:rPr lang="pt-PT" b="1" dirty="0"/>
              <a:t>razões de agir </a:t>
            </a:r>
            <a:r>
              <a:rPr lang="pt-PT" dirty="0"/>
              <a:t>que o amor nos dá.</a:t>
            </a:r>
          </a:p>
          <a:p>
            <a:endParaRPr lang="es-ES" dirty="0"/>
          </a:p>
        </p:txBody>
      </p:sp>
    </p:spTree>
    <p:extLst>
      <p:ext uri="{BB962C8B-B14F-4D97-AF65-F5344CB8AC3E}">
        <p14:creationId xmlns:p14="http://schemas.microsoft.com/office/powerpoint/2010/main" val="225839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5. Amor e moral</a:t>
            </a:r>
            <a:br>
              <a:rPr lang="pt-PT" dirty="0"/>
            </a:br>
            <a:endParaRPr lang="es-ES" dirty="0"/>
          </a:p>
        </p:txBody>
      </p:sp>
      <p:sp>
        <p:nvSpPr>
          <p:cNvPr id="3" name="Marcador de Posição de Conteúdo 2"/>
          <p:cNvSpPr>
            <a:spLocks noGrp="1"/>
          </p:cNvSpPr>
          <p:nvPr>
            <p:ph idx="1"/>
          </p:nvPr>
        </p:nvSpPr>
        <p:spPr>
          <a:xfrm>
            <a:off x="1295401" y="2556932"/>
            <a:ext cx="9601196" cy="3598208"/>
          </a:xfrm>
        </p:spPr>
        <p:txBody>
          <a:bodyPr>
            <a:normAutofit fontScale="85000" lnSpcReduction="20000"/>
          </a:bodyPr>
          <a:lstStyle/>
          <a:p>
            <a:r>
              <a:rPr lang="pt-PT" dirty="0"/>
              <a:t>As razões de agir do amor: parciais ou imparciais?</a:t>
            </a:r>
          </a:p>
          <a:p>
            <a:pPr marL="0" indent="0">
              <a:buNone/>
            </a:pPr>
            <a:endParaRPr lang="pt-PT" dirty="0"/>
          </a:p>
          <a:p>
            <a:r>
              <a:rPr lang="pt-PT" dirty="0"/>
              <a:t>Quando amamos alguém, o amor dá-nos razões de </a:t>
            </a:r>
            <a:r>
              <a:rPr lang="pt-PT" b="1" dirty="0"/>
              <a:t>favorecer </a:t>
            </a:r>
            <a:r>
              <a:rPr lang="pt-PT" dirty="0"/>
              <a:t>essa pessoa? </a:t>
            </a:r>
          </a:p>
          <a:p>
            <a:endParaRPr lang="pt-PT" dirty="0"/>
          </a:p>
          <a:p>
            <a:r>
              <a:rPr lang="pt-PT" dirty="0"/>
              <a:t>Se o amor nos torna parciais, então o amor é </a:t>
            </a:r>
            <a:r>
              <a:rPr lang="pt-PT" b="1" dirty="0"/>
              <a:t>imoral</a:t>
            </a:r>
            <a:r>
              <a:rPr lang="pt-PT" dirty="0"/>
              <a:t>? Não necessariamente pois a parcialidade não é sempre incompatível com a moralidade. </a:t>
            </a:r>
          </a:p>
          <a:p>
            <a:endParaRPr lang="pt-PT" dirty="0"/>
          </a:p>
          <a:p>
            <a:r>
              <a:rPr lang="pt-PT" dirty="0"/>
              <a:t>No entanto a</a:t>
            </a:r>
            <a:r>
              <a:rPr lang="pt-PT" b="1" dirty="0"/>
              <a:t> imparcialidade </a:t>
            </a:r>
            <a:r>
              <a:rPr lang="pt-PT" dirty="0"/>
              <a:t>parece ser central na moral: pelo menos desde o mundo moderno, desde que acreditamos que todos temos </a:t>
            </a:r>
            <a:r>
              <a:rPr lang="pt-PT" b="1" dirty="0"/>
              <a:t>igual dignidade</a:t>
            </a:r>
            <a:r>
              <a:rPr lang="pt-PT" dirty="0"/>
              <a:t>: </a:t>
            </a:r>
          </a:p>
          <a:p>
            <a:r>
              <a:rPr lang="pt-PT" dirty="0"/>
              <a:t>Ser moral = respeitar de maneira imparcial a igual dignidade das pessoas. </a:t>
            </a:r>
          </a:p>
          <a:p>
            <a:endParaRPr lang="pt-PT" dirty="0"/>
          </a:p>
          <a:p>
            <a:endParaRPr lang="es-ES" dirty="0"/>
          </a:p>
        </p:txBody>
      </p:sp>
    </p:spTree>
    <p:extLst>
      <p:ext uri="{BB962C8B-B14F-4D97-AF65-F5344CB8AC3E}">
        <p14:creationId xmlns:p14="http://schemas.microsoft.com/office/powerpoint/2010/main" val="12131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5. Amor e moral</a:t>
            </a:r>
            <a:br>
              <a:rPr lang="pt-PT" dirty="0"/>
            </a:br>
            <a:endParaRPr lang="es-ES" dirty="0"/>
          </a:p>
        </p:txBody>
      </p:sp>
      <p:sp>
        <p:nvSpPr>
          <p:cNvPr id="3" name="Marcador de Posição de Conteúdo 2"/>
          <p:cNvSpPr>
            <a:spLocks noGrp="1"/>
          </p:cNvSpPr>
          <p:nvPr>
            <p:ph idx="1"/>
          </p:nvPr>
        </p:nvSpPr>
        <p:spPr>
          <a:xfrm>
            <a:off x="1295401" y="2556931"/>
            <a:ext cx="9601196" cy="3734687"/>
          </a:xfrm>
        </p:spPr>
        <p:txBody>
          <a:bodyPr>
            <a:normAutofit fontScale="92500" lnSpcReduction="20000"/>
          </a:bodyPr>
          <a:lstStyle/>
          <a:p>
            <a:r>
              <a:rPr lang="pt-PT" dirty="0"/>
              <a:t>1. </a:t>
            </a:r>
            <a:r>
              <a:rPr lang="pt-PT" b="1" dirty="0"/>
              <a:t>Amor como desejo </a:t>
            </a:r>
            <a:r>
              <a:rPr lang="pt-PT" dirty="0"/>
              <a:t>= favorecer os que amamos, logo as razões de agir do amor levam-nos à </a:t>
            </a:r>
            <a:r>
              <a:rPr lang="pt-PT" b="1" dirty="0"/>
              <a:t>parcialidade</a:t>
            </a:r>
            <a:r>
              <a:rPr lang="pt-PT" dirty="0"/>
              <a:t>.</a:t>
            </a:r>
          </a:p>
          <a:p>
            <a:endParaRPr lang="pt-PT" dirty="0"/>
          </a:p>
          <a:p>
            <a:r>
              <a:rPr lang="pt-PT" dirty="0"/>
              <a:t>2. </a:t>
            </a:r>
            <a:r>
              <a:rPr lang="pt-PT" b="1" dirty="0"/>
              <a:t>Amor como relação</a:t>
            </a:r>
            <a:r>
              <a:rPr lang="pt-PT" dirty="0"/>
              <a:t>:  amor = favorecer os que amamos, tratamos estes de maneira especial, logo </a:t>
            </a:r>
            <a:r>
              <a:rPr lang="pt-PT" b="1" dirty="0"/>
              <a:t>parcialidade</a:t>
            </a:r>
            <a:r>
              <a:rPr lang="pt-PT" dirty="0"/>
              <a:t>.</a:t>
            </a:r>
          </a:p>
          <a:p>
            <a:pPr marL="0" indent="0">
              <a:buNone/>
            </a:pPr>
            <a:endParaRPr lang="pt-PT" dirty="0"/>
          </a:p>
          <a:p>
            <a:r>
              <a:rPr lang="pt-PT" dirty="0"/>
              <a:t>3. </a:t>
            </a:r>
            <a:r>
              <a:rPr lang="pt-PT" b="1" dirty="0"/>
              <a:t>Amor como </a:t>
            </a:r>
            <a:r>
              <a:rPr lang="pt-PT" b="1" dirty="0" err="1"/>
              <a:t>percepção</a:t>
            </a:r>
            <a:r>
              <a:rPr lang="pt-PT" dirty="0"/>
              <a:t>: amor do ser autónomo, é o amor de propriedades universais, é compatível com a </a:t>
            </a:r>
            <a:r>
              <a:rPr lang="pt-PT" b="1" dirty="0"/>
              <a:t>imparcialidade moral</a:t>
            </a:r>
            <a:r>
              <a:rPr lang="pt-PT" dirty="0"/>
              <a:t>. Permite dar uma maior atenção às pessoas que amamos, mas apenas por </a:t>
            </a:r>
            <a:r>
              <a:rPr lang="pt-PT" b="1" dirty="0"/>
              <a:t>razões empíricas </a:t>
            </a:r>
            <a:r>
              <a:rPr lang="pt-PT" dirty="0"/>
              <a:t>(somos limitados, não podemos amar toda a gente) não por </a:t>
            </a:r>
            <a:r>
              <a:rPr lang="pt-PT" b="1" dirty="0"/>
              <a:t>razões normativas</a:t>
            </a:r>
            <a:r>
              <a:rPr lang="pt-PT" dirty="0"/>
              <a:t>. </a:t>
            </a:r>
          </a:p>
          <a:p>
            <a:endParaRPr lang="pt-PT" dirty="0"/>
          </a:p>
          <a:p>
            <a:endParaRPr lang="es-ES" dirty="0"/>
          </a:p>
        </p:txBody>
      </p:sp>
    </p:spTree>
    <p:extLst>
      <p:ext uri="{BB962C8B-B14F-4D97-AF65-F5344CB8AC3E}">
        <p14:creationId xmlns:p14="http://schemas.microsoft.com/office/powerpoint/2010/main" val="414504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5. Amor e moral</a:t>
            </a:r>
            <a:br>
              <a:rPr lang="pt-PT" dirty="0"/>
            </a:br>
            <a:endParaRPr lang="es-ES" dirty="0"/>
          </a:p>
        </p:txBody>
      </p:sp>
      <p:sp>
        <p:nvSpPr>
          <p:cNvPr id="3" name="Marcador de Posição de Conteúdo 2"/>
          <p:cNvSpPr>
            <a:spLocks noGrp="1"/>
          </p:cNvSpPr>
          <p:nvPr>
            <p:ph idx="1"/>
          </p:nvPr>
        </p:nvSpPr>
        <p:spPr>
          <a:xfrm>
            <a:off x="1295401" y="2556931"/>
            <a:ext cx="9601196" cy="3949885"/>
          </a:xfrm>
        </p:spPr>
        <p:txBody>
          <a:bodyPr>
            <a:normAutofit fontScale="85000" lnSpcReduction="10000"/>
          </a:bodyPr>
          <a:lstStyle/>
          <a:p>
            <a:r>
              <a:rPr lang="pt-PT" dirty="0"/>
              <a:t>Sobre parcialidade e imparcialidade, cf. </a:t>
            </a:r>
            <a:r>
              <a:rPr lang="pt-PT" b="1" dirty="0"/>
              <a:t>Exemplo do marido</a:t>
            </a:r>
            <a:r>
              <a:rPr lang="pt-PT" dirty="0"/>
              <a:t> com a mulher a afogar-se (Bernard Williams): </a:t>
            </a:r>
            <a:r>
              <a:rPr lang="pt-PT" dirty="0" err="1"/>
              <a:t>one</a:t>
            </a:r>
            <a:r>
              <a:rPr lang="pt-PT" dirty="0"/>
              <a:t> </a:t>
            </a:r>
            <a:r>
              <a:rPr lang="pt-PT" dirty="0" err="1"/>
              <a:t>thought</a:t>
            </a:r>
            <a:r>
              <a:rPr lang="pt-PT" dirty="0"/>
              <a:t> too </a:t>
            </a:r>
            <a:r>
              <a:rPr lang="pt-PT" dirty="0" err="1"/>
              <a:t>many</a:t>
            </a:r>
            <a:r>
              <a:rPr lang="pt-PT" dirty="0"/>
              <a:t>, ou 0 </a:t>
            </a:r>
            <a:r>
              <a:rPr lang="pt-PT" dirty="0" err="1"/>
              <a:t>thoughts</a:t>
            </a:r>
            <a:r>
              <a:rPr lang="pt-PT" dirty="0"/>
              <a:t>? </a:t>
            </a:r>
          </a:p>
          <a:p>
            <a:endParaRPr lang="pt-PT" dirty="0"/>
          </a:p>
          <a:p>
            <a:r>
              <a:rPr lang="pt-PT" dirty="0"/>
              <a:t>Sobre amor e moral, mesmo exemplo: a mulher que pergunta “por que razões amorosas me queres salvar meu amor?”. Se o marido responder “pela nossa relação” e não pelas qualidades da mulher, a mulher pode querer fugir de um marido tão narcisista.</a:t>
            </a:r>
          </a:p>
          <a:p>
            <a:r>
              <a:rPr lang="pt-PT" b="1" dirty="0"/>
              <a:t>Amor como </a:t>
            </a:r>
            <a:r>
              <a:rPr lang="pt-PT" b="1" dirty="0" err="1"/>
              <a:t>percepção</a:t>
            </a:r>
            <a:r>
              <a:rPr lang="pt-PT" dirty="0"/>
              <a:t>: </a:t>
            </a:r>
            <a:r>
              <a:rPr lang="pt-PT" b="1" dirty="0"/>
              <a:t>não dá razões (justificativas) de salvar a mulher</a:t>
            </a:r>
            <a:r>
              <a:rPr lang="pt-PT" dirty="0"/>
              <a:t>, o que é muito bizarro. Podemos salvá-la claro, não por amor, mas por </a:t>
            </a:r>
            <a:r>
              <a:rPr lang="pt-PT" b="1" dirty="0"/>
              <a:t>outras razões </a:t>
            </a:r>
            <a:r>
              <a:rPr lang="pt-PT" dirty="0"/>
              <a:t>(porque temos uma </a:t>
            </a:r>
            <a:r>
              <a:rPr lang="pt-PT" b="1" dirty="0"/>
              <a:t>relação </a:t>
            </a:r>
            <a:r>
              <a:rPr lang="pt-PT" dirty="0"/>
              <a:t>com ela por exemplo, ou porque a</a:t>
            </a:r>
            <a:r>
              <a:rPr lang="pt-PT" b="1" dirty="0"/>
              <a:t> desejamos</a:t>
            </a:r>
            <a:r>
              <a:rPr lang="pt-PT" dirty="0"/>
              <a:t>).</a:t>
            </a:r>
          </a:p>
          <a:p>
            <a:r>
              <a:rPr lang="pt-PT" dirty="0"/>
              <a:t>Mas recordemos a distinção entre razões justificativas e razões de agir; e também entre ser racional e ser empírico de Kant</a:t>
            </a:r>
          </a:p>
          <a:p>
            <a:endParaRPr lang="pt-PT" dirty="0"/>
          </a:p>
          <a:p>
            <a:endParaRPr lang="pt-PT" dirty="0"/>
          </a:p>
          <a:p>
            <a:endParaRPr lang="es-ES" dirty="0"/>
          </a:p>
        </p:txBody>
      </p:sp>
    </p:spTree>
    <p:extLst>
      <p:ext uri="{BB962C8B-B14F-4D97-AF65-F5344CB8AC3E}">
        <p14:creationId xmlns:p14="http://schemas.microsoft.com/office/powerpoint/2010/main" val="2916899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6. Amor e igualdade de oportunidades</a:t>
            </a:r>
            <a:br>
              <a:rPr lang="pt-PT" dirty="0"/>
            </a:br>
            <a:endParaRPr lang="es-ES" dirty="0"/>
          </a:p>
        </p:txBody>
      </p:sp>
      <p:sp>
        <p:nvSpPr>
          <p:cNvPr id="3" name="Marcador de Posição de Conteúdo 2"/>
          <p:cNvSpPr>
            <a:spLocks noGrp="1"/>
          </p:cNvSpPr>
          <p:nvPr>
            <p:ph idx="1"/>
          </p:nvPr>
        </p:nvSpPr>
        <p:spPr>
          <a:xfrm>
            <a:off x="1295401" y="2556931"/>
            <a:ext cx="9601196" cy="3884811"/>
          </a:xfrm>
        </p:spPr>
        <p:txBody>
          <a:bodyPr>
            <a:normAutofit fontScale="85000" lnSpcReduction="10000"/>
          </a:bodyPr>
          <a:lstStyle/>
          <a:p>
            <a:r>
              <a:rPr lang="pt-PT" b="1" dirty="0"/>
              <a:t>Amor parental</a:t>
            </a:r>
            <a:r>
              <a:rPr lang="pt-PT" dirty="0"/>
              <a:t>: tão importante como a </a:t>
            </a:r>
            <a:r>
              <a:rPr lang="pt-PT" b="1" dirty="0"/>
              <a:t>riqueza parental </a:t>
            </a:r>
            <a:r>
              <a:rPr lang="pt-PT" dirty="0"/>
              <a:t>no sucesso das crianças.</a:t>
            </a:r>
          </a:p>
          <a:p>
            <a:r>
              <a:rPr lang="pt-PT" dirty="0"/>
              <a:t>O que fazer para que haja </a:t>
            </a:r>
            <a:r>
              <a:rPr lang="pt-PT" b="1" dirty="0"/>
              <a:t>igualdade de oportunidades</a:t>
            </a:r>
            <a:r>
              <a:rPr lang="pt-PT" dirty="0"/>
              <a:t>: </a:t>
            </a:r>
            <a:r>
              <a:rPr lang="pt-PT" b="1" dirty="0"/>
              <a:t>abolir a família</a:t>
            </a:r>
            <a:r>
              <a:rPr lang="pt-PT" dirty="0"/>
              <a:t>, como propunha Platão?</a:t>
            </a:r>
          </a:p>
          <a:p>
            <a:endParaRPr lang="pt-PT" dirty="0"/>
          </a:p>
          <a:p>
            <a:r>
              <a:rPr lang="pt-PT" dirty="0"/>
              <a:t>Se amor = emoção moral, isto é, se amor = imparcialidade, então devemos ir </a:t>
            </a:r>
            <a:r>
              <a:rPr lang="pt-PT" b="1" dirty="0"/>
              <a:t>ler histórias aos filhos dos outros </a:t>
            </a:r>
            <a:r>
              <a:rPr lang="pt-PT" dirty="0"/>
              <a:t>pais menos simpáticos do que nós, para contribuir à igualdade de oportunidades de todas as crianças em ter uma vida boa?</a:t>
            </a:r>
          </a:p>
          <a:p>
            <a:endParaRPr lang="pt-PT" dirty="0"/>
          </a:p>
          <a:p>
            <a:r>
              <a:rPr lang="pt-PT" dirty="0"/>
              <a:t>Parece bizarro fazer isto mas </a:t>
            </a:r>
            <a:r>
              <a:rPr lang="pt-PT" b="1" dirty="0"/>
              <a:t>já somos capazes de ser imparciais no amor </a:t>
            </a:r>
            <a:r>
              <a:rPr lang="pt-PT" dirty="0"/>
              <a:t>quando temos vários filhos: podemos ter preferências por uns, etc., mas custa-nos dizer que amamos uns mais do que outros: sinal de que o amor é uma emoção moral imparcial?</a:t>
            </a:r>
            <a:endParaRPr lang="es-ES" dirty="0"/>
          </a:p>
        </p:txBody>
      </p:sp>
    </p:spTree>
    <p:extLst>
      <p:ext uri="{BB962C8B-B14F-4D97-AF65-F5344CB8AC3E}">
        <p14:creationId xmlns:p14="http://schemas.microsoft.com/office/powerpoint/2010/main" val="1859099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Conclusão</a:t>
            </a:r>
            <a:endParaRPr lang="es-ES" dirty="0"/>
          </a:p>
        </p:txBody>
      </p:sp>
      <p:pic>
        <p:nvPicPr>
          <p:cNvPr id="4" name="Marcador de Posição de Conteúdo 3"/>
          <p:cNvPicPr>
            <a:picLocks noGrp="1" noChangeAspect="1"/>
          </p:cNvPicPr>
          <p:nvPr>
            <p:ph idx="1"/>
          </p:nvPr>
        </p:nvPicPr>
        <p:blipFill>
          <a:blip r:embed="rId2"/>
          <a:stretch>
            <a:fillRect/>
          </a:stretch>
        </p:blipFill>
        <p:spPr>
          <a:xfrm>
            <a:off x="4186972" y="2557463"/>
            <a:ext cx="3818056" cy="3317875"/>
          </a:xfrm>
          <a:prstGeom prst="rect">
            <a:avLst/>
          </a:prstGeom>
        </p:spPr>
      </p:pic>
    </p:spTree>
    <p:extLst>
      <p:ext uri="{BB962C8B-B14F-4D97-AF65-F5344CB8AC3E}">
        <p14:creationId xmlns:p14="http://schemas.microsoft.com/office/powerpoint/2010/main" val="76302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Índice</a:t>
            </a:r>
          </a:p>
        </p:txBody>
      </p:sp>
      <p:sp>
        <p:nvSpPr>
          <p:cNvPr id="3" name="Marcador de Posição de Conteúdo 2"/>
          <p:cNvSpPr>
            <a:spLocks noGrp="1"/>
          </p:cNvSpPr>
          <p:nvPr>
            <p:ph idx="1"/>
          </p:nvPr>
        </p:nvSpPr>
        <p:spPr/>
        <p:txBody>
          <a:bodyPr/>
          <a:lstStyle/>
          <a:p>
            <a:r>
              <a:rPr lang="pt-PT" dirty="0">
                <a:latin typeface="Times" pitchFamily="18" charset="0"/>
              </a:rPr>
              <a:t>1. Definições gregas do amor</a:t>
            </a:r>
          </a:p>
          <a:p>
            <a:r>
              <a:rPr lang="pt-PT" dirty="0">
                <a:latin typeface="Times" pitchFamily="18" charset="0"/>
              </a:rPr>
              <a:t>2. Amor como desejo</a:t>
            </a:r>
          </a:p>
          <a:p>
            <a:r>
              <a:rPr lang="pt-PT" dirty="0">
                <a:latin typeface="Times" pitchFamily="18" charset="0"/>
              </a:rPr>
              <a:t>3. Amor como relação</a:t>
            </a:r>
          </a:p>
          <a:p>
            <a:r>
              <a:rPr lang="pt-PT" dirty="0">
                <a:latin typeface="Times" pitchFamily="18" charset="0"/>
              </a:rPr>
              <a:t>4. Amor como </a:t>
            </a:r>
            <a:r>
              <a:rPr lang="pt-PT" dirty="0" err="1">
                <a:latin typeface="Times" pitchFamily="18" charset="0"/>
              </a:rPr>
              <a:t>percepção</a:t>
            </a:r>
            <a:endParaRPr lang="pt-PT" dirty="0">
              <a:latin typeface="Times" pitchFamily="18" charset="0"/>
            </a:endParaRPr>
          </a:p>
          <a:p>
            <a:r>
              <a:rPr lang="pt-PT" dirty="0">
                <a:latin typeface="Times" pitchFamily="18" charset="0"/>
              </a:rPr>
              <a:t>5. Amor e moral</a:t>
            </a:r>
          </a:p>
          <a:p>
            <a:r>
              <a:rPr lang="pt-PT" dirty="0">
                <a:latin typeface="Times" pitchFamily="18" charset="0"/>
              </a:rPr>
              <a:t>6. Amor e igualdade de oportunidades</a:t>
            </a:r>
          </a:p>
          <a:p>
            <a:endParaRPr lang="pt-PT" dirty="0"/>
          </a:p>
        </p:txBody>
      </p:sp>
    </p:spTree>
    <p:extLst>
      <p:ext uri="{BB962C8B-B14F-4D97-AF65-F5344CB8AC3E}">
        <p14:creationId xmlns:p14="http://schemas.microsoft.com/office/powerpoint/2010/main" val="178690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Bibliografia</a:t>
            </a:r>
            <a:endParaRPr lang="es-ES" dirty="0"/>
          </a:p>
        </p:txBody>
      </p:sp>
      <p:sp>
        <p:nvSpPr>
          <p:cNvPr id="3" name="Marcador de Posição de Conteúdo 2"/>
          <p:cNvSpPr>
            <a:spLocks noGrp="1"/>
          </p:cNvSpPr>
          <p:nvPr>
            <p:ph idx="1"/>
          </p:nvPr>
        </p:nvSpPr>
        <p:spPr/>
        <p:txBody>
          <a:bodyPr>
            <a:normAutofit/>
          </a:bodyPr>
          <a:lstStyle/>
          <a:p>
            <a:pPr marL="0" indent="0">
              <a:buNone/>
            </a:pPr>
            <a:endParaRPr lang="en-US" dirty="0"/>
          </a:p>
          <a:p>
            <a:r>
              <a:rPr lang="en-US" dirty="0"/>
              <a:t>Simon May, </a:t>
            </a:r>
            <a:r>
              <a:rPr lang="en-US" i="1" dirty="0"/>
              <a:t>Love. A History</a:t>
            </a:r>
            <a:r>
              <a:rPr lang="en-US" dirty="0"/>
              <a:t>, New Haven, Yale University Press, 2011.</a:t>
            </a:r>
            <a:br>
              <a:rPr lang="en-US" dirty="0"/>
            </a:br>
            <a:endParaRPr lang="en-US" dirty="0"/>
          </a:p>
          <a:p>
            <a:r>
              <a:rPr lang="fr-FR" dirty="0" err="1"/>
              <a:t>Ruwen</a:t>
            </a:r>
            <a:r>
              <a:rPr lang="fr-FR" dirty="0"/>
              <a:t> </a:t>
            </a:r>
            <a:r>
              <a:rPr lang="fr-FR" dirty="0" err="1"/>
              <a:t>Ogien</a:t>
            </a:r>
            <a:r>
              <a:rPr lang="fr-FR" dirty="0"/>
              <a:t>. </a:t>
            </a:r>
            <a:r>
              <a:rPr lang="fr-FR" i="1" dirty="0"/>
              <a:t>Philosopher ou faire l’amour</a:t>
            </a:r>
            <a:r>
              <a:rPr lang="fr-FR" dirty="0"/>
              <a:t>, Grasset &amp; </a:t>
            </a:r>
            <a:r>
              <a:rPr lang="fr-FR" dirty="0" err="1"/>
              <a:t>Fasquelle</a:t>
            </a:r>
            <a:r>
              <a:rPr lang="fr-FR" dirty="0"/>
              <a:t>, 2014.</a:t>
            </a:r>
          </a:p>
          <a:p>
            <a:pPr marL="0" indent="0">
              <a:buNone/>
            </a:pPr>
            <a:br>
              <a:rPr lang="fr-FR" dirty="0"/>
            </a:br>
            <a:br>
              <a:rPr lang="fr-FR" dirty="0"/>
            </a:br>
            <a:endParaRPr lang="es-ES" dirty="0"/>
          </a:p>
        </p:txBody>
      </p:sp>
    </p:spTree>
    <p:extLst>
      <p:ext uri="{BB962C8B-B14F-4D97-AF65-F5344CB8AC3E}">
        <p14:creationId xmlns:p14="http://schemas.microsoft.com/office/powerpoint/2010/main" val="48325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ES" dirty="0"/>
          </a:p>
        </p:txBody>
      </p:sp>
      <p:pic>
        <p:nvPicPr>
          <p:cNvPr id="7" name="Marcador de Posição de Conteúdo 6"/>
          <p:cNvPicPr>
            <a:picLocks noGrp="1" noChangeAspect="1"/>
          </p:cNvPicPr>
          <p:nvPr>
            <p:ph sz="half" idx="1"/>
          </p:nvPr>
        </p:nvPicPr>
        <p:blipFill>
          <a:blip r:embed="rId2"/>
          <a:stretch>
            <a:fillRect/>
          </a:stretch>
        </p:blipFill>
        <p:spPr>
          <a:xfrm>
            <a:off x="0" y="477078"/>
            <a:ext cx="6175513" cy="5910470"/>
          </a:xfrm>
          <a:prstGeom prst="rect">
            <a:avLst/>
          </a:prstGeom>
        </p:spPr>
      </p:pic>
      <p:pic>
        <p:nvPicPr>
          <p:cNvPr id="8" name="Marcador de Posição de Conteúdo 7"/>
          <p:cNvPicPr>
            <a:picLocks noGrp="1" noChangeAspect="1"/>
          </p:cNvPicPr>
          <p:nvPr>
            <p:ph sz="half" idx="2"/>
          </p:nvPr>
        </p:nvPicPr>
        <p:blipFill>
          <a:blip r:embed="rId3"/>
          <a:stretch>
            <a:fillRect/>
          </a:stretch>
        </p:blipFill>
        <p:spPr>
          <a:xfrm>
            <a:off x="6175513" y="0"/>
            <a:ext cx="6016487" cy="4015409"/>
          </a:xfrm>
          <a:prstGeom prst="rect">
            <a:avLst/>
          </a:prstGeom>
        </p:spPr>
      </p:pic>
      <p:pic>
        <p:nvPicPr>
          <p:cNvPr id="9" name="Imagem 8"/>
          <p:cNvPicPr>
            <a:picLocks noChangeAspect="1"/>
          </p:cNvPicPr>
          <p:nvPr/>
        </p:nvPicPr>
        <p:blipFill>
          <a:blip r:embed="rId4"/>
          <a:stretch>
            <a:fillRect/>
          </a:stretch>
        </p:blipFill>
        <p:spPr>
          <a:xfrm>
            <a:off x="6175513" y="4015409"/>
            <a:ext cx="6016487" cy="2842591"/>
          </a:xfrm>
          <a:prstGeom prst="rect">
            <a:avLst/>
          </a:prstGeom>
        </p:spPr>
      </p:pic>
    </p:spTree>
    <p:extLst>
      <p:ext uri="{BB962C8B-B14F-4D97-AF65-F5344CB8AC3E}">
        <p14:creationId xmlns:p14="http://schemas.microsoft.com/office/powerpoint/2010/main" val="115550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a:t>Contra alguns clichés sobre o amor</a:t>
            </a:r>
            <a:endParaRPr lang="es-ES" dirty="0"/>
          </a:p>
        </p:txBody>
      </p:sp>
      <p:pic>
        <p:nvPicPr>
          <p:cNvPr id="5" name="Marcador de Posição de Conteúdo 4"/>
          <p:cNvPicPr>
            <a:picLocks noGrp="1" noChangeAspect="1"/>
          </p:cNvPicPr>
          <p:nvPr>
            <p:ph idx="1"/>
          </p:nvPr>
        </p:nvPicPr>
        <p:blipFill>
          <a:blip r:embed="rId2"/>
          <a:stretch>
            <a:fillRect/>
          </a:stretch>
        </p:blipFill>
        <p:spPr>
          <a:xfrm>
            <a:off x="2469606" y="3031065"/>
            <a:ext cx="1704975" cy="2686050"/>
          </a:xfrm>
          <a:prstGeom prst="rect">
            <a:avLst/>
          </a:prstGeom>
        </p:spPr>
      </p:pic>
      <p:sp>
        <p:nvSpPr>
          <p:cNvPr id="3" name="Marcador de Posição de Conteúdo 2"/>
          <p:cNvSpPr>
            <a:spLocks noGrp="1"/>
          </p:cNvSpPr>
          <p:nvPr>
            <p:ph type="body" sz="half" idx="2"/>
          </p:nvPr>
        </p:nvSpPr>
        <p:spPr>
          <a:xfrm>
            <a:off x="1293811" y="3031064"/>
            <a:ext cx="3954050" cy="3369735"/>
          </a:xfrm>
        </p:spPr>
        <p:txBody>
          <a:bodyPr>
            <a:normAutofit/>
          </a:bodyPr>
          <a:lstStyle/>
          <a:p>
            <a:endParaRPr lang="fr-FR" dirty="0"/>
          </a:p>
        </p:txBody>
      </p:sp>
      <p:sp>
        <p:nvSpPr>
          <p:cNvPr id="7" name="Retângulo 6"/>
          <p:cNvSpPr/>
          <p:nvPr/>
        </p:nvSpPr>
        <p:spPr>
          <a:xfrm>
            <a:off x="5745706" y="1997839"/>
            <a:ext cx="5609231" cy="2862322"/>
          </a:xfrm>
          <a:prstGeom prst="rect">
            <a:avLst/>
          </a:prstGeom>
        </p:spPr>
        <p:txBody>
          <a:bodyPr wrap="square">
            <a:spAutoFit/>
          </a:bodyPr>
          <a:lstStyle/>
          <a:p>
            <a:endParaRPr lang="fr-FR" dirty="0"/>
          </a:p>
          <a:p>
            <a:r>
              <a:rPr lang="fr-FR" dirty="0"/>
              <a:t>SECONDE PARTIE : LES IDÉES DE BASE DE L’AMOUR SONT-ELLES JUSTIFIÉES ?</a:t>
            </a:r>
          </a:p>
          <a:p>
            <a:endParaRPr lang="fr-FR" dirty="0"/>
          </a:p>
          <a:p>
            <a:r>
              <a:rPr lang="fr-FR" dirty="0"/>
              <a:t>8. L’amour est-il plus important que tout ? </a:t>
            </a:r>
          </a:p>
          <a:p>
            <a:r>
              <a:rPr lang="fr-FR" dirty="0"/>
              <a:t>9. L’être aimé est-il vraiment irremplaçable ?   </a:t>
            </a:r>
          </a:p>
          <a:p>
            <a:r>
              <a:rPr lang="fr-FR" dirty="0"/>
              <a:t>10. Peut-on aimer sans raison ?</a:t>
            </a:r>
          </a:p>
          <a:p>
            <a:r>
              <a:rPr lang="fr-FR" dirty="0"/>
              <a:t>11. L’amour est-il il au-delà du bien et du mal ?</a:t>
            </a:r>
          </a:p>
          <a:p>
            <a:r>
              <a:rPr lang="fr-FR" dirty="0"/>
              <a:t>12.  Peut-on aimer sur commande ? </a:t>
            </a:r>
          </a:p>
          <a:p>
            <a:r>
              <a:rPr lang="fr-FR" dirty="0"/>
              <a:t>13. L’amour qui ne dure pas est-il un amour véritable? </a:t>
            </a:r>
          </a:p>
        </p:txBody>
      </p:sp>
    </p:spTree>
    <p:extLst>
      <p:ext uri="{BB962C8B-B14F-4D97-AF65-F5344CB8AC3E}">
        <p14:creationId xmlns:p14="http://schemas.microsoft.com/office/powerpoint/2010/main" val="339401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3"/>
          <p:cNvPicPr>
            <a:picLocks noChangeAspect="1"/>
          </p:cNvPicPr>
          <p:nvPr/>
        </p:nvPicPr>
        <p:blipFill rotWithShape="1">
          <a:blip r:embed="rId2"/>
          <a:srcRect l="2557" r="4762"/>
          <a:stretch/>
        </p:blipFill>
        <p:spPr>
          <a:xfrm>
            <a:off x="2663687" y="1065852"/>
            <a:ext cx="6983895" cy="5105220"/>
          </a:xfrm>
          <a:prstGeom prst="rect">
            <a:avLst/>
          </a:prstGeom>
        </p:spPr>
      </p:pic>
    </p:spTree>
    <p:extLst>
      <p:ext uri="{BB962C8B-B14F-4D97-AF65-F5344CB8AC3E}">
        <p14:creationId xmlns:p14="http://schemas.microsoft.com/office/powerpoint/2010/main" val="235916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1. Definições gregas do amor</a:t>
            </a:r>
            <a:br>
              <a:rPr lang="pt-PT" dirty="0"/>
            </a:br>
            <a:endParaRPr lang="pt-PT" dirty="0"/>
          </a:p>
        </p:txBody>
      </p:sp>
      <p:sp>
        <p:nvSpPr>
          <p:cNvPr id="3" name="Marcador de Posição de Conteúdo 2"/>
          <p:cNvSpPr>
            <a:spLocks noGrp="1"/>
          </p:cNvSpPr>
          <p:nvPr>
            <p:ph sz="half" idx="1"/>
          </p:nvPr>
        </p:nvSpPr>
        <p:spPr>
          <a:xfrm>
            <a:off x="1298448" y="2560320"/>
            <a:ext cx="9598150" cy="3310128"/>
          </a:xfrm>
        </p:spPr>
        <p:txBody>
          <a:bodyPr>
            <a:normAutofit/>
          </a:bodyPr>
          <a:lstStyle/>
          <a:p>
            <a:r>
              <a:rPr lang="pt-PT" dirty="0"/>
              <a:t>(a)</a:t>
            </a:r>
            <a:r>
              <a:rPr lang="pt-PT" i="1" dirty="0"/>
              <a:t> Ágape</a:t>
            </a:r>
            <a:r>
              <a:rPr lang="pt-PT" dirty="0"/>
              <a:t>: amor divino                           </a:t>
            </a:r>
            <a:r>
              <a:rPr lang="pt-PT" dirty="0"/>
              <a:t>(b) </a:t>
            </a:r>
            <a:r>
              <a:rPr lang="pt-PT" i="1" dirty="0" err="1"/>
              <a:t>Philia</a:t>
            </a:r>
            <a:r>
              <a:rPr lang="pt-PT" dirty="0"/>
              <a:t>: amor entre amigos</a:t>
            </a:r>
          </a:p>
          <a:p>
            <a:endParaRPr lang="pt-PT" dirty="0"/>
          </a:p>
          <a:p>
            <a:endParaRPr lang="pt-PT" dirty="0"/>
          </a:p>
          <a:p>
            <a:endParaRPr lang="pt-PT" dirty="0"/>
          </a:p>
          <a:p>
            <a:endParaRPr lang="pt-PT" dirty="0"/>
          </a:p>
          <a:p>
            <a:endParaRPr lang="pt-PT" dirty="0"/>
          </a:p>
          <a:p>
            <a:endParaRPr lang="pt-PT" dirty="0"/>
          </a:p>
          <a:p>
            <a:endParaRPr lang="pt-PT" dirty="0"/>
          </a:p>
        </p:txBody>
      </p:sp>
      <p:pic>
        <p:nvPicPr>
          <p:cNvPr id="4" name="Imagem 3"/>
          <p:cNvPicPr>
            <a:picLocks noChangeAspect="1"/>
          </p:cNvPicPr>
          <p:nvPr/>
        </p:nvPicPr>
        <p:blipFill>
          <a:blip r:embed="rId2"/>
          <a:stretch>
            <a:fillRect/>
          </a:stretch>
        </p:blipFill>
        <p:spPr>
          <a:xfrm>
            <a:off x="1453187" y="2989309"/>
            <a:ext cx="3940448" cy="3187747"/>
          </a:xfrm>
          <a:prstGeom prst="rect">
            <a:avLst/>
          </a:prstGeom>
        </p:spPr>
      </p:pic>
      <p:pic>
        <p:nvPicPr>
          <p:cNvPr id="7" name="Imagem 6"/>
          <p:cNvPicPr>
            <a:picLocks noChangeAspect="1"/>
          </p:cNvPicPr>
          <p:nvPr/>
        </p:nvPicPr>
        <p:blipFill>
          <a:blip r:embed="rId3"/>
          <a:stretch>
            <a:fillRect/>
          </a:stretch>
        </p:blipFill>
        <p:spPr>
          <a:xfrm>
            <a:off x="6493565" y="2989309"/>
            <a:ext cx="4002157" cy="3187747"/>
          </a:xfrm>
          <a:prstGeom prst="rect">
            <a:avLst/>
          </a:prstGeom>
        </p:spPr>
      </p:pic>
    </p:spTree>
    <p:extLst>
      <p:ext uri="{BB962C8B-B14F-4D97-AF65-F5344CB8AC3E}">
        <p14:creationId xmlns:p14="http://schemas.microsoft.com/office/powerpoint/2010/main" val="17178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1. Definições gregas do amor</a:t>
            </a:r>
            <a:br>
              <a:rPr lang="pt-PT" dirty="0"/>
            </a:br>
            <a:endParaRPr lang="pt-PT" dirty="0"/>
          </a:p>
        </p:txBody>
      </p:sp>
      <p:sp>
        <p:nvSpPr>
          <p:cNvPr id="3" name="Marcador de Posição de Conteúdo 2"/>
          <p:cNvSpPr>
            <a:spLocks noGrp="1"/>
          </p:cNvSpPr>
          <p:nvPr>
            <p:ph sz="half" idx="1"/>
          </p:nvPr>
        </p:nvSpPr>
        <p:spPr>
          <a:xfrm>
            <a:off x="1298447" y="2560320"/>
            <a:ext cx="7911813" cy="3310128"/>
          </a:xfrm>
        </p:spPr>
        <p:txBody>
          <a:bodyPr>
            <a:normAutofit/>
          </a:bodyPr>
          <a:lstStyle/>
          <a:p>
            <a:pPr marL="0" indent="0">
              <a:buNone/>
            </a:pPr>
            <a:r>
              <a:rPr lang="pt-PT" dirty="0"/>
              <a:t>	(c) </a:t>
            </a:r>
            <a:r>
              <a:rPr lang="pt-PT" i="1" dirty="0"/>
              <a:t>Eros</a:t>
            </a:r>
            <a:r>
              <a:rPr lang="pt-PT" dirty="0"/>
              <a:t>: amor erótico                       </a:t>
            </a:r>
            <a:r>
              <a:rPr lang="pt-PT" dirty="0"/>
              <a:t>(d) </a:t>
            </a:r>
            <a:r>
              <a:rPr lang="pt-PT" i="1" dirty="0" err="1"/>
              <a:t>Storge</a:t>
            </a:r>
            <a:r>
              <a:rPr lang="pt-PT" dirty="0"/>
              <a:t>: amor familiar</a:t>
            </a:r>
          </a:p>
          <a:p>
            <a:endParaRPr lang="pt-PT" dirty="0"/>
          </a:p>
          <a:p>
            <a:endParaRPr lang="pt-PT" dirty="0"/>
          </a:p>
          <a:p>
            <a:endParaRPr lang="pt-PT" dirty="0"/>
          </a:p>
        </p:txBody>
      </p:sp>
      <p:pic>
        <p:nvPicPr>
          <p:cNvPr id="6" name="Imagem 5"/>
          <p:cNvPicPr>
            <a:picLocks noChangeAspect="1"/>
          </p:cNvPicPr>
          <p:nvPr/>
        </p:nvPicPr>
        <p:blipFill>
          <a:blip r:embed="rId2"/>
          <a:stretch>
            <a:fillRect/>
          </a:stretch>
        </p:blipFill>
        <p:spPr>
          <a:xfrm>
            <a:off x="1805477" y="3011152"/>
            <a:ext cx="3879706" cy="3133617"/>
          </a:xfrm>
          <a:prstGeom prst="rect">
            <a:avLst/>
          </a:prstGeom>
        </p:spPr>
      </p:pic>
      <p:pic>
        <p:nvPicPr>
          <p:cNvPr id="8" name="Imagem 7"/>
          <p:cNvPicPr>
            <a:picLocks noChangeAspect="1"/>
          </p:cNvPicPr>
          <p:nvPr/>
        </p:nvPicPr>
        <p:blipFill>
          <a:blip r:embed="rId3"/>
          <a:stretch>
            <a:fillRect/>
          </a:stretch>
        </p:blipFill>
        <p:spPr>
          <a:xfrm>
            <a:off x="6241774" y="3011152"/>
            <a:ext cx="3685083" cy="3133617"/>
          </a:xfrm>
          <a:prstGeom prst="rect">
            <a:avLst/>
          </a:prstGeom>
        </p:spPr>
      </p:pic>
    </p:spTree>
    <p:extLst>
      <p:ext uri="{BB962C8B-B14F-4D97-AF65-F5344CB8AC3E}">
        <p14:creationId xmlns:p14="http://schemas.microsoft.com/office/powerpoint/2010/main" val="18897986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11800</TotalTime>
  <Words>2032</Words>
  <Application>Microsoft Office PowerPoint</Application>
  <PresentationFormat>Ecrã Panorâmico</PresentationFormat>
  <Paragraphs>156</Paragraphs>
  <Slides>28</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28</vt:i4>
      </vt:variant>
    </vt:vector>
  </HeadingPairs>
  <TitlesOfParts>
    <vt:vector size="32" baseType="lpstr">
      <vt:lpstr>Arial</vt:lpstr>
      <vt:lpstr>Garamond</vt:lpstr>
      <vt:lpstr>Times</vt:lpstr>
      <vt:lpstr>Orgânico</vt:lpstr>
      <vt:lpstr>Ética do amor</vt:lpstr>
      <vt:lpstr>Resumo</vt:lpstr>
      <vt:lpstr>Índice</vt:lpstr>
      <vt:lpstr>Bibliografia</vt:lpstr>
      <vt:lpstr>Apresentação do PowerPoint</vt:lpstr>
      <vt:lpstr>Contra alguns clichés sobre o amor</vt:lpstr>
      <vt:lpstr>Apresentação do PowerPoint</vt:lpstr>
      <vt:lpstr>1. Definições gregas do amor </vt:lpstr>
      <vt:lpstr>1. Definições gregas do amor </vt:lpstr>
      <vt:lpstr>2. Amor como desejo </vt:lpstr>
      <vt:lpstr>2. Amor como desejo </vt:lpstr>
      <vt:lpstr>2. Amor como desejo </vt:lpstr>
      <vt:lpstr>2. Amor como desejo </vt:lpstr>
      <vt:lpstr>3. Amor como relação </vt:lpstr>
      <vt:lpstr>3. Amor como relação </vt:lpstr>
      <vt:lpstr>4. Amor como percepção</vt:lpstr>
      <vt:lpstr>4. Amor como percepção  </vt:lpstr>
      <vt:lpstr>4. Amor como percepção</vt:lpstr>
      <vt:lpstr>4. Amor como percepção</vt:lpstr>
      <vt:lpstr>4. Amor como percepção</vt:lpstr>
      <vt:lpstr>Os três tipos do amor nas músicas</vt:lpstr>
      <vt:lpstr>5. Amor e moral </vt:lpstr>
      <vt:lpstr>5. Amor e moral </vt:lpstr>
      <vt:lpstr>5. Amor e moral </vt:lpstr>
      <vt:lpstr>5. Amor e moral </vt:lpstr>
      <vt:lpstr>5. Amor e moral </vt:lpstr>
      <vt:lpstr>6. Amor e igualdade de oportunidades </vt:lpstr>
      <vt:lpstr>Conclusão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 Política</dc:title>
  <dc:creator>roberto merrill</dc:creator>
  <cp:lastModifiedBy>roberto merrill</cp:lastModifiedBy>
  <cp:revision>82</cp:revision>
  <dcterms:created xsi:type="dcterms:W3CDTF">2016-06-23T14:08:42Z</dcterms:created>
  <dcterms:modified xsi:type="dcterms:W3CDTF">2016-12-01T10:25:28Z</dcterms:modified>
</cp:coreProperties>
</file>