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8" r:id="rId2"/>
    <p:sldId id="329" r:id="rId3"/>
    <p:sldId id="310" r:id="rId4"/>
    <p:sldId id="331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35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32" r:id="rId30"/>
    <p:sldId id="333" r:id="rId31"/>
    <p:sldId id="328" r:id="rId32"/>
    <p:sldId id="334" r:id="rId3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1" d="100"/>
          <a:sy n="81" d="100"/>
        </p:scale>
        <p:origin x="-2440" y="-6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764D4-C4B3-2244-93D2-A620FD85667E}" type="datetimeFigureOut">
              <a:rPr lang="es-ES" smtClean="0"/>
              <a:pPr/>
              <a:t>25/11/16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8FDB1-386E-594F-A43E-EA2C26C95808}" type="slidenum">
              <a:rPr lang="ca-ES" smtClean="0"/>
              <a:pPr/>
              <a:t>‹Nr.›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36070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1DCA81-A4DB-334C-BA9C-422305A9261F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19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20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20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20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20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21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21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21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21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22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22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22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22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23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23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23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23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24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24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24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24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25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25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25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25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26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26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26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26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27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27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27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27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28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28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28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28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 smtClean="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 smtClean="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10</a:t>
            </a:fld>
            <a:endParaRPr lang="ca-ES" sz="12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10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10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10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/>
          <p:cNvSpPr>
            <a:spLocks noGrp="1" noChangeArrowheads="1"/>
          </p:cNvSpPr>
          <p:nvPr>
            <p:ph type="dt" sz="quarter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19/06/11</a:t>
            </a:r>
          </a:p>
        </p:txBody>
      </p:sp>
      <p:sp>
        <p:nvSpPr>
          <p:cNvPr id="11" name="Rectangle 2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E72B958-25A6-414F-A394-A31107591678}" type="slidenum">
              <a:rPr lang="ca-ES"/>
              <a:pPr>
                <a:defRPr/>
              </a:pPr>
              <a:t>29</a:t>
            </a:fld>
            <a:endParaRPr lang="ca-ES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3884462" y="0"/>
            <a:ext cx="2942867" cy="42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884462" y="8685878"/>
            <a:ext cx="2942867" cy="42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l">
              <a:buClrTx/>
              <a:buFontTx/>
              <a:buNone/>
              <a:defRPr/>
            </a:pPr>
            <a:fld id="{F4077F26-0A48-DE4D-92E5-4D2F3DE04ABD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algn="l">
                <a:buClrTx/>
                <a:buFontTx/>
                <a:buNone/>
                <a:defRPr/>
              </a:pPr>
              <a:t>29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884463" y="0"/>
            <a:ext cx="2945934" cy="43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884463" y="8685878"/>
            <a:ext cx="2945934" cy="43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l">
              <a:buClrTx/>
              <a:buFontTx/>
              <a:buNone/>
              <a:defRPr/>
            </a:pPr>
            <a:fld id="{9599B407-B820-BD40-BE22-2C0FCEDE146E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algn="l">
                <a:buClrTx/>
                <a:buFontTx/>
                <a:buNone/>
                <a:defRPr/>
              </a:pPr>
              <a:t>29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  <a:defRPr/>
            </a:pPr>
            <a:fld id="{A9EB0ABD-153C-9544-B362-D23C6EA0F756}" type="slidenum">
              <a:rPr lang="ca-ES" sz="1200">
                <a:solidFill>
                  <a:srgbClr val="000000"/>
                </a:solidFill>
              </a:rPr>
              <a:pPr>
                <a:buClrTx/>
                <a:buFontTx/>
                <a:buNone/>
                <a:defRPr/>
              </a:pPr>
              <a:t>29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  <a:defRPr/>
            </a:pPr>
            <a:fld id="{70795871-C744-0F4E-86E1-95A01EA8237A}" type="slidenum">
              <a:rPr lang="ca-ES" sz="1200">
                <a:solidFill>
                  <a:srgbClr val="000000"/>
                </a:solidFill>
              </a:rPr>
              <a:pPr>
                <a:buClrTx/>
                <a:buFontTx/>
                <a:buNone/>
                <a:defRPr/>
              </a:pPr>
              <a:t>29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3975" name="Text Box 7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6" name="Text Box 8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15"/>
              </a:spcBef>
              <a:defRPr/>
            </a:pPr>
            <a:endParaRPr lang="es-ES" smtClean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/>
          <p:cNvSpPr>
            <a:spLocks noGrp="1" noChangeArrowheads="1"/>
          </p:cNvSpPr>
          <p:nvPr>
            <p:ph type="dt" sz="quarter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19/06/11</a:t>
            </a:r>
          </a:p>
        </p:txBody>
      </p:sp>
      <p:sp>
        <p:nvSpPr>
          <p:cNvPr id="11" name="Rectangle 2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E72B958-25A6-414F-A394-A31107591678}" type="slidenum">
              <a:rPr lang="ca-ES"/>
              <a:pPr>
                <a:defRPr/>
              </a:pPr>
              <a:t>30</a:t>
            </a:fld>
            <a:endParaRPr lang="ca-ES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3884462" y="0"/>
            <a:ext cx="2942867" cy="42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884462" y="8685878"/>
            <a:ext cx="2942867" cy="42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l">
              <a:buClrTx/>
              <a:buFontTx/>
              <a:buNone/>
              <a:defRPr/>
            </a:pPr>
            <a:fld id="{F4077F26-0A48-DE4D-92E5-4D2F3DE04ABD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algn="l">
                <a:buClrTx/>
                <a:buFontTx/>
                <a:buNone/>
                <a:defRPr/>
              </a:pPr>
              <a:t>30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884463" y="0"/>
            <a:ext cx="2945934" cy="43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l">
              <a:buClrTx/>
              <a:buFontTx/>
              <a:buNone/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884463" y="8685878"/>
            <a:ext cx="2945934" cy="43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l">
              <a:buClrTx/>
              <a:buFontTx/>
              <a:buNone/>
              <a:defRPr/>
            </a:pPr>
            <a:fld id="{9599B407-B820-BD40-BE22-2C0FCEDE146E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algn="l">
                <a:buClrTx/>
                <a:buFontTx/>
                <a:buNone/>
                <a:defRPr/>
              </a:pPr>
              <a:t>30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  <a:defRPr/>
            </a:pPr>
            <a:fld id="{A9EB0ABD-153C-9544-B362-D23C6EA0F756}" type="slidenum">
              <a:rPr lang="ca-ES" sz="1200">
                <a:solidFill>
                  <a:srgbClr val="000000"/>
                </a:solidFill>
              </a:rPr>
              <a:pPr>
                <a:buClrTx/>
                <a:buFontTx/>
                <a:buNone/>
                <a:defRPr/>
              </a:pPr>
              <a:t>30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  <a:defRPr/>
            </a:pPr>
            <a:fld id="{70795871-C744-0F4E-86E1-95A01EA8237A}" type="slidenum">
              <a:rPr lang="ca-ES" sz="1200">
                <a:solidFill>
                  <a:srgbClr val="000000"/>
                </a:solidFill>
              </a:rPr>
              <a:pPr>
                <a:buClrTx/>
                <a:buFontTx/>
                <a:buNone/>
                <a:defRPr/>
              </a:pPr>
              <a:t>30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3975" name="Text Box 7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6" name="Text Box 8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15"/>
              </a:spcBef>
              <a:defRPr/>
            </a:pPr>
            <a:endParaRPr lang="es-ES" smtClean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 smtClean="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2947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algn="r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0B9C586A-B7CF-164A-BFD5-C0E2C1301170}" type="slidenum">
              <a:rPr lang="ca-ES" sz="1200" smtClean="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11</a:t>
            </a:fld>
            <a:endParaRPr lang="ca-ES" sz="12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94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2588" cy="409098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s-E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19/06/11</a:t>
            </a:r>
          </a:p>
        </p:txBody>
      </p:sp>
      <p:sp>
        <p:nvSpPr>
          <p:cNvPr id="11" name="Rectangle 2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99B258-356D-3243-A8C4-14040473DA23}" type="slidenum">
              <a:rPr lang="ca-ES"/>
              <a:pPr>
                <a:defRPr/>
              </a:pPr>
              <a:t>13</a:t>
            </a:fld>
            <a:endParaRPr lang="ca-ES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4613" y="0"/>
            <a:ext cx="29432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432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813150FA-2609-E64A-AA6B-155806BC9186}" type="slidenum">
              <a:rPr lang="ca-ES" sz="12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13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884613" y="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464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2E5BB923-F56F-A148-82B5-1CA99AE755BB}" type="slidenum">
              <a:rPr lang="ca-ES" sz="12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13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EA34D741-67E2-5B48-B69D-E868ED67C38B}" type="slidenum">
              <a:rPr lang="ca-ES" sz="120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1E6A43E6-3DA0-F24F-8B00-F037DFFB0341}" type="slidenum">
              <a:rPr lang="ca-ES" sz="120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8071" name="Text Box 7"/>
          <p:cNvSpPr txBox="1"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72" name="Text Box 8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15"/>
              </a:spcBef>
              <a:defRPr/>
            </a:pPr>
            <a:endParaRPr lang="es-ES" smtClean="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19/06/11</a:t>
            </a:r>
          </a:p>
        </p:txBody>
      </p:sp>
      <p:sp>
        <p:nvSpPr>
          <p:cNvPr id="11" name="Rectangle 2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8E495F-40CB-F941-A4F9-0A63E554D754}" type="slidenum">
              <a:rPr lang="ca-ES"/>
              <a:pPr>
                <a:defRPr/>
              </a:pPr>
              <a:t>14</a:t>
            </a:fld>
            <a:endParaRPr lang="ca-ES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4613" y="0"/>
            <a:ext cx="29432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432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F7889080-6206-9B40-B06E-85DFD7369F0F}" type="slidenum">
              <a:rPr lang="ca-ES" sz="12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14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884613" y="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464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4FECC5EB-5B29-974C-A1D9-9E4DDFC387A9}" type="slidenum">
              <a:rPr lang="ca-ES" sz="12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14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A9438D58-B2A5-F548-AD16-638F4A663094}" type="slidenum">
              <a:rPr lang="ca-ES" sz="120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6449AFE2-2CF7-7546-8750-AAF971574B5B}" type="slidenum">
              <a:rPr lang="ca-ES" sz="120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8071" name="Text Box 7"/>
          <p:cNvSpPr txBox="1"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72" name="Text Box 8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15"/>
              </a:spcBef>
              <a:defRPr/>
            </a:pPr>
            <a:endParaRPr lang="es-ES" smtClean="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2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19/06/11</a:t>
            </a:r>
          </a:p>
        </p:txBody>
      </p:sp>
      <p:sp>
        <p:nvSpPr>
          <p:cNvPr id="12" name="Rectangle 2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BA970-3565-D94F-A538-4B368EB115A8}" type="slidenum">
              <a:rPr lang="ca-ES"/>
              <a:pPr>
                <a:defRPr/>
              </a:pPr>
              <a:t>15</a:t>
            </a:fld>
            <a:endParaRPr lang="ca-ES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3884613" y="0"/>
            <a:ext cx="29432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432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885033A8-E03E-A84D-86A1-387BDA01FDE3}" type="slidenum">
              <a:rPr lang="ca-ES" sz="12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15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884613" y="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464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9B0C3A01-EC77-8E43-B82A-E973E37442EF}" type="slidenum">
              <a:rPr lang="ca-ES" sz="12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15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FD19F7B6-5296-EF47-95B7-DA7E809AD09F}" type="slidenum">
              <a:rPr lang="ca-ES" sz="120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37215BF8-C4B6-024A-919F-4E069C1C5493}" type="slidenum">
              <a:rPr lang="ca-ES" sz="120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fld id="{B7D1A72D-DA01-1D4A-8FB6-6A74D1DC9DEA}" type="slidenum">
              <a:rPr lang="ca-ES" sz="120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ca-ES" sz="1200">
              <a:solidFill>
                <a:srgbClr val="000000"/>
              </a:solidFill>
            </a:endParaRPr>
          </a:p>
        </p:txBody>
      </p:sp>
      <p:sp>
        <p:nvSpPr>
          <p:cNvPr id="86024" name="Text Box 8"/>
          <p:cNvSpPr txBox="1"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5" name="Text Box 9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15"/>
              </a:spcBef>
              <a:defRPr/>
            </a:pPr>
            <a:endParaRPr lang="es-ES" smtClean="0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algn="r" defTabSz="91442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algn="r" defTabSz="91442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algn="r" defTabSz="91442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algn="r" defTabSz="91442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D50F29-BFCE-3F4F-A26E-E7C6D1F41A58}" type="slidenum">
              <a:rPr lang="es-ES" sz="1200"/>
              <a:pPr eaLnBrk="1" hangingPunct="1"/>
              <a:t>16</a:t>
            </a:fld>
            <a:endParaRPr lang="es-ES" sz="1200"/>
          </a:p>
        </p:txBody>
      </p:sp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19" rIns="99038" bIns="49519" anchor="b"/>
          <a:lstStyle>
            <a:lvl1pPr defTabSz="10715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715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715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715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7156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defTabSz="107156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defTabSz="107156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defTabSz="107156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defTabSz="1071563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D52EB3-8630-A342-884C-1B5A9DD8DE55}" type="slidenum">
              <a:rPr lang="ca-ES" sz="1300"/>
              <a:pPr eaLnBrk="1" hangingPunct="1"/>
              <a:t>16</a:t>
            </a:fld>
            <a:endParaRPr lang="ca-ES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1532" y="687893"/>
            <a:ext cx="4936471" cy="3425276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9038" tIns="49519" rIns="99038" bIns="49519"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17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17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17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17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200">
                <a:solidFill>
                  <a:srgbClr val="000000"/>
                </a:solidFill>
                <a:latin typeface="Times New Roman" charset="0"/>
              </a:rPr>
              <a:t>19/06/11</a:t>
            </a:r>
          </a:p>
        </p:txBody>
      </p:sp>
      <p:sp>
        <p:nvSpPr>
          <p:cNvPr id="78851" name="Rectangle 23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0999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000" indent="-211000" algn="r" defTabSz="41467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 sz="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A37D7C-CB12-2843-A1EF-CBC975C4DAE7}" type="slidenum">
              <a:rPr lang="ca-ES" sz="1200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18</a:t>
            </a:fld>
            <a:endParaRPr lang="ca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8EBE45-80C6-AA40-8DC0-F26217DE80EE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18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2"/>
          <p:cNvSpPr txBox="1">
            <a:spLocks noChangeArrowheads="1"/>
          </p:cNvSpPr>
          <p:nvPr/>
        </p:nvSpPr>
        <p:spPr bwMode="auto">
          <a:xfrm>
            <a:off x="3884614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0AD7E3-CB2E-E140-AF31-07D83B140F79}" type="slidenum">
              <a:rPr lang="ca-ES" sz="1200">
                <a:solidFill>
                  <a:srgbClr val="000000"/>
                </a:solidFill>
                <a:latin typeface="Arial" charset="0"/>
              </a:rPr>
              <a:pPr eaLnBrk="1" hangingPunct="1"/>
              <a:t>18</a:t>
            </a:fld>
            <a:endParaRPr lang="ca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78" tIns="45856" rIns="91378" bIns="45856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7C9F57-99EF-3B4C-9675-BFF1D2FC8EBF}" type="slidenum">
              <a:rPr lang="es-ES" sz="1200">
                <a:solidFill>
                  <a:srgbClr val="000000"/>
                </a:solidFill>
                <a:latin typeface="Arial" charset="0"/>
              </a:rPr>
              <a:pPr eaLnBrk="1" hangingPunct="1"/>
              <a:t>18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788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13208" algn="l"/>
                <a:tab pos="827882" algn="l"/>
                <a:tab pos="1242555" algn="l"/>
                <a:tab pos="1657229" algn="l"/>
                <a:tab pos="2071903" algn="l"/>
                <a:tab pos="2486576" algn="l"/>
                <a:tab pos="2901250" algn="l"/>
                <a:tab pos="3315924" algn="l"/>
                <a:tab pos="3730597" algn="l"/>
                <a:tab pos="4145270" algn="l"/>
                <a:tab pos="4559944" algn="l"/>
                <a:tab pos="4974618" algn="l"/>
                <a:tab pos="5389290" algn="l"/>
                <a:tab pos="5803964" algn="l"/>
                <a:tab pos="6218638" algn="l"/>
                <a:tab pos="6633312" algn="l"/>
                <a:tab pos="7047985" algn="l"/>
                <a:tab pos="7462659" algn="l"/>
                <a:tab pos="7877332" algn="l"/>
                <a:tab pos="8292006" algn="l"/>
              </a:tabLst>
              <a:defRPr/>
            </a:pPr>
            <a:endParaRPr lang="es-ES">
              <a:cs typeface="Arial Unicode M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74EDD-37A6-47BC-946C-8EC69A3A7C8C}" type="datetimeFigureOut">
              <a:rPr lang="es-ES_tradnl" smtClean="0"/>
              <a:pPr/>
              <a:t>25/11/16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2E4E-BF16-474D-AA9F-89BF91D70D35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jpeg"/><Relationship Id="rId10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file://localhost/http://www.gutenberg.org/files/12238/12238-h/images/cover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file:///\\localhost\Users\perecastells\Desktop\UB-BULLIPEDIA%202013\EXPOSICIONS%20SET-DESEM%202013\DEMO%20%2016%20NOV\Macintosh%20HD:Users:perecastells:Desktop:UB-BULLIPEDIA%202013:1%20UB-Bullipe&#768;dia%202013%20:ORGANITZACIO&#769;:INFORMES:JUNY:%2016%20juny%20Informe%20UB-Bullie&#768;dia.docx!OLE_LINK1" TargetMode="External"/><Relationship Id="rId5" Type="http://schemas.openxmlformats.org/officeDocument/2006/relationships/image" Target="../media/image66.emf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astroculturamediterranea.com" TargetMode="Externa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hyperlink" Target="http://images.google.es/imgres?imgurl=http://frigo.fiesta.it/archivio/photos/frigo-bianco.jpg&amp;imgrefurl=http://frigo.fiesta.it/2005/notizie/dett_1294.htm&amp;h=255&amp;w=255&amp;sz=10&amp;tbnid=PHOW0wZh10V4hM:&amp;tbnh=106&amp;tbnw=106&amp;hl=es&amp;start=1&amp;prev=/images?q=frigo&amp;svnum=10&amp;hl=es&amp;lr=lang_en%7Clang_ca%7Clang_es%7Clang_fr%7Clang_it&amp;sa=N" TargetMode="External"/><Relationship Id="rId20" Type="http://schemas.openxmlformats.org/officeDocument/2006/relationships/image" Target="../media/image17.jpeg"/><Relationship Id="rId21" Type="http://schemas.openxmlformats.org/officeDocument/2006/relationships/image" Target="../media/image18.png"/><Relationship Id="rId22" Type="http://schemas.openxmlformats.org/officeDocument/2006/relationships/image" Target="../media/image19.jpe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Relationship Id="rId12" Type="http://schemas.openxmlformats.org/officeDocument/2006/relationships/image" Target="file://localhost/http://order.tupperware.com:8080/coe-images/items/p10049300000_detail.jpg" TargetMode="External"/><Relationship Id="rId13" Type="http://schemas.openxmlformats.org/officeDocument/2006/relationships/image" Target="../media/image14.jpeg"/><Relationship Id="rId14" Type="http://schemas.openxmlformats.org/officeDocument/2006/relationships/image" Target="file://localhost/http://images.ciao.com/ies/images/products/normal/575/product-531575.jpg" TargetMode="External"/><Relationship Id="rId15" Type="http://schemas.openxmlformats.org/officeDocument/2006/relationships/image" Target="../media/image15.jpeg"/><Relationship Id="rId16" Type="http://schemas.openxmlformats.org/officeDocument/2006/relationships/image" Target="file://localhost/http://www.tefal.es/NR/rdonlyres/88AB16C7-A99C-4D42-9A07-1CBF02EBA319/24174/Stylesarte%CC%81nbig.jpg" TargetMode="External"/><Relationship Id="rId17" Type="http://schemas.openxmlformats.org/officeDocument/2006/relationships/hyperlink" Target="http://images.google.es/imgres?imgurl=http://www.schwimmerlegal.com/images/Chupa%2520Chups%2520Logo.gif&amp;imgrefurl=http://www.schwimmerlegal.com/archives/2005/12/&amp;h=170&amp;w=166&amp;sz=19&amp;tbnid=s8pMATYlYDWq2M:&amp;tbnh=94&amp;tbnw=91&amp;hl=es&amp;start=4&amp;prev=/images%20" TargetMode="External"/><Relationship Id="rId18" Type="http://schemas.openxmlformats.org/officeDocument/2006/relationships/image" Target="../media/image16.jpeg"/><Relationship Id="rId19" Type="http://schemas.openxmlformats.org/officeDocument/2006/relationships/image" Target="file://localhost/http://images.google.es/image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file://localhost/http://www.beaskitchen.com/blog/wp-content/presse_puree.jpg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://www.amazon.com/exec/obidos/tg/detail/-/B0002J5FNG/sr=1-5/qid=1149157056/ref=sr_1_5/104-3707102-9653525?_encoding=UTF8&amp;s=kitchen&amp;v=glance" TargetMode="External"/><Relationship Id="rId6" Type="http://schemas.openxmlformats.org/officeDocument/2006/relationships/image" Target="../media/image10.jpeg"/><Relationship Id="rId7" Type="http://schemas.openxmlformats.org/officeDocument/2006/relationships/image" Target="file://localhost/http://images.amazon.com/images/P/B0002J5FNG.01._SCMZZZZZZZ_.jpg" TargetMode="External"/><Relationship Id="rId8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png"/><Relationship Id="rId5" Type="http://schemas.openxmlformats.org/officeDocument/2006/relationships/image" Target="../media/image2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029200" y="5029200"/>
            <a:ext cx="2819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kumimoji="0" lang="es-ES_tradnl" dirty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15362" name="Rectángulo 2"/>
          <p:cNvSpPr>
            <a:spLocks noChangeArrowheads="1"/>
          </p:cNvSpPr>
          <p:nvPr/>
        </p:nvSpPr>
        <p:spPr bwMode="auto">
          <a:xfrm>
            <a:off x="827584" y="1412776"/>
            <a:ext cx="663433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/>
              <a:t>Science &amp; </a:t>
            </a:r>
            <a:r>
              <a:rPr lang="en-US" sz="4400" b="1" dirty="0" smtClean="0"/>
              <a:t>Gastronomy.</a:t>
            </a:r>
            <a:r>
              <a:rPr lang="en-US" sz="4400" dirty="0"/>
              <a:t> from discovery to loss of identity </a:t>
            </a:r>
            <a:endParaRPr lang="en-US" sz="4400" b="1" dirty="0"/>
          </a:p>
        </p:txBody>
      </p:sp>
      <p:sp>
        <p:nvSpPr>
          <p:cNvPr id="15363" name="CuadroTexto 1"/>
          <p:cNvSpPr txBox="1">
            <a:spLocks noChangeArrowheads="1"/>
          </p:cNvSpPr>
          <p:nvPr/>
        </p:nvSpPr>
        <p:spPr bwMode="auto">
          <a:xfrm>
            <a:off x="1189038" y="54625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ca-ES" sz="1800"/>
          </a:p>
        </p:txBody>
      </p:sp>
      <p:sp>
        <p:nvSpPr>
          <p:cNvPr id="15366" name="Rectángulo 2"/>
          <p:cNvSpPr>
            <a:spLocks noChangeArrowheads="1"/>
          </p:cNvSpPr>
          <p:nvPr/>
        </p:nvSpPr>
        <p:spPr bwMode="auto">
          <a:xfrm>
            <a:off x="3563888" y="450912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b="1" dirty="0">
                <a:latin typeface="Lato Black" charset="0"/>
                <a:cs typeface="Lato Black" charset="0"/>
              </a:rPr>
              <a:t>Pere </a:t>
            </a:r>
            <a:r>
              <a:rPr lang="es-ES" b="1" dirty="0" err="1">
                <a:latin typeface="Lato Black" charset="0"/>
                <a:cs typeface="Lato Black" charset="0"/>
              </a:rPr>
              <a:t>Castells</a:t>
            </a:r>
            <a:r>
              <a:rPr lang="es-ES" dirty="0">
                <a:latin typeface="Lato Black" charset="0"/>
                <a:cs typeface="Lato Black" charset="0"/>
              </a:rPr>
              <a:t/>
            </a:r>
            <a:br>
              <a:rPr lang="es-ES" dirty="0">
                <a:latin typeface="Lato Black" charset="0"/>
                <a:cs typeface="Lato Black" charset="0"/>
              </a:rPr>
            </a:br>
            <a:r>
              <a:rPr lang="es-ES" b="1" dirty="0"/>
              <a:t> </a:t>
            </a:r>
            <a:r>
              <a:rPr lang="es-ES" b="1" dirty="0" err="1" smtClean="0"/>
              <a:t>Gastrocultura</a:t>
            </a:r>
            <a:r>
              <a:rPr lang="es-ES" b="1" dirty="0" smtClean="0"/>
              <a:t> Mediterránea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ca-ES" dirty="0"/>
          </a:p>
        </p:txBody>
      </p:sp>
      <p:sp>
        <p:nvSpPr>
          <p:cNvPr id="2" name="Rectángulo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</a:t>
            </a:r>
            <a:endParaRPr lang="ca-ES" dirty="0"/>
          </a:p>
        </p:txBody>
      </p:sp>
      <p:sp>
        <p:nvSpPr>
          <p:cNvPr id="3" name="Rectángulo 2"/>
          <p:cNvSpPr/>
          <p:nvPr/>
        </p:nvSpPr>
        <p:spPr>
          <a:xfrm>
            <a:off x="539552" y="332656"/>
            <a:ext cx="3159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 Globalização e a Gastronomia</a:t>
            </a:r>
            <a:endParaRPr lang="ca-ES" dirty="0"/>
          </a:p>
        </p:txBody>
      </p:sp>
      <p:pic>
        <p:nvPicPr>
          <p:cNvPr id="4" name="Imagen 3" descr="img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47800"/>
            <a:ext cx="2353444" cy="13388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4221088"/>
            <a:ext cx="1572831" cy="2262919"/>
          </a:xfrm>
          <a:prstGeom prst="rect">
            <a:avLst/>
          </a:prstGeom>
        </p:spPr>
      </p:pic>
      <p:pic>
        <p:nvPicPr>
          <p:cNvPr id="10" name="Imagen 3" descr="CUADRADO_C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373216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3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928688" y="928688"/>
            <a:ext cx="3671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u="sng">
                <a:solidFill>
                  <a:srgbClr val="FFFFFF"/>
                </a:solidFill>
                <a:latin typeface="Arial" charset="0"/>
              </a:rPr>
              <a:t>LÈXIC CIENTÍFIC GASTRONÒMIC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14636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44900"/>
            <a:ext cx="1030287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268413"/>
            <a:ext cx="1504950" cy="2100262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429000"/>
            <a:ext cx="1143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300663"/>
            <a:ext cx="30480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3510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68638"/>
            <a:ext cx="2160588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013325"/>
            <a:ext cx="21605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7" name="Rectángulo 3"/>
          <p:cNvSpPr>
            <a:spLocks noChangeArrowheads="1"/>
          </p:cNvSpPr>
          <p:nvPr/>
        </p:nvSpPr>
        <p:spPr bwMode="auto">
          <a:xfrm>
            <a:off x="2339752" y="476672"/>
            <a:ext cx="52539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  </a:t>
            </a:r>
            <a:r>
              <a:rPr lang="en-US" sz="3200" b="1" dirty="0"/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14908448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3533775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6" name="Picture 10" descr="F:\DSCF69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401763"/>
            <a:ext cx="35718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1" descr="F:\rotavalalicia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143375"/>
            <a:ext cx="377348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ángulo 3"/>
          <p:cNvSpPr>
            <a:spLocks noChangeArrowheads="1"/>
          </p:cNvSpPr>
          <p:nvPr/>
        </p:nvSpPr>
        <p:spPr bwMode="auto">
          <a:xfrm>
            <a:off x="1600200" y="609600"/>
            <a:ext cx="60214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  </a:t>
            </a:r>
            <a:r>
              <a:rPr lang="en-US" sz="3200" b="1" dirty="0"/>
              <a:t>with Chefs</a:t>
            </a:r>
          </a:p>
        </p:txBody>
      </p:sp>
    </p:spTree>
    <p:extLst>
      <p:ext uri="{BB962C8B-B14F-4D97-AF65-F5344CB8AC3E}">
        <p14:creationId xmlns:p14="http://schemas.microsoft.com/office/powerpoint/2010/main" val="26316539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34460-EF48-754A-8E1A-B3C12723D8C5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200" b="1" dirty="0" smtClean="0">
                <a:latin typeface="Myriad Web Pro Condensed" charset="0"/>
                <a:cs typeface="Times New Roman" charset="0"/>
              </a:rPr>
              <a:t> </a:t>
            </a: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0" y="1774825"/>
            <a:ext cx="9144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263" eaLnBrk="1" hangingPunct="1">
              <a:spcBef>
                <a:spcPct val="0"/>
              </a:spcBef>
              <a:defRPr/>
            </a:pPr>
            <a:r>
              <a:rPr lang="en-US" sz="1100" i="1">
                <a:cs typeface="Times New Roman" charset="0"/>
              </a:rPr>
              <a:t> </a:t>
            </a:r>
            <a:endParaRPr lang="en-US" sz="1200" i="1">
              <a:cs typeface="Times New Roman" charset="0"/>
            </a:endParaRPr>
          </a:p>
          <a:p>
            <a:pPr indent="449263">
              <a:spcBef>
                <a:spcPct val="0"/>
              </a:spcBef>
              <a:defRPr/>
            </a:pPr>
            <a:r>
              <a:rPr lang="en-US" sz="1100" i="1">
                <a:cs typeface="Times New Roman" charset="0"/>
              </a:rPr>
              <a:t> </a:t>
            </a:r>
            <a:endParaRPr lang="en-US" sz="1200" i="1">
              <a:cs typeface="Times New Roman" charset="0"/>
            </a:endParaRPr>
          </a:p>
          <a:p>
            <a:pPr indent="449263">
              <a:spcBef>
                <a:spcPct val="0"/>
              </a:spcBef>
              <a:defRPr/>
            </a:pPr>
            <a:endParaRPr lang="en-US" sz="2400">
              <a:cs typeface="Times New Roman" charset="0"/>
            </a:endParaRPr>
          </a:p>
        </p:txBody>
      </p:sp>
      <p:pic>
        <p:nvPicPr>
          <p:cNvPr id="2867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3887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21510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29075"/>
            <a:ext cx="38893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65625"/>
            <a:ext cx="16811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ángulo 3"/>
          <p:cNvSpPr>
            <a:spLocks noChangeArrowheads="1"/>
          </p:cNvSpPr>
          <p:nvPr/>
        </p:nvSpPr>
        <p:spPr bwMode="auto">
          <a:xfrm>
            <a:off x="1600200" y="609600"/>
            <a:ext cx="60214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  </a:t>
            </a:r>
            <a:r>
              <a:rPr lang="en-US" sz="3200" b="1" dirty="0"/>
              <a:t>with Chefs</a:t>
            </a:r>
          </a:p>
        </p:txBody>
      </p:sp>
    </p:spTree>
    <p:extLst>
      <p:ext uri="{BB962C8B-B14F-4D97-AF65-F5344CB8AC3E}">
        <p14:creationId xmlns:p14="http://schemas.microsoft.com/office/powerpoint/2010/main" val="382032018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3683000" cy="488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 rot="16200000">
            <a:off x="-2514600" y="2808288"/>
            <a:ext cx="5473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Arial Unicode MS" charset="0"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 rot="16200000">
            <a:off x="-2488406" y="2869407"/>
            <a:ext cx="54737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048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defRPr/>
            </a:pPr>
            <a:r>
              <a:rPr lang="es-ES" sz="2000" smtClean="0"/>
              <a:t>Experimentacions </a:t>
            </a:r>
          </a:p>
        </p:txBody>
      </p:sp>
      <p:sp>
        <p:nvSpPr>
          <p:cNvPr id="29700" name="Rectángulo 3"/>
          <p:cNvSpPr>
            <a:spLocks noChangeArrowheads="1"/>
          </p:cNvSpPr>
          <p:nvPr/>
        </p:nvSpPr>
        <p:spPr bwMode="auto">
          <a:xfrm>
            <a:off x="1600200" y="609600"/>
            <a:ext cx="592862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 </a:t>
            </a:r>
            <a:r>
              <a:rPr lang="en-US" sz="3200" b="1" dirty="0"/>
              <a:t>with Chefs</a:t>
            </a:r>
          </a:p>
        </p:txBody>
      </p:sp>
    </p:spTree>
    <p:extLst>
      <p:ext uri="{BB962C8B-B14F-4D97-AF65-F5344CB8AC3E}">
        <p14:creationId xmlns:p14="http://schemas.microsoft.com/office/powerpoint/2010/main" val="15107277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Text Box 5"/>
          <p:cNvSpPr txBox="1">
            <a:spLocks noChangeArrowheads="1"/>
          </p:cNvSpPr>
          <p:nvPr/>
        </p:nvSpPr>
        <p:spPr bwMode="auto">
          <a:xfrm rot="16200000">
            <a:off x="-2514600" y="2808288"/>
            <a:ext cx="5473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Arial Unicode MS" charset="0"/>
            </a:endParaRPr>
          </a:p>
        </p:txBody>
      </p:sp>
      <p:pic>
        <p:nvPicPr>
          <p:cNvPr id="3072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524000"/>
            <a:ext cx="5786437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295116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ángulo 3"/>
          <p:cNvSpPr>
            <a:spLocks noChangeArrowheads="1"/>
          </p:cNvSpPr>
          <p:nvPr/>
        </p:nvSpPr>
        <p:spPr bwMode="auto">
          <a:xfrm>
            <a:off x="1600200" y="635000"/>
            <a:ext cx="58015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Gastronomy. Economy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543590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256588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058988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ángulo 3"/>
          <p:cNvSpPr>
            <a:spLocks noChangeArrowheads="1"/>
          </p:cNvSpPr>
          <p:nvPr/>
        </p:nvSpPr>
        <p:spPr bwMode="auto">
          <a:xfrm>
            <a:off x="395536" y="260648"/>
            <a:ext cx="55202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Gastronomy. Identity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451192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ChangeArrowheads="1"/>
          </p:cNvSpPr>
          <p:nvPr/>
        </p:nvSpPr>
        <p:spPr bwMode="auto">
          <a:xfrm>
            <a:off x="1043608" y="692696"/>
            <a:ext cx="3960812" cy="36988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ca-ES" sz="2400" b="1" dirty="0">
                <a:solidFill>
                  <a:schemeClr val="bg1"/>
                </a:solidFill>
                <a:latin typeface="Trebuchet MS" charset="0"/>
              </a:rPr>
              <a:t>HARVARD 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2010-2015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sp>
        <p:nvSpPr>
          <p:cNvPr id="32770" name="Text Box 4"/>
          <p:cNvSpPr txBox="1">
            <a:spLocks noChangeArrowheads="1"/>
          </p:cNvSpPr>
          <p:nvPr/>
        </p:nvSpPr>
        <p:spPr bwMode="auto">
          <a:xfrm rot="-5400000">
            <a:off x="-2589213" y="2886075"/>
            <a:ext cx="5472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solidFill>
                  <a:schemeClr val="bg1"/>
                </a:solidFill>
                <a:latin typeface="Trebuchet MS" charset="0"/>
              </a:rPr>
              <a:t>Research  </a:t>
            </a:r>
          </a:p>
        </p:txBody>
      </p:sp>
      <p:pic>
        <p:nvPicPr>
          <p:cNvPr id="32771" name="Imagen 2" descr="DSC_37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348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n 3" descr="DSC_37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17" y="3573016"/>
            <a:ext cx="396716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4"/>
            <a:ext cx="8208912" cy="25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2777505" cy="77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La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cocina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del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futuro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.</a:t>
            </a:r>
          </a:p>
          <a:p>
            <a:pPr algn="ctr"/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Despertar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99592" y="1628800"/>
            <a:ext cx="684076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LOS PRODUCTOS</a:t>
            </a:r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/>
              <a:t>1. Los productos: de la tradición </a:t>
            </a:r>
            <a:r>
              <a:rPr lang="es-ES_tradnl" sz="2000" b="1" dirty="0" smtClean="0"/>
              <a:t>al </a:t>
            </a:r>
            <a:r>
              <a:rPr lang="es-ES_tradnl" sz="2000" b="1" dirty="0"/>
              <a:t>"exotismo"</a:t>
            </a:r>
          </a:p>
          <a:p>
            <a:pPr algn="l"/>
            <a:r>
              <a:rPr lang="es-ES_tradnl" sz="2000" b="1" dirty="0"/>
              <a:t>1.1. Productos de proximidad</a:t>
            </a:r>
          </a:p>
          <a:p>
            <a:pPr algn="l"/>
            <a:r>
              <a:rPr lang="es-ES_tradnl" sz="2000" b="1" dirty="0"/>
              <a:t>1.2. Introducción masiva de los insectos, algas y otros productos en la alimentación humana</a:t>
            </a:r>
          </a:p>
          <a:p>
            <a:pPr algn="l"/>
            <a:r>
              <a:rPr lang="es-ES_tradnl" sz="2000" b="1" dirty="0"/>
              <a:t>1.3. Globalización de productos de zonas especiales</a:t>
            </a:r>
          </a:p>
          <a:p>
            <a:pPr algn="l"/>
            <a:r>
              <a:rPr lang="es-ES_tradnl" sz="2000" b="1" dirty="0"/>
              <a:t>1.4. Caducidad de los productos, derroche alimentario y sostenibilidad</a:t>
            </a:r>
          </a:p>
          <a:p>
            <a:pPr algn="l"/>
            <a:endParaRPr lang="es-ES_tradnl" sz="1000" b="1" dirty="0"/>
          </a:p>
        </p:txBody>
      </p:sp>
      <p:pic>
        <p:nvPicPr>
          <p:cNvPr id="2" name="Imagen 1" descr="1-10-05 1 18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581128"/>
            <a:ext cx="2767236" cy="1844824"/>
          </a:xfrm>
          <a:prstGeom prst="rect">
            <a:avLst/>
          </a:prstGeom>
        </p:spPr>
      </p:pic>
      <p:pic>
        <p:nvPicPr>
          <p:cNvPr id="4" name="Imagen 3" descr="1-10-05 1 18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581128"/>
            <a:ext cx="2767236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La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cocina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del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futuro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.</a:t>
            </a:r>
          </a:p>
          <a:p>
            <a:pPr algn="ctr"/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Despertar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15616" y="1340768"/>
            <a:ext cx="73448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LOS PRODUCTOS</a:t>
            </a:r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 smtClean="0"/>
              <a:t>2</a:t>
            </a:r>
            <a:r>
              <a:rPr lang="es-ES_tradnl" sz="2000" b="1" dirty="0"/>
              <a:t>. Las texturas en los alimentos: beneficios y tendencias</a:t>
            </a:r>
          </a:p>
          <a:p>
            <a:pPr algn="l"/>
            <a:r>
              <a:rPr lang="es-ES_tradnl" sz="2000" b="1" dirty="0"/>
              <a:t>2.1. La necesidad humana de reivindicar la textura del producto ancestral</a:t>
            </a:r>
          </a:p>
          <a:p>
            <a:pPr algn="l"/>
            <a:r>
              <a:rPr lang="es-ES_tradnl" sz="2000" b="1" dirty="0"/>
              <a:t>2.2. La atracción del cambio de textura (espesamiento, espumas, </a:t>
            </a:r>
            <a:r>
              <a:rPr lang="es-ES_tradnl" sz="2000" b="1" dirty="0" err="1"/>
              <a:t>esferificación</a:t>
            </a:r>
            <a:r>
              <a:rPr lang="es-ES_tradnl" sz="2000" b="1" dirty="0"/>
              <a:t>, etc.)</a:t>
            </a:r>
          </a:p>
          <a:p>
            <a:pPr algn="l"/>
            <a:r>
              <a:rPr lang="es-ES_tradnl" sz="2000" b="1" dirty="0"/>
              <a:t>2.3. La textura y la alimentación infantil</a:t>
            </a:r>
          </a:p>
          <a:p>
            <a:pPr algn="l"/>
            <a:r>
              <a:rPr lang="es-ES_tradnl" sz="2000" b="1" dirty="0"/>
              <a:t>2.4. Texturas blandas para las personas mayores: una gran necesidad futura</a:t>
            </a:r>
          </a:p>
          <a:p>
            <a:pPr algn="l"/>
            <a:r>
              <a:rPr lang="es-ES_tradnl" sz="2000" b="1" dirty="0"/>
              <a:t>2.5. Textura y </a:t>
            </a:r>
            <a:r>
              <a:rPr lang="es-ES_tradnl" sz="2000" b="1" dirty="0" smtClean="0"/>
              <a:t>salud</a:t>
            </a:r>
            <a:endParaRPr lang="es-ES_tradnl" sz="2000" b="1" dirty="0"/>
          </a:p>
        </p:txBody>
      </p:sp>
      <p:pic>
        <p:nvPicPr>
          <p:cNvPr id="2" name="Imagen 1" descr="17 Dietas blandas Gastronomí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293096"/>
            <a:ext cx="1544338" cy="20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La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cocina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del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futuro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.</a:t>
            </a:r>
          </a:p>
          <a:p>
            <a:pPr algn="ctr"/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Despertar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87624" y="1556792"/>
            <a:ext cx="57606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LOS PRODUCTOS</a:t>
            </a:r>
          </a:p>
          <a:p>
            <a:pPr algn="l"/>
            <a:endParaRPr lang="es-ES_tradnl" sz="2000" b="1" dirty="0"/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/>
              <a:t>3. Placer, tradiciones y </a:t>
            </a:r>
            <a:r>
              <a:rPr lang="es-ES_tradnl" sz="2000" b="1" dirty="0" err="1"/>
              <a:t>nutrigenómica</a:t>
            </a:r>
            <a:endParaRPr lang="es-ES_tradnl" sz="2000" b="1" dirty="0"/>
          </a:p>
          <a:p>
            <a:pPr algn="l"/>
            <a:r>
              <a:rPr lang="es-ES_tradnl" sz="2000" b="1" dirty="0"/>
              <a:t>3.1. Tradiciones: la dieta mediterránea</a:t>
            </a:r>
          </a:p>
          <a:p>
            <a:pPr algn="l"/>
            <a:r>
              <a:rPr lang="es-ES_tradnl" sz="2000" b="1" dirty="0"/>
              <a:t>3.2. Nutrición y placer</a:t>
            </a:r>
          </a:p>
          <a:p>
            <a:pPr algn="l"/>
            <a:r>
              <a:rPr lang="es-ES_tradnl" sz="2000" b="1" dirty="0"/>
              <a:t>3.4. </a:t>
            </a:r>
            <a:r>
              <a:rPr lang="es-ES_tradnl" sz="2000" b="1" dirty="0" err="1"/>
              <a:t>Nutrigenómica</a:t>
            </a:r>
            <a:endParaRPr lang="es-ES_tradnl" sz="2000" b="1" dirty="0"/>
          </a:p>
          <a:p>
            <a:pPr algn="l"/>
            <a:endParaRPr lang="es-ES_tradnl" sz="1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861048"/>
            <a:ext cx="17145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68F62-E45B-1142-9165-6BE348511183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200" b="1" dirty="0" smtClean="0">
                <a:latin typeface="Myriad Web Pro Condensed" charset="0"/>
                <a:cs typeface="Times New Roman" charset="0"/>
              </a:rPr>
              <a:t> </a:t>
            </a: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0" y="1774825"/>
            <a:ext cx="9144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49263" eaLnBrk="1" hangingPunct="1">
              <a:spcBef>
                <a:spcPct val="0"/>
              </a:spcBef>
              <a:defRPr/>
            </a:pPr>
            <a:r>
              <a:rPr lang="en-US" sz="1100" i="1">
                <a:cs typeface="Times New Roman" charset="0"/>
              </a:rPr>
              <a:t> </a:t>
            </a:r>
            <a:endParaRPr lang="en-US" sz="1200" i="1">
              <a:cs typeface="Times New Roman" charset="0"/>
            </a:endParaRPr>
          </a:p>
          <a:p>
            <a:pPr indent="449263">
              <a:spcBef>
                <a:spcPct val="0"/>
              </a:spcBef>
              <a:defRPr/>
            </a:pPr>
            <a:r>
              <a:rPr lang="en-US" sz="1100" i="1">
                <a:cs typeface="Times New Roman" charset="0"/>
              </a:rPr>
              <a:t> </a:t>
            </a:r>
            <a:endParaRPr lang="en-US" sz="1200" i="1">
              <a:cs typeface="Times New Roman" charset="0"/>
            </a:endParaRPr>
          </a:p>
          <a:p>
            <a:pPr indent="449263">
              <a:spcBef>
                <a:spcPct val="0"/>
              </a:spcBef>
              <a:defRPr/>
            </a:pPr>
            <a:endParaRPr lang="en-US" sz="2400">
              <a:cs typeface="Times New Roman" charset="0"/>
            </a:endParaRPr>
          </a:p>
        </p:txBody>
      </p:sp>
      <p:pic>
        <p:nvPicPr>
          <p:cNvPr id="18436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2895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5600"/>
            <a:ext cx="43703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1835696" y="548680"/>
            <a:ext cx="544852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  </a:t>
            </a:r>
            <a:r>
              <a:rPr lang="en-US" sz="3200" b="1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26148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La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cocina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del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futuro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.</a:t>
            </a:r>
          </a:p>
          <a:p>
            <a:pPr algn="ctr"/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Despertar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87624" y="1268760"/>
            <a:ext cx="57606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LOS PRODUCTOS</a:t>
            </a:r>
          </a:p>
          <a:p>
            <a:pPr algn="l"/>
            <a:endParaRPr lang="es-ES_tradnl" sz="2000" b="1" dirty="0"/>
          </a:p>
          <a:p>
            <a:pPr algn="l"/>
            <a:endParaRPr lang="es-ES_tradnl" sz="2000" b="1" dirty="0"/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 smtClean="0"/>
              <a:t>4. Diseñando alimentos para todos: comer en todas partes como si estuvieras en casa</a:t>
            </a:r>
          </a:p>
          <a:p>
            <a:pPr algn="l"/>
            <a:r>
              <a:rPr lang="es-ES_tradnl" sz="2000" b="1" dirty="0" smtClean="0"/>
              <a:t>4.1. Productos de gran consumo</a:t>
            </a:r>
          </a:p>
          <a:p>
            <a:pPr algn="l"/>
            <a:r>
              <a:rPr lang="es-ES_tradnl" sz="2000" b="1" dirty="0" smtClean="0"/>
              <a:t>4.2. Diseño de productos alimenticios</a:t>
            </a:r>
          </a:p>
          <a:p>
            <a:pPr algn="l"/>
            <a:r>
              <a:rPr lang="es-ES_tradnl" sz="2000" b="1" dirty="0" smtClean="0"/>
              <a:t>4.3. Envasado (</a:t>
            </a:r>
            <a:r>
              <a:rPr lang="es-ES_tradnl" sz="2000" b="1" dirty="0" err="1" smtClean="0"/>
              <a:t>packaging</a:t>
            </a:r>
            <a:r>
              <a:rPr lang="es-ES_tradnl" sz="2000" b="1" dirty="0" smtClean="0"/>
              <a:t>)</a:t>
            </a:r>
          </a:p>
          <a:p>
            <a:pPr algn="l"/>
            <a:r>
              <a:rPr lang="es-ES_tradnl" sz="2000" b="1" dirty="0" smtClean="0"/>
              <a:t>4.4. Tendencias del futuro</a:t>
            </a:r>
          </a:p>
          <a:p>
            <a:pPr algn="l"/>
            <a:endParaRPr lang="es-ES_tradnl" sz="2000" b="1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635566"/>
            <a:ext cx="3119636" cy="18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7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La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cocina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del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futuro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.</a:t>
            </a:r>
          </a:p>
          <a:p>
            <a:pPr algn="ctr"/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Despertar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87624" y="1268760"/>
            <a:ext cx="57606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LOS PRODUCTOS</a:t>
            </a:r>
          </a:p>
          <a:p>
            <a:pPr algn="l"/>
            <a:endParaRPr lang="es-ES_tradnl" sz="2000" b="1" dirty="0" smtClean="0"/>
          </a:p>
          <a:p>
            <a:pPr algn="l"/>
            <a:r>
              <a:rPr lang="es-ES_tradnl" sz="2000" b="1" dirty="0" smtClean="0"/>
              <a:t>5. La comida del futuro: la cocina y la química en equilibrio</a:t>
            </a:r>
          </a:p>
          <a:p>
            <a:pPr algn="l"/>
            <a:r>
              <a:rPr lang="es-ES_tradnl" sz="2000" b="1" dirty="0" smtClean="0"/>
              <a:t>5.1. Necesidades alimentarias globales futuras</a:t>
            </a:r>
          </a:p>
          <a:p>
            <a:pPr algn="l"/>
            <a:r>
              <a:rPr lang="es-ES_tradnl" sz="2000" b="1" dirty="0" smtClean="0"/>
              <a:t>5.2. Productos sintéticos alimentarios: requerimientos químicos</a:t>
            </a:r>
          </a:p>
          <a:p>
            <a:pPr algn="l"/>
            <a:r>
              <a:rPr lang="es-ES_tradnl" sz="2000" b="1" dirty="0" smtClean="0"/>
              <a:t>5.3. Seguridad alimentaria de los productos sintéticos alimentarios</a:t>
            </a:r>
          </a:p>
          <a:p>
            <a:pPr algn="l"/>
            <a:r>
              <a:rPr lang="es-ES_tradnl" sz="2000" b="1" dirty="0" smtClean="0"/>
              <a:t>5.4. Controversia social: la problemática ética de los productos sintéticos alimentarios</a:t>
            </a:r>
          </a:p>
          <a:p>
            <a:pPr algn="l"/>
            <a:r>
              <a:rPr lang="es-ES_tradnl" sz="2000" b="1" dirty="0" smtClean="0"/>
              <a:t>5.5. La cocina como parte esencial para convertir los productos sintéticos en productos de consumo</a:t>
            </a:r>
            <a:endParaRPr lang="es-ES_tradnl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2276872"/>
            <a:ext cx="2331281" cy="16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Trebuchet MS" charset="0"/>
              </a:rPr>
              <a:t>La cocina del futuro.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rebuchet MS" charset="0"/>
              </a:rPr>
              <a:t>Despertar 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87624" y="1196752"/>
            <a:ext cx="56886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LOS PROCESOS</a:t>
            </a:r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/>
              <a:t>6. Cambiando la forma de cocción: del fuego en el suelo en el microondas</a:t>
            </a:r>
          </a:p>
          <a:p>
            <a:pPr algn="l"/>
            <a:r>
              <a:rPr lang="es-ES_tradnl" sz="2000" b="1" dirty="0"/>
              <a:t>6.1. La cocción con fuego directo como elemento de la tradición culinaria de nuestros antepasados</a:t>
            </a:r>
          </a:p>
          <a:p>
            <a:pPr algn="l"/>
            <a:r>
              <a:rPr lang="es-ES_tradnl" sz="2000" b="1" dirty="0"/>
              <a:t>6.2. La tecnología de cocción por inducción: la perfección futura del control de temperatura y tiempo</a:t>
            </a:r>
          </a:p>
          <a:p>
            <a:pPr algn="l"/>
            <a:r>
              <a:rPr lang="es-ES_tradnl" sz="2000" b="1" dirty="0"/>
              <a:t>6.3. Los hornos automáticos y precisos</a:t>
            </a:r>
          </a:p>
          <a:p>
            <a:pPr algn="l"/>
            <a:r>
              <a:rPr lang="es-ES_tradnl" sz="2000" b="1" dirty="0"/>
              <a:t>6.4. La cocción en el microondas: barata, rápida, limpia y fácil</a:t>
            </a:r>
          </a:p>
          <a:p>
            <a:pPr algn="l"/>
            <a:r>
              <a:rPr lang="es-ES_tradnl" sz="2000" b="1" dirty="0"/>
              <a:t>6.5. El desarrollo de materiales para las baterías de cocina especiales para los cambios de paradigma</a:t>
            </a:r>
          </a:p>
          <a:p>
            <a:pPr algn="l"/>
            <a:endParaRPr lang="es-ES_tradnl" sz="2000" b="1" dirty="0"/>
          </a:p>
        </p:txBody>
      </p:sp>
      <p:pic>
        <p:nvPicPr>
          <p:cNvPr id="6" name="Imagen 1" descr="LEKUE_OVO-3_37046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04864"/>
            <a:ext cx="1873325" cy="18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4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Trebuchet MS" charset="0"/>
              </a:rPr>
              <a:t>La cocina del futuro.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rebuchet MS" charset="0"/>
              </a:rPr>
              <a:t>Despertar 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87624" y="1340768"/>
            <a:ext cx="568863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LOS </a:t>
            </a:r>
            <a:r>
              <a:rPr lang="es-ES_tradnl" sz="2000" b="1" dirty="0" smtClean="0"/>
              <a:t>PROCESOS</a:t>
            </a:r>
            <a:endParaRPr lang="es-ES_tradnl" sz="2000" b="1" dirty="0"/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/>
              <a:t>7. La evolución de las herramientas culinarias: desde el mortero a la impresión en 3D</a:t>
            </a:r>
          </a:p>
          <a:p>
            <a:pPr algn="l"/>
            <a:r>
              <a:rPr lang="es-ES_tradnl" sz="2000" b="1" dirty="0"/>
              <a:t>7.1. La utilización de la tecnología clásica también en el futuro: del mortero en las herramientas más sofisticadas</a:t>
            </a:r>
          </a:p>
          <a:p>
            <a:pPr algn="l"/>
            <a:r>
              <a:rPr lang="es-ES_tradnl" sz="2000" b="1" dirty="0"/>
              <a:t>7.2. El gran éxito de los robots de cocina a principios del siglo XXI: los trituradores-calentadores como ejemplo de éxito económico</a:t>
            </a:r>
          </a:p>
          <a:p>
            <a:pPr algn="l"/>
            <a:r>
              <a:rPr lang="es-ES_tradnl" sz="2000" b="1" dirty="0"/>
              <a:t>7.3. La tecnología futura encabezada por las impresoras 3D</a:t>
            </a:r>
          </a:p>
          <a:p>
            <a:pPr algn="l"/>
            <a:endParaRPr lang="es-ES_tradnl" sz="1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265" y="2492896"/>
            <a:ext cx="2267744" cy="16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Trebuchet MS" charset="0"/>
              </a:rPr>
              <a:t>La cocina del futuro.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rebuchet MS" charset="0"/>
              </a:rPr>
              <a:t>Despertar 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59632" y="1700808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LOS PROCESOS</a:t>
            </a:r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 smtClean="0"/>
              <a:t>8</a:t>
            </a:r>
            <a:r>
              <a:rPr lang="es-ES_tradnl" sz="2000" b="1" dirty="0"/>
              <a:t>. Del "</a:t>
            </a:r>
            <a:r>
              <a:rPr lang="es-ES_tradnl" sz="2000" b="1" dirty="0" smtClean="0"/>
              <a:t>hervor tradicional” a </a:t>
            </a:r>
            <a:r>
              <a:rPr lang="es-ES_tradnl" sz="2000" b="1" dirty="0"/>
              <a:t>la 6ª gama: el papel de la industria alimentaria en la cocina</a:t>
            </a:r>
          </a:p>
          <a:p>
            <a:pPr algn="l"/>
            <a:r>
              <a:rPr lang="es-ES_tradnl" sz="2000" b="1" dirty="0"/>
              <a:t>8.1. Las tradiciones y el principio de la industria alimentaria</a:t>
            </a:r>
          </a:p>
          <a:p>
            <a:pPr algn="l"/>
            <a:r>
              <a:rPr lang="es-ES_tradnl" sz="2000" b="1" dirty="0"/>
              <a:t>8.2. La aparición de la 4ª y 5ª gama</a:t>
            </a:r>
          </a:p>
          <a:p>
            <a:pPr algn="l"/>
            <a:r>
              <a:rPr lang="es-ES_tradnl" sz="2000" b="1" dirty="0"/>
              <a:t>8.3. El futuro de la cocina industrializada: la 6ª gama</a:t>
            </a:r>
          </a:p>
          <a:p>
            <a:pPr algn="l"/>
            <a:r>
              <a:rPr lang="es-ES_tradnl" sz="2000" b="1" dirty="0"/>
              <a:t>8.4. La aceptación social de la industria alimentaria</a:t>
            </a:r>
            <a:endParaRPr lang="ca-E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797152"/>
            <a:ext cx="47879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Trebuchet MS" charset="0"/>
              </a:rPr>
              <a:t>La cocina del futuro.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rebuchet MS" charset="0"/>
              </a:rPr>
              <a:t>Despertar 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59632" y="1700808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LOS PROCESOS</a:t>
            </a:r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 smtClean="0"/>
              <a:t>8</a:t>
            </a:r>
            <a:r>
              <a:rPr lang="es-ES_tradnl" sz="2000" b="1" dirty="0"/>
              <a:t>. Del "</a:t>
            </a:r>
            <a:r>
              <a:rPr lang="es-ES_tradnl" sz="2000" b="1" dirty="0" smtClean="0"/>
              <a:t>hervor tradicional” a </a:t>
            </a:r>
            <a:r>
              <a:rPr lang="es-ES_tradnl" sz="2000" b="1" dirty="0"/>
              <a:t>la 6ª gama: el papel de la industria alimentaria en la cocina</a:t>
            </a:r>
          </a:p>
          <a:p>
            <a:pPr algn="l"/>
            <a:r>
              <a:rPr lang="es-ES_tradnl" sz="2000" b="1" dirty="0"/>
              <a:t>8.1. Las tradiciones y el principio de la industria alimentaria</a:t>
            </a:r>
          </a:p>
          <a:p>
            <a:pPr algn="l"/>
            <a:r>
              <a:rPr lang="es-ES_tradnl" sz="2000" b="1" dirty="0"/>
              <a:t>8.2. La aparición de la 4ª y 5ª gama</a:t>
            </a:r>
          </a:p>
          <a:p>
            <a:pPr algn="l"/>
            <a:r>
              <a:rPr lang="es-ES_tradnl" sz="2000" b="1" dirty="0"/>
              <a:t>8.3. El futuro de la cocina industrializada: la 6ª gama</a:t>
            </a:r>
          </a:p>
          <a:p>
            <a:pPr algn="l"/>
            <a:r>
              <a:rPr lang="es-ES_tradnl" sz="2000" b="1" dirty="0"/>
              <a:t>8.4. La aceptación social de la industria alimentaria</a:t>
            </a:r>
            <a:endParaRPr lang="ca-ES" sz="2000" b="1" dirty="0"/>
          </a:p>
        </p:txBody>
      </p:sp>
      <p:pic>
        <p:nvPicPr>
          <p:cNvPr id="6" name="Imagen 1" descr="LEKUE_OVO-3_37046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53136"/>
            <a:ext cx="1873325" cy="18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1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La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cocina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del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futuro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.</a:t>
            </a:r>
          </a:p>
          <a:p>
            <a:pPr algn="ctr"/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Despertar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99592" y="1700808"/>
            <a:ext cx="676875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EJES </a:t>
            </a:r>
            <a:r>
              <a:rPr lang="es-ES_tradnl" sz="2000" b="1" dirty="0" smtClean="0"/>
              <a:t>TRANSVERSALES</a:t>
            </a:r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/>
              <a:t>9. La cocina 2.0: gestionar la información en la red</a:t>
            </a:r>
          </a:p>
          <a:p>
            <a:pPr algn="l"/>
            <a:r>
              <a:rPr lang="es-ES_tradnl" sz="2000" b="1" dirty="0"/>
              <a:t>9.1. Incremento del volumen de información disponible</a:t>
            </a:r>
          </a:p>
          <a:p>
            <a:pPr algn="l"/>
            <a:r>
              <a:rPr lang="es-ES_tradnl" sz="2000" b="1" dirty="0"/>
              <a:t>9.2. Incremento de la capacidad de los sistemas informáticos</a:t>
            </a:r>
          </a:p>
          <a:p>
            <a:pPr algn="l"/>
            <a:r>
              <a:rPr lang="es-ES_tradnl" sz="2000" b="1" dirty="0"/>
              <a:t>9.3. Aprovechar el gran volumen de información y la capacidad informática: sistemas inteligentes</a:t>
            </a:r>
          </a:p>
          <a:p>
            <a:pPr algn="l"/>
            <a:endParaRPr lang="es-ES_tradnl" sz="1400" b="1" dirty="0"/>
          </a:p>
        </p:txBody>
      </p:sp>
      <p:pic>
        <p:nvPicPr>
          <p:cNvPr id="6" name="Imagen 5" descr="Macintosh HD:Users:perecastellsesque:Desktop:Screen shot 2015-11-06 at 10.40.24 A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69160"/>
            <a:ext cx="2477135" cy="1360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6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La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cocina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del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futuro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.</a:t>
            </a:r>
          </a:p>
          <a:p>
            <a:pPr algn="ctr"/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Despertar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47664" y="1556792"/>
            <a:ext cx="55263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EJES </a:t>
            </a:r>
            <a:r>
              <a:rPr lang="es-ES_tradnl" sz="2000" b="1" dirty="0" smtClean="0"/>
              <a:t>TRANSVERSALES</a:t>
            </a:r>
          </a:p>
          <a:p>
            <a:pPr algn="l"/>
            <a:endParaRPr lang="es-ES_tradnl" sz="2000" b="1" dirty="0"/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/>
              <a:t>10. Responsabilidad social y cocina</a:t>
            </a:r>
          </a:p>
          <a:p>
            <a:pPr algn="l"/>
            <a:r>
              <a:rPr lang="es-ES_tradnl" sz="2000" b="1" dirty="0"/>
              <a:t>10.1. La cocina como elemento de integración social</a:t>
            </a:r>
          </a:p>
          <a:p>
            <a:pPr algn="l"/>
            <a:r>
              <a:rPr lang="es-ES_tradnl" sz="2000" b="1" dirty="0"/>
              <a:t>10.2. La cocina como instrumento contra la pobreza</a:t>
            </a:r>
          </a:p>
          <a:p>
            <a:pPr algn="l"/>
            <a:r>
              <a:rPr lang="es-ES_tradnl" sz="2000" b="1" dirty="0"/>
              <a:t>10.3. La cocina como vehículo de denuncia social</a:t>
            </a:r>
          </a:p>
          <a:p>
            <a:pPr algn="l"/>
            <a:endParaRPr lang="es-ES_tradnl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970" y="5085184"/>
            <a:ext cx="3926286" cy="125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795963" y="908050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ca-ES" sz="1600" u="sng">
                <a:solidFill>
                  <a:srgbClr val="FFFFFF"/>
                </a:solidFill>
                <a:latin typeface="Arial" charset="0"/>
              </a:rPr>
              <a:t>EN PROCÉS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332656"/>
            <a:ext cx="5544616" cy="738664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ca-ES" sz="2400" b="1" dirty="0">
                <a:solidFill>
                  <a:srgbClr val="FF6600"/>
                </a:solidFill>
                <a:latin typeface="Trebuchet MS" charset="0"/>
              </a:rPr>
              <a:t> 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La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cocina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del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futuro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.</a:t>
            </a:r>
          </a:p>
          <a:p>
            <a:pPr algn="ctr"/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Despertar </a:t>
            </a:r>
            <a:r>
              <a:rPr lang="ca-ES" sz="2400" b="1" dirty="0" err="1" smtClean="0">
                <a:solidFill>
                  <a:schemeClr val="bg1"/>
                </a:solidFill>
                <a:latin typeface="Trebuchet MS" charset="0"/>
              </a:rPr>
              <a:t>conciencias</a:t>
            </a:r>
            <a:r>
              <a:rPr lang="ca-ES" sz="2400" b="1" dirty="0" smtClean="0">
                <a:solidFill>
                  <a:schemeClr val="bg1"/>
                </a:solidFill>
                <a:latin typeface="Trebuchet MS" charset="0"/>
              </a:rPr>
              <a:t> </a:t>
            </a:r>
            <a:endParaRPr lang="es-ES" sz="24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5229200"/>
            <a:ext cx="993711" cy="13974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19672" y="2060848"/>
            <a:ext cx="55263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b="1" dirty="0"/>
              <a:t>EJES </a:t>
            </a:r>
            <a:r>
              <a:rPr lang="es-ES_tradnl" sz="2000" b="1" dirty="0" smtClean="0"/>
              <a:t>TRANSVERSALES</a:t>
            </a:r>
          </a:p>
          <a:p>
            <a:pPr algn="l"/>
            <a:endParaRPr lang="es-ES_tradnl" sz="2000" b="1" dirty="0"/>
          </a:p>
          <a:p>
            <a:pPr algn="l"/>
            <a:r>
              <a:rPr lang="es-ES_tradnl" sz="2000" b="1" dirty="0" smtClean="0"/>
              <a:t>11. Cocina y ciencia en beneficio de la salud</a:t>
            </a:r>
          </a:p>
          <a:p>
            <a:pPr algn="l"/>
            <a:r>
              <a:rPr lang="es-ES_tradnl" sz="2000" b="1" dirty="0" smtClean="0"/>
              <a:t>11.1. Cocina y ciencia</a:t>
            </a:r>
          </a:p>
          <a:p>
            <a:pPr algn="l"/>
            <a:r>
              <a:rPr lang="es-ES_tradnl" sz="2000" b="1" dirty="0" smtClean="0"/>
              <a:t>11.2. Cocina y salud</a:t>
            </a:r>
            <a:endParaRPr lang="ca-E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4437112"/>
            <a:ext cx="5168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9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 rot="16200000">
            <a:off x="-2514600" y="2808288"/>
            <a:ext cx="5473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Arial Unicode MS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 rot="16200000">
            <a:off x="-2488406" y="2869407"/>
            <a:ext cx="54737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048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s-ES" sz="2000" smtClean="0"/>
              <a:t>Experimentacions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196752"/>
            <a:ext cx="4584700" cy="5118100"/>
          </a:xfrm>
          <a:prstGeom prst="rect">
            <a:avLst/>
          </a:prstGeom>
        </p:spPr>
      </p:pic>
      <p:sp>
        <p:nvSpPr>
          <p:cNvPr id="7" name="Rectángulo 12"/>
          <p:cNvSpPr>
            <a:spLocks noChangeArrowheads="1"/>
          </p:cNvSpPr>
          <p:nvPr/>
        </p:nvSpPr>
        <p:spPr bwMode="auto">
          <a:xfrm>
            <a:off x="2123728" y="620688"/>
            <a:ext cx="463560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Cooking. </a:t>
            </a:r>
            <a:r>
              <a:rPr lang="en-US" sz="3200" b="1" dirty="0" smtClean="0"/>
              <a:t>Health </a:t>
            </a:r>
            <a:endParaRPr lang="ca-ES" sz="3200" dirty="0"/>
          </a:p>
        </p:txBody>
      </p:sp>
    </p:spTree>
    <p:extLst>
      <p:ext uri="{BB962C8B-B14F-4D97-AF65-F5344CB8AC3E}">
        <p14:creationId xmlns:p14="http://schemas.microsoft.com/office/powerpoint/2010/main" val="1314573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523E3-7B8A-0F45-90C8-2BC2E90DF7F5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224213" y="1481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s-ES">
              <a:cs typeface="Times New Roman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63855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21945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s-ES">
              <a:cs typeface="Times New Roman" charset="0"/>
            </a:endParaRPr>
          </a:p>
        </p:txBody>
      </p:sp>
      <p:pic>
        <p:nvPicPr>
          <p:cNvPr id="36869" name="Picture 5" descr="http://www.gutenberg.org/files/12238/12238-h/images/cover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471863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771800" y="836712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 dirty="0">
                <a:latin typeface="Myriad Web Pro Condensed" charset="0"/>
                <a:cs typeface="Times New Roman" charset="0"/>
              </a:rPr>
              <a:t>1850</a:t>
            </a:r>
            <a:endParaRPr kumimoji="0" lang="es-ES" sz="2800" dirty="0">
              <a:latin typeface="Myriad Web Pro Condensed" charset="0"/>
              <a:cs typeface="Times New Roman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6948264" y="836712"/>
            <a:ext cx="83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 dirty="0">
                <a:latin typeface="Myriad Web Pro Condensed" charset="0"/>
                <a:cs typeface="Times New Roman" charset="0"/>
              </a:rPr>
              <a:t>1895</a:t>
            </a:r>
            <a:endParaRPr kumimoji="0" lang="es-ES" sz="2800" dirty="0">
              <a:latin typeface="Myriad Web Pro Condensed" charset="0"/>
              <a:cs typeface="Times New Roman" charset="0"/>
            </a:endParaRPr>
          </a:p>
        </p:txBody>
      </p:sp>
      <p:sp>
        <p:nvSpPr>
          <p:cNvPr id="11" name="Rectángulo 3"/>
          <p:cNvSpPr>
            <a:spLocks noChangeArrowheads="1"/>
          </p:cNvSpPr>
          <p:nvPr/>
        </p:nvSpPr>
        <p:spPr bwMode="auto">
          <a:xfrm>
            <a:off x="1835696" y="260648"/>
            <a:ext cx="544852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  </a:t>
            </a:r>
            <a:r>
              <a:rPr lang="en-US" sz="3200" b="1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39555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utoUpdateAnimBg="0"/>
      <p:bldP spid="3687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 rot="16200000">
            <a:off x="-2514600" y="2808288"/>
            <a:ext cx="5473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Arial Unicode MS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 rot="16200000">
            <a:off x="-2488406" y="2869407"/>
            <a:ext cx="54737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048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algn="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s-ES" sz="2000" smtClean="0"/>
              <a:t>Experimentacions </a:t>
            </a:r>
          </a:p>
        </p:txBody>
      </p:sp>
      <p:graphicFrame>
        <p:nvGraphicFramePr>
          <p:cNvPr id="6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373810"/>
              </p:ext>
            </p:extLst>
          </p:nvPr>
        </p:nvGraphicFramePr>
        <p:xfrm>
          <a:off x="6516216" y="6165304"/>
          <a:ext cx="3424697" cy="666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4" name="Documento" r:id="rId4" imgW="5613400" imgH="1092200" progId="Word.Document.12">
                  <p:link updateAutomatic="1"/>
                </p:oleObj>
              </mc:Choice>
              <mc:Fallback>
                <p:oleObj name="Documento" r:id="rId4" imgW="5613400" imgH="10922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6165304"/>
                        <a:ext cx="3424697" cy="6661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052736"/>
            <a:ext cx="4893851" cy="51845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1124744"/>
            <a:ext cx="3404431" cy="4797152"/>
          </a:xfrm>
          <a:prstGeom prst="rect">
            <a:avLst/>
          </a:prstGeom>
        </p:spPr>
      </p:pic>
      <p:sp>
        <p:nvSpPr>
          <p:cNvPr id="8" name="Rectángulo 12"/>
          <p:cNvSpPr>
            <a:spLocks noChangeArrowheads="1"/>
          </p:cNvSpPr>
          <p:nvPr/>
        </p:nvSpPr>
        <p:spPr bwMode="auto">
          <a:xfrm>
            <a:off x="2123728" y="332656"/>
            <a:ext cx="463560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Cooking. </a:t>
            </a:r>
            <a:r>
              <a:rPr lang="en-US" sz="3200" b="1" dirty="0" smtClean="0"/>
              <a:t>Health </a:t>
            </a:r>
            <a:endParaRPr lang="ca-ES" sz="3200" dirty="0"/>
          </a:p>
        </p:txBody>
      </p:sp>
    </p:spTree>
    <p:extLst>
      <p:ext uri="{BB962C8B-B14F-4D97-AF65-F5344CB8AC3E}">
        <p14:creationId xmlns:p14="http://schemas.microsoft.com/office/powerpoint/2010/main" val="2046702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90800"/>
            <a:ext cx="9144000" cy="1752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Where food, science, cooking and education are blended together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403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04800"/>
            <a:ext cx="9110663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2050"/>
            <a:ext cx="24542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6242050"/>
            <a:ext cx="24542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6242050"/>
            <a:ext cx="24542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56"/>
          <a:stretch>
            <a:fillRect/>
          </a:stretch>
        </p:blipFill>
        <p:spPr bwMode="auto">
          <a:xfrm>
            <a:off x="7756525" y="6242050"/>
            <a:ext cx="1387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 descr="_MG_74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17156"/>
            <a:ext cx="4248472" cy="28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979712" y="2924944"/>
            <a:ext cx="5329238" cy="14773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ca-ES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PERE CASTELLS </a:t>
            </a:r>
            <a:r>
              <a:rPr lang="ca-ES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Gastrocultura</a:t>
            </a:r>
            <a:r>
              <a:rPr lang="ca-ES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Mediterrània</a:t>
            </a:r>
          </a:p>
          <a:p>
            <a:pPr eaLnBrk="1" hangingPunct="1">
              <a:defRPr/>
            </a:pPr>
            <a:r>
              <a:rPr lang="ca-ES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hlinkClick r:id="rId2"/>
              </a:rPr>
              <a:t>www.gastroculturamediterranea.com</a:t>
            </a:r>
            <a:endParaRPr lang="ca-ES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ca-ES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ca-ES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www.perecastells.com</a:t>
            </a:r>
            <a:endParaRPr lang="ca-ES" b="1" i="1" dirty="0" smtClean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eaLnBrk="1" hangingPunct="1">
              <a:defRPr/>
            </a:pPr>
            <a:endParaRPr lang="ca-ES" b="1" i="1" dirty="0" smtClean="0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pic>
        <p:nvPicPr>
          <p:cNvPr id="57350" name="Imagen 3" descr="CUADRADO_C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69160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820662" y="1556792"/>
            <a:ext cx="32246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pperplate33bc" charset="0"/>
              </a:rPr>
              <a:t>THANK YOU</a:t>
            </a:r>
            <a:endParaRPr lang="es-ES" sz="4000" b="1" dirty="0">
              <a:effectLst>
                <a:outerShdw blurRad="38100" dist="38100" dir="2700000" algn="tl">
                  <a:srgbClr val="FFFFFF"/>
                </a:outerShdw>
              </a:effectLst>
              <a:latin typeface="Copperplate33bc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293096"/>
            <a:ext cx="1572831" cy="2262919"/>
          </a:xfrm>
          <a:prstGeom prst="rect">
            <a:avLst/>
          </a:prstGeom>
        </p:spPr>
      </p:pic>
      <p:pic>
        <p:nvPicPr>
          <p:cNvPr id="7" name="Imagen 6" descr="imgr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25144"/>
            <a:ext cx="2353444" cy="13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7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8748D5-F6AB-D747-8BA8-D30CABC557CC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37891" name="Picture 3" descr="http://www.beaskitchen.com/blog/wp-content/presse_puree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1460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238625" y="2819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s-ES">
              <a:cs typeface="Times New Roman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3048000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s-ES">
              <a:cs typeface="Times New Roman" charset="0"/>
            </a:endParaRP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95800"/>
            <a:ext cx="14271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tangle 9">
            <a:hlinkClick r:id="rId5"/>
          </p:cNvPr>
          <p:cNvSpPr>
            <a:spLocks noChangeArrowheads="1"/>
          </p:cNvSpPr>
          <p:nvPr/>
        </p:nvSpPr>
        <p:spPr bwMode="auto">
          <a:xfrm>
            <a:off x="3810000" y="2667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s-ES">
              <a:cs typeface="Times New Roman" charset="0"/>
            </a:endParaRPr>
          </a:p>
        </p:txBody>
      </p:sp>
      <p:pic>
        <p:nvPicPr>
          <p:cNvPr id="37898" name="Picture 10" descr="Pyrex 2-Quart and 3-Quart Glass Oblong Dish Value Pack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28956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1913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15240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2667000" y="2590800"/>
            <a:ext cx="1752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1919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pic>
        <p:nvPicPr>
          <p:cNvPr id="37902" name="Picture 14" descr="http://images.google.es/images?q=tbn:PHOW0wZh10V4hM:frigo.fiesta.it/archivio/photos/frigo-bianco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1211263" cy="121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6858000" y="1676400"/>
            <a:ext cx="76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1926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7467600" y="1981200"/>
            <a:ext cx="1676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1932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495800" y="1905000"/>
            <a:ext cx="1295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1922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5638800" y="4267200"/>
            <a:ext cx="114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1935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7467600" y="3962400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1938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pic>
        <p:nvPicPr>
          <p:cNvPr id="37910" name="Picture 22" descr="http://order.tupperware.com:8080/coe-images/items/p10049300000_detail.jpg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0600"/>
            <a:ext cx="19907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5105400" y="61722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1945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pic>
        <p:nvPicPr>
          <p:cNvPr id="37913" name="Picture 25" descr="Kenwood KM-416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0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2590800" y="4953000"/>
            <a:ext cx="144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1947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1219200" y="4800600"/>
            <a:ext cx="1600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1955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pic>
        <p:nvPicPr>
          <p:cNvPr id="37917" name="MainProductImage_PresentationModeControlsContainer_PresentationImage" descr="Sartén"/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24200"/>
            <a:ext cx="21145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1676400" y="3200400"/>
            <a:ext cx="121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1956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pic>
        <p:nvPicPr>
          <p:cNvPr id="37920" name="Picture 32" descr="http://images.google.es/images?q=tbn:s8pMATYlYDWq2M:www.schwimmerlegal.com/images/Chupa%2520Chups%2520Logo.gif">
            <a:hlinkClick r:id="rId17"/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8667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1" name="Rectangle 33"/>
          <p:cNvSpPr>
            <a:spLocks noChangeArrowheads="1"/>
          </p:cNvSpPr>
          <p:nvPr/>
        </p:nvSpPr>
        <p:spPr bwMode="auto">
          <a:xfrm>
            <a:off x="4114800" y="4114800"/>
            <a:ext cx="106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fr-FR" sz="2800">
                <a:latin typeface="Myriad Web Pro Condensed" charset="0"/>
                <a:cs typeface="Times New Roman" charset="0"/>
              </a:rPr>
              <a:t>1958</a:t>
            </a:r>
            <a:endParaRPr kumimoji="0" lang="es-ES" sz="2800">
              <a:latin typeface="Myriad Web Pro Condensed" charset="0"/>
              <a:cs typeface="Times New Roman" charset="0"/>
            </a:endParaRPr>
          </a:p>
        </p:txBody>
      </p:sp>
      <p:pic>
        <p:nvPicPr>
          <p:cNvPr id="37922" name="Picture 34" descr="http://www.radioregion.com/hnoslorenzo/Batidora-003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7080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One of the earliest microwave oven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6637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5" name="Picture 37" descr="http://www.pachalatas.com.ar/produc2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0"/>
            <a:ext cx="7207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ángulo 3"/>
          <p:cNvSpPr>
            <a:spLocks noChangeArrowheads="1"/>
          </p:cNvSpPr>
          <p:nvPr/>
        </p:nvSpPr>
        <p:spPr bwMode="auto">
          <a:xfrm>
            <a:off x="1835696" y="548680"/>
            <a:ext cx="544852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  </a:t>
            </a:r>
            <a:r>
              <a:rPr lang="en-US" sz="3200" b="1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215875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 autoUpdateAnimBg="0"/>
      <p:bldP spid="37901" grpId="0" autoUpdateAnimBg="0"/>
      <p:bldP spid="37903" grpId="0" autoUpdateAnimBg="0"/>
      <p:bldP spid="37904" grpId="0" autoUpdateAnimBg="0"/>
      <p:bldP spid="37906" grpId="0" autoUpdateAnimBg="0"/>
      <p:bldP spid="37907" grpId="0" autoUpdateAnimBg="0"/>
      <p:bldP spid="37908" grpId="0" autoUpdateAnimBg="0"/>
      <p:bldP spid="37911" grpId="0" autoUpdateAnimBg="0"/>
      <p:bldP spid="37914" grpId="0" autoUpdateAnimBg="0"/>
      <p:bldP spid="37915" grpId="0" autoUpdateAnimBg="0"/>
      <p:bldP spid="37918" grpId="0" autoUpdateAnimBg="0"/>
      <p:bldP spid="3792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2AA62A-1EFE-B949-BFD7-9F6680A7561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200" b="1" i="1" dirty="0" smtClean="0">
                <a:latin typeface="Myriad Web Pro Condensed" charset="0"/>
                <a:cs typeface="+mj-cs"/>
              </a:rPr>
              <a:t>  Molecular </a:t>
            </a:r>
            <a:r>
              <a:rPr lang="es-ES_tradnl" sz="3200" b="1" i="1" dirty="0" err="1" smtClean="0">
                <a:latin typeface="Myriad Web Pro Condensed" charset="0"/>
                <a:cs typeface="+mj-cs"/>
              </a:rPr>
              <a:t>Gastronomy</a:t>
            </a:r>
            <a:endParaRPr lang="es-ES_tradnl" sz="3200" b="1" i="1" dirty="0" smtClean="0">
              <a:latin typeface="Myriad Web Pro Condensed" charset="0"/>
              <a:cs typeface="+mj-cs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9800"/>
            <a:ext cx="8153400" cy="3733800"/>
          </a:xfrm>
        </p:spPr>
        <p:txBody>
          <a:bodyPr anchor="ctr"/>
          <a:lstStyle/>
          <a:p>
            <a:pPr algn="l" eaLnBrk="1" hangingPunct="1">
              <a:defRPr/>
            </a:pPr>
            <a:r>
              <a:rPr lang="es-ES_tradnl" sz="1900" b="1" i="1" u="sng" dirty="0" err="1" smtClean="0">
                <a:cs typeface="+mn-cs"/>
              </a:rPr>
              <a:t>The</a:t>
            </a:r>
            <a:r>
              <a:rPr lang="es-ES_tradnl" sz="1900" b="1" i="1" u="sng" dirty="0" smtClean="0">
                <a:cs typeface="+mn-cs"/>
              </a:rPr>
              <a:t> </a:t>
            </a:r>
            <a:r>
              <a:rPr lang="es-ES_tradnl" sz="1900" b="1" i="1" u="sng" dirty="0" err="1" smtClean="0">
                <a:cs typeface="+mn-cs"/>
              </a:rPr>
              <a:t>Physicist</a:t>
            </a:r>
            <a:r>
              <a:rPr lang="es-ES_tradnl" sz="1900" b="1" i="1" u="sng" dirty="0" smtClean="0">
                <a:cs typeface="+mn-cs"/>
              </a:rPr>
              <a:t> in </a:t>
            </a:r>
            <a:r>
              <a:rPr lang="es-ES_tradnl" sz="1900" b="1" i="1" u="sng" dirty="0" err="1" smtClean="0">
                <a:cs typeface="+mn-cs"/>
              </a:rPr>
              <a:t>the</a:t>
            </a:r>
            <a:r>
              <a:rPr lang="es-ES_tradnl" sz="1900" b="1" i="1" u="sng" dirty="0" smtClean="0">
                <a:cs typeface="+mn-cs"/>
              </a:rPr>
              <a:t> </a:t>
            </a:r>
            <a:r>
              <a:rPr lang="es-ES_tradnl" sz="1900" b="1" i="1" u="sng" dirty="0" err="1" smtClean="0">
                <a:cs typeface="+mn-cs"/>
              </a:rPr>
              <a:t>Kitchen</a:t>
            </a:r>
            <a:endParaRPr lang="es-ES_tradnl" sz="1900" b="1" i="1" u="sng" dirty="0" smtClean="0">
              <a:cs typeface="+mn-cs"/>
            </a:endParaRPr>
          </a:p>
          <a:p>
            <a:pPr algn="l" eaLnBrk="1" hangingPunct="1">
              <a:buFont typeface="Wingdings" charset="0"/>
              <a:buNone/>
              <a:defRPr/>
            </a:pPr>
            <a:r>
              <a:rPr lang="es-ES_tradnl" sz="1900" dirty="0" smtClean="0">
                <a:cs typeface="+mn-cs"/>
              </a:rPr>
              <a:t>		Nicholas </a:t>
            </a:r>
            <a:r>
              <a:rPr lang="es-ES_tradnl" sz="1900" dirty="0" err="1" smtClean="0">
                <a:cs typeface="+mn-cs"/>
              </a:rPr>
              <a:t>Kurti</a:t>
            </a:r>
            <a:endParaRPr lang="es-ES_tradnl" sz="1900" dirty="0" smtClean="0">
              <a:cs typeface="+mn-cs"/>
            </a:endParaRPr>
          </a:p>
          <a:p>
            <a:pPr algn="l" eaLnBrk="1" hangingPunct="1">
              <a:buFont typeface="Wingdings" charset="0"/>
              <a:buNone/>
              <a:defRPr/>
            </a:pPr>
            <a:r>
              <a:rPr lang="es-ES_tradnl" sz="1900" dirty="0" smtClean="0">
                <a:cs typeface="+mn-cs"/>
              </a:rPr>
              <a:t>		1969</a:t>
            </a: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dirty="0" smtClean="0">
              <a:cs typeface="+mn-cs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dirty="0" smtClean="0">
              <a:cs typeface="+mn-cs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dirty="0" smtClean="0">
              <a:cs typeface="+mn-cs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dirty="0" smtClean="0">
              <a:cs typeface="+mn-cs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dirty="0" smtClean="0">
              <a:cs typeface="+mn-cs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dirty="0" smtClean="0">
              <a:cs typeface="+mn-cs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b="1" dirty="0" smtClean="0">
              <a:cs typeface="+mn-cs"/>
            </a:endParaRPr>
          </a:p>
        </p:txBody>
      </p:sp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6934200" y="1752600"/>
          <a:ext cx="173037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7" name="Imagen de mapa de bits" r:id="rId3" imgW="2104762" imgH="3153215" progId="">
                  <p:embed/>
                </p:oleObj>
              </mc:Choice>
              <mc:Fallback>
                <p:oleObj name="Imagen de mapa de bits" r:id="rId3" imgW="2104762" imgH="315321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752600"/>
                        <a:ext cx="1730375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114550" y="1795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s-ES">
              <a:cs typeface="Times New Roman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0"/>
            <a:ext cx="29908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447800" y="4572000"/>
            <a:ext cx="6477000" cy="1447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  <a:defRPr/>
            </a:pPr>
            <a:endParaRPr kumimoji="0" lang="en-GB" b="1" dirty="0">
              <a:solidFill>
                <a:schemeClr val="tx2"/>
              </a:solidFill>
              <a:cs typeface="Times New Roman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  <a:defRPr/>
            </a:pPr>
            <a:r>
              <a:rPr kumimoji="0" lang="en-GB" b="1" dirty="0">
                <a:solidFill>
                  <a:schemeClr val="tx2"/>
                </a:solidFill>
                <a:cs typeface="Times New Roman" charset="0"/>
              </a:rPr>
              <a:t>“I think it is a sad reflection on our civilization that while we</a:t>
            </a:r>
            <a:endParaRPr kumimoji="0" lang="es-ES" b="1" dirty="0">
              <a:solidFill>
                <a:schemeClr val="tx2"/>
              </a:solidFill>
              <a:cs typeface="Times New Roman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  <a:defRPr/>
            </a:pPr>
            <a:r>
              <a:rPr kumimoji="0" lang="en-GB" b="1" dirty="0">
                <a:solidFill>
                  <a:schemeClr val="tx2"/>
                </a:solidFill>
                <a:cs typeface="Times New Roman" charset="0"/>
              </a:rPr>
              <a:t>can and do measure the temperature </a:t>
            </a:r>
            <a:endParaRPr kumimoji="0" lang="es-ES" b="1" dirty="0">
              <a:solidFill>
                <a:schemeClr val="tx2"/>
              </a:solidFill>
              <a:cs typeface="Times New Roman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  <a:defRPr/>
            </a:pPr>
            <a:r>
              <a:rPr kumimoji="0" lang="en-GB" b="1" dirty="0">
                <a:solidFill>
                  <a:schemeClr val="tx2"/>
                </a:solidFill>
                <a:cs typeface="Times New Roman" charset="0"/>
              </a:rPr>
              <a:t>in the atmosphere of Venus we do not know what goes on  </a:t>
            </a:r>
            <a:endParaRPr kumimoji="0" lang="es-ES" b="1" dirty="0">
              <a:solidFill>
                <a:schemeClr val="tx2"/>
              </a:solidFill>
              <a:cs typeface="Times New Roman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  <a:defRPr/>
            </a:pPr>
            <a:r>
              <a:rPr kumimoji="0" lang="fr-FR" b="1" dirty="0">
                <a:solidFill>
                  <a:schemeClr val="tx2"/>
                </a:solidFill>
                <a:cs typeface="Times New Roman" charset="0"/>
              </a:rPr>
              <a:t>  </a:t>
            </a:r>
            <a:r>
              <a:rPr kumimoji="0" lang="fr-FR" b="1" dirty="0" err="1">
                <a:solidFill>
                  <a:schemeClr val="tx2"/>
                </a:solidFill>
                <a:cs typeface="Times New Roman" charset="0"/>
              </a:rPr>
              <a:t>inside</a:t>
            </a:r>
            <a:r>
              <a:rPr kumimoji="0" lang="fr-FR" b="1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kumimoji="0" lang="fr-FR" b="1" dirty="0" err="1">
                <a:solidFill>
                  <a:schemeClr val="tx2"/>
                </a:solidFill>
                <a:cs typeface="Times New Roman" charset="0"/>
              </a:rPr>
              <a:t>our</a:t>
            </a:r>
            <a:r>
              <a:rPr kumimoji="0" lang="fr-FR" b="1" dirty="0">
                <a:solidFill>
                  <a:schemeClr val="tx2"/>
                </a:solidFill>
                <a:cs typeface="Times New Roman" charset="0"/>
              </a:rPr>
              <a:t> soufflé”</a:t>
            </a:r>
            <a:endParaRPr kumimoji="0" lang="es-ES" b="1" dirty="0">
              <a:solidFill>
                <a:schemeClr val="tx2"/>
              </a:solidFill>
              <a:cs typeface="Times New Roman" charset="0"/>
            </a:endParaRPr>
          </a:p>
          <a:p>
            <a:pPr algn="ctr">
              <a:spcBef>
                <a:spcPct val="0"/>
              </a:spcBef>
              <a:defRPr/>
            </a:pPr>
            <a:endParaRPr kumimoji="0" lang="es-ES" dirty="0">
              <a:latin typeface="Arial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utoUpdateAnimBg="0"/>
      <p:bldP spid="39943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74155-B0A9-2D41-9DA9-CF0731D2C016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200" b="1" i="1" dirty="0">
                <a:latin typeface="Myriad Web Pro Condensed" charset="0"/>
              </a:rPr>
              <a:t>Molecular </a:t>
            </a:r>
            <a:r>
              <a:rPr lang="es-ES_tradnl" sz="3200" b="1" i="1" dirty="0" err="1">
                <a:latin typeface="Myriad Web Pro Condensed" charset="0"/>
              </a:rPr>
              <a:t>Gastronomy</a:t>
            </a:r>
            <a:endParaRPr lang="es-ES_tradnl" sz="3200" b="1" i="1" dirty="0" smtClean="0">
              <a:latin typeface="Myriad Web Pro Condensed" charset="0"/>
              <a:cs typeface="+mj-cs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6096000" cy="5181600"/>
          </a:xfrm>
        </p:spPr>
        <p:txBody>
          <a:bodyPr/>
          <a:lstStyle/>
          <a:p>
            <a:pPr algn="l" eaLnBrk="1" hangingPunct="1">
              <a:buFont typeface="Wingdings" charset="0"/>
              <a:buNone/>
              <a:defRPr/>
            </a:pPr>
            <a:endParaRPr lang="es-ES_tradnl" sz="1900" i="1" smtClean="0">
              <a:cs typeface="Times New Roman" charset="0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i="1" smtClean="0">
              <a:cs typeface="Times New Roman" charset="0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i="1" smtClean="0">
              <a:cs typeface="Times New Roman" charset="0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i="1" smtClean="0">
              <a:cs typeface="Times New Roman" charset="0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i="1" smtClean="0">
              <a:cs typeface="Times New Roman" charset="0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i="1" smtClean="0">
              <a:cs typeface="Times New Roman" charset="0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i="1" smtClean="0">
              <a:cs typeface="Times New Roman" charset="0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i="1" smtClean="0">
              <a:cs typeface="Times New Roman" charset="0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i="1" smtClean="0">
              <a:cs typeface="Times New Roman" charset="0"/>
            </a:endParaRPr>
          </a:p>
          <a:p>
            <a:pPr algn="l" eaLnBrk="1" hangingPunct="1">
              <a:buFont typeface="Wingdings" charset="0"/>
              <a:buNone/>
              <a:defRPr/>
            </a:pPr>
            <a:endParaRPr lang="es-ES_tradnl" sz="1900" smtClean="0">
              <a:cs typeface="+mn-cs"/>
            </a:endParaRPr>
          </a:p>
        </p:txBody>
      </p:sp>
      <p:pic>
        <p:nvPicPr>
          <p:cNvPr id="40964" name="Picture 4" descr="Nicholas Kurti réd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1901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photo hThis par  Louis Monier plus pet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28800"/>
            <a:ext cx="1939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4497388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2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546E5-829C-0445-B33B-35F1A237EFB9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320100" cy="53936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828" y="260648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200" b="1" i="1" dirty="0">
                <a:latin typeface="Myriad Web Pro Condensed" charset="0"/>
              </a:rPr>
              <a:t>Molecular </a:t>
            </a:r>
            <a:r>
              <a:rPr lang="es-ES_tradnl" sz="3200" b="1" i="1" dirty="0" err="1">
                <a:latin typeface="Myriad Web Pro Condensed" charset="0"/>
              </a:rPr>
              <a:t>Gastronomy</a:t>
            </a:r>
            <a:endParaRPr lang="es-ES_tradnl" sz="3200" b="1" i="1" dirty="0" smtClean="0">
              <a:latin typeface="Myriad Web Pro Condensed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70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E8B7D-1D64-F946-9926-FE067D6CF4BE}" type="slidenum">
              <a:rPr lang="en-US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61446" name="Object 1030"/>
          <p:cNvGraphicFramePr>
            <a:graphicFrameLocks noChangeAspect="1"/>
          </p:cNvGraphicFramePr>
          <p:nvPr/>
        </p:nvGraphicFramePr>
        <p:xfrm>
          <a:off x="228600" y="1676400"/>
          <a:ext cx="87630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9" name="Imagen de mapa de bits" r:id="rId3" imgW="6838095" imgH="3924848" progId="">
                  <p:embed/>
                </p:oleObj>
              </mc:Choice>
              <mc:Fallback>
                <p:oleObj name="Imagen de mapa de bits" r:id="rId3" imgW="6838095" imgH="392484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87630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ángulo 3"/>
          <p:cNvSpPr>
            <a:spLocks noChangeArrowheads="1"/>
          </p:cNvSpPr>
          <p:nvPr/>
        </p:nvSpPr>
        <p:spPr bwMode="auto">
          <a:xfrm>
            <a:off x="1752600" y="762000"/>
            <a:ext cx="52539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  </a:t>
            </a:r>
            <a:r>
              <a:rPr lang="en-US" sz="3200" b="1" dirty="0"/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23851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F99D1-FF8F-E04C-8C41-58309F0AD270}" type="slidenum">
              <a:rPr lang="en-US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624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925433"/>
              </p:ext>
            </p:extLst>
          </p:nvPr>
        </p:nvGraphicFramePr>
        <p:xfrm>
          <a:off x="0" y="1196752"/>
          <a:ext cx="8991600" cy="509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3" name="Imagen de mapa de bits" r:id="rId3" imgW="7028571" imgH="3982006" progId="">
                  <p:embed/>
                </p:oleObj>
              </mc:Choice>
              <mc:Fallback>
                <p:oleObj name="Imagen de mapa de bits" r:id="rId3" imgW="7028571" imgH="3982006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752"/>
                        <a:ext cx="8991600" cy="509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ángulo 3"/>
          <p:cNvSpPr>
            <a:spLocks noChangeArrowheads="1"/>
          </p:cNvSpPr>
          <p:nvPr/>
        </p:nvSpPr>
        <p:spPr bwMode="auto">
          <a:xfrm>
            <a:off x="2123728" y="476672"/>
            <a:ext cx="516118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Science &amp; </a:t>
            </a:r>
            <a:r>
              <a:rPr lang="en-US" sz="3200" b="1" dirty="0" smtClean="0"/>
              <a:t>Gastronomy </a:t>
            </a:r>
            <a:r>
              <a:rPr lang="en-US" sz="3200" b="1" dirty="0"/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206329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</TotalTime>
  <Words>1169</Words>
  <Application>Microsoft Macintosh PowerPoint</Application>
  <PresentationFormat>Presentación en pantalla (4:3)</PresentationFormat>
  <Paragraphs>315</Paragraphs>
  <Slides>32</Slides>
  <Notes>21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Vínculos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5" baseType="lpstr">
      <vt:lpstr>Tema de Office</vt:lpstr>
      <vt:lpstr>\\localhost\Users\perecastells\Desktop\UB-BULLIPEDIA 2013\EXPOSICIONS SET-DESEM 2013\DEMO  16 NOV\Macintosh HD:Users:perecastells:Desktop:UB-BULLIPEDIA 2013:1 UB-Bullipèdia 2013 :ORGANITZACIÓ:INFORMES:JUNY: 16 juny Informe UB-Bullièdia.docx!OLE_LINK1</vt:lpstr>
      <vt:lpstr>Imagen de mapa de bits</vt:lpstr>
      <vt:lpstr>Presentación de PowerPoint</vt:lpstr>
      <vt:lpstr> </vt:lpstr>
      <vt:lpstr>Presentación de PowerPoint</vt:lpstr>
      <vt:lpstr>Presentación de PowerPoint</vt:lpstr>
      <vt:lpstr>  Molecular Gastronomy</vt:lpstr>
      <vt:lpstr>Molecular Gastronomy</vt:lpstr>
      <vt:lpstr>Molecular Gastronomy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Windows 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Marta</dc:creator>
  <cp:lastModifiedBy>Pere</cp:lastModifiedBy>
  <cp:revision>114</cp:revision>
  <dcterms:created xsi:type="dcterms:W3CDTF">2014-10-01T09:18:48Z</dcterms:created>
  <dcterms:modified xsi:type="dcterms:W3CDTF">2016-11-25T11:20:49Z</dcterms:modified>
</cp:coreProperties>
</file>