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commentAuthors.xml" ContentType="application/vnd.openxmlformats-officedocument.presentationml.commentAuthors+xml"/>
  <Override PartName="/ppt/comments/comment2.xml" ContentType="application/vnd.openxmlformats-officedocument.presentationml.comments+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comments/comment1.xml" ContentType="application/vnd.openxmlformats-officedocument.presentationml.comments+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3666" r:id="rId3"/>
    <p:sldMasterId id="2147483677" r:id="rId4"/>
  </p:sldMasterIdLst>
  <p:notesMasterIdLst>
    <p:notesMasterId r:id="rId35"/>
  </p:notesMasterIdLst>
  <p:sldIdLst>
    <p:sldId id="294" r:id="rId5"/>
    <p:sldId id="256" r:id="rId6"/>
    <p:sldId id="265" r:id="rId7"/>
    <p:sldId id="266" r:id="rId8"/>
    <p:sldId id="267" r:id="rId9"/>
    <p:sldId id="268" r:id="rId10"/>
    <p:sldId id="272" r:id="rId11"/>
    <p:sldId id="280" r:id="rId12"/>
    <p:sldId id="269" r:id="rId13"/>
    <p:sldId id="273" r:id="rId14"/>
    <p:sldId id="277" r:id="rId15"/>
    <p:sldId id="293" r:id="rId16"/>
    <p:sldId id="257" r:id="rId17"/>
    <p:sldId id="279" r:id="rId18"/>
    <p:sldId id="278" r:id="rId19"/>
    <p:sldId id="274" r:id="rId20"/>
    <p:sldId id="275" r:id="rId21"/>
    <p:sldId id="284" r:id="rId22"/>
    <p:sldId id="285" r:id="rId23"/>
    <p:sldId id="286" r:id="rId24"/>
    <p:sldId id="264" r:id="rId25"/>
    <p:sldId id="276" r:id="rId26"/>
    <p:sldId id="291" r:id="rId27"/>
    <p:sldId id="288" r:id="rId28"/>
    <p:sldId id="292" r:id="rId29"/>
    <p:sldId id="289" r:id="rId30"/>
    <p:sldId id="290" r:id="rId31"/>
    <p:sldId id="281" r:id="rId32"/>
    <p:sldId id="283" r:id="rId33"/>
    <p:sldId id="270" r:id="rId34"/>
  </p:sldIdLst>
  <p:sldSz cx="9144000" cy="6858000" type="screen4x3"/>
  <p:notesSz cx="6858000" cy="9144000"/>
  <p:defaultTextStyle>
    <a:defPPr>
      <a:defRPr lang="sv-SE"/>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nie Vestergaard" initials="JV"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C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5" d="100"/>
          <a:sy n="65" d="100"/>
        </p:scale>
        <p:origin x="-82" y="-394"/>
      </p:cViewPr>
      <p:guideLst>
        <p:guide orient="horz" pos="2160"/>
        <p:guide pos="2880"/>
        <p:guide pos="614"/>
        <p:guide pos="5146"/>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11-29T15:06:20.837" idx="2">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6-11-26T16:06:18.491"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0F052517-3F01-44E8-824B-C24F0D5EF674}" type="datetimeFigureOut">
              <a:rPr lang="sv-SE"/>
              <a:pPr>
                <a:defRPr/>
              </a:pPr>
              <a:t>2016-12-05</a:t>
            </a:fld>
            <a:endParaRPr lang="sv-SE"/>
          </a:p>
        </p:txBody>
      </p:sp>
      <p:sp>
        <p:nvSpPr>
          <p:cNvPr id="4" name="Platshållare för bildobjekt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sv-SE" noProof="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endParaRPr lang="sv-SE" noProof="0"/>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600FDB60-3D7B-4E4D-8139-7BA5652E04C7}" type="slidenum">
              <a:rPr lang="sv-SE"/>
              <a:pPr>
                <a:defRPr/>
              </a:pPr>
              <a:t>‹nº›</a:t>
            </a:fld>
            <a:endParaRPr lang="sv-S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Platshållare för bildobjekt 1"/>
          <p:cNvSpPr>
            <a:spLocks noGrp="1" noRot="1" noChangeAspect="1"/>
          </p:cNvSpPr>
          <p:nvPr>
            <p:ph type="sldImg"/>
          </p:nvPr>
        </p:nvSpPr>
        <p:spPr bwMode="auto">
          <a:noFill/>
          <a:ln>
            <a:solidFill>
              <a:srgbClr val="000000"/>
            </a:solidFill>
            <a:miter lim="800000"/>
            <a:headEnd/>
            <a:tailEnd/>
          </a:ln>
        </p:spPr>
      </p:sp>
      <p:sp>
        <p:nvSpPr>
          <p:cNvPr id="39938"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t-PT" smtClean="0"/>
          </a:p>
        </p:txBody>
      </p:sp>
      <p:sp>
        <p:nvSpPr>
          <p:cNvPr id="39939"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43E6C2-70DA-4AE5-A317-832B7D1A7E3A}" type="slidenum">
              <a:rPr lang="sv-SE">
                <a:cs typeface="Arial" charset="0"/>
              </a:rPr>
              <a:pPr fontAlgn="base">
                <a:spcBef>
                  <a:spcPct val="0"/>
                </a:spcBef>
                <a:spcAft>
                  <a:spcPct val="0"/>
                </a:spcAft>
              </a:pPr>
              <a:t>2</a:t>
            </a:fld>
            <a:endParaRPr lang="sv-SE">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Platshållare för bildobjekt 1"/>
          <p:cNvSpPr>
            <a:spLocks noGrp="1" noRot="1" noChangeAspect="1"/>
          </p:cNvSpPr>
          <p:nvPr>
            <p:ph type="sldImg"/>
          </p:nvPr>
        </p:nvSpPr>
        <p:spPr bwMode="auto">
          <a:noFill/>
          <a:ln>
            <a:solidFill>
              <a:srgbClr val="000000"/>
            </a:solidFill>
            <a:miter lim="800000"/>
            <a:headEnd/>
            <a:tailEnd/>
          </a:ln>
        </p:spPr>
      </p:sp>
      <p:sp>
        <p:nvSpPr>
          <p:cNvPr id="41986"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t-PT" smtClean="0"/>
          </a:p>
        </p:txBody>
      </p:sp>
      <p:sp>
        <p:nvSpPr>
          <p:cNvPr id="41987"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030AB4-1EE2-4F5C-95D7-FC57A33CA138}" type="slidenum">
              <a:rPr lang="sv-SE">
                <a:cs typeface="Arial" charset="0"/>
              </a:rPr>
              <a:pPr fontAlgn="base">
                <a:spcBef>
                  <a:spcPct val="0"/>
                </a:spcBef>
                <a:spcAft>
                  <a:spcPct val="0"/>
                </a:spcAft>
              </a:pPr>
              <a:t>3</a:t>
            </a:fld>
            <a:endParaRPr lang="sv-SE">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Platshållare för bildobjekt 1"/>
          <p:cNvSpPr>
            <a:spLocks noGrp="1" noRot="1" noChangeAspect="1"/>
          </p:cNvSpPr>
          <p:nvPr>
            <p:ph type="sldImg"/>
          </p:nvPr>
        </p:nvSpPr>
        <p:spPr bwMode="auto">
          <a:noFill/>
          <a:ln>
            <a:solidFill>
              <a:srgbClr val="000000"/>
            </a:solidFill>
            <a:miter lim="800000"/>
            <a:headEnd/>
            <a:tailEnd/>
          </a:ln>
        </p:spPr>
      </p:sp>
      <p:sp>
        <p:nvSpPr>
          <p:cNvPr id="44034"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t-PT" smtClean="0"/>
          </a:p>
        </p:txBody>
      </p:sp>
      <p:sp>
        <p:nvSpPr>
          <p:cNvPr id="44035"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A44B4BC-4DD8-4DB8-BAFC-2922DA4020F4}" type="slidenum">
              <a:rPr lang="sv-SE">
                <a:cs typeface="Arial" charset="0"/>
              </a:rPr>
              <a:pPr fontAlgn="base">
                <a:spcBef>
                  <a:spcPct val="0"/>
                </a:spcBef>
                <a:spcAft>
                  <a:spcPct val="0"/>
                </a:spcAft>
              </a:pPr>
              <a:t>4</a:t>
            </a:fld>
            <a:endParaRPr lang="sv-SE">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4"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sv-SE" altLang="sv-SE" b="1" smtClean="0">
                <a:solidFill>
                  <a:srgbClr val="FF0000"/>
                </a:solidFill>
              </a:rPr>
              <a:t>OBS! Följ grafisk profil. Använd typsnitt Futura Book i all text. Fyll ej sidorna med text. Använd skarpa foto i klara färger från vårt bildarkiv. Var noga med stavning, radera dubbla mellanslag och undvik dubbla radbrytningar. Vid problem kontakta Cecilia Franck, 0735-979743. Hon hjälper gärna till! </a:t>
            </a:r>
            <a:r>
              <a:rPr lang="sv-SE" altLang="sv-SE" b="1" smtClean="0">
                <a:solidFill>
                  <a:srgbClr val="FF0000"/>
                </a:solidFill>
                <a:sym typeface="Wingdings" pitchFamily="2" charset="2"/>
              </a:rPr>
              <a:t></a:t>
            </a:r>
            <a:endParaRPr lang="sv-SE" altLang="sv-SE" b="1" smtClean="0">
              <a:solidFill>
                <a:srgbClr val="FF0000"/>
              </a:solidFill>
            </a:endParaRPr>
          </a:p>
          <a:p>
            <a:pPr>
              <a:spcBef>
                <a:spcPct val="0"/>
              </a:spcBef>
            </a:pPr>
            <a:endParaRPr lang="sv-SE" altLang="sv-SE" smtClean="0"/>
          </a:p>
          <a:p>
            <a:pPr>
              <a:spcBef>
                <a:spcPct val="0"/>
              </a:spcBef>
            </a:pPr>
            <a:r>
              <a:rPr lang="sv-SE" altLang="sv-SE" smtClean="0"/>
              <a:t>Introbild innan presentationen börjar. </a:t>
            </a:r>
          </a:p>
        </p:txBody>
      </p:sp>
      <p:sp>
        <p:nvSpPr>
          <p:cNvPr id="49155"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6479C6-134D-435F-B2D4-F020352507CC}" type="slidenum">
              <a:rPr lang="sv-SE" altLang="sv-SE" sz="1300">
                <a:ea typeface="MS PGothic" pitchFamily="34" charset="-128"/>
                <a:cs typeface="Arial" charset="0"/>
              </a:rPr>
              <a:pPr fontAlgn="base">
                <a:spcBef>
                  <a:spcPct val="0"/>
                </a:spcBef>
                <a:spcAft>
                  <a:spcPct val="0"/>
                </a:spcAft>
              </a:pPr>
              <a:t>8</a:t>
            </a:fld>
            <a:endParaRPr lang="sv-SE" altLang="sv-SE" sz="1300">
              <a:ea typeface="MS PGothic" pitchFamily="34" charset="-128"/>
              <a:cs typeface="Arial" charset="0"/>
            </a:endParaRPr>
          </a:p>
        </p:txBody>
      </p:sp>
      <p:sp>
        <p:nvSpPr>
          <p:cNvPr id="49156" name="Platshållare för sidfot 1"/>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sv-SE" smtClean="0">
                <a:cs typeface="Arial" charset="0"/>
              </a:rPr>
              <a:t>OIV Skåne 18 May 2016 - Jannie S. Vestergaard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54274"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sv-SE" altLang="sv-SE" smtClean="0"/>
              <a:t>Målet är att Skåne ska vara en kulinarisk frontregion 2025. Och vad är då en kulinarisk frontregion? Jo det är en region som har unika råvaror och produkter som utmärker regionen, en stolthet, en tydlig identitet, ett starkt entreprenörskap, en vilja att utvecklas, en gemensam historia och en attraktionskraft som gör att turister gärna besöker regionen för att uppleva maten och drycken.   </a:t>
            </a:r>
          </a:p>
        </p:txBody>
      </p:sp>
      <p:sp>
        <p:nvSpPr>
          <p:cNvPr id="54275"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80027F-8D0F-4F7A-B8C3-27670BEC439C}" type="slidenum">
              <a:rPr lang="sv-SE" altLang="sv-SE">
                <a:ea typeface="MS PGothic" pitchFamily="34" charset="-128"/>
                <a:cs typeface="Arial" charset="0"/>
              </a:rPr>
              <a:pPr fontAlgn="base">
                <a:spcBef>
                  <a:spcPct val="0"/>
                </a:spcBef>
                <a:spcAft>
                  <a:spcPct val="0"/>
                </a:spcAft>
              </a:pPr>
              <a:t>12</a:t>
            </a:fld>
            <a:endParaRPr lang="sv-SE" altLang="sv-SE">
              <a:ea typeface="MS PGothic" pitchFamily="34" charset="-128"/>
              <a:cs typeface="Arial" charset="0"/>
            </a:endParaRPr>
          </a:p>
        </p:txBody>
      </p:sp>
      <p:sp>
        <p:nvSpPr>
          <p:cNvPr id="54276" name="Platshållare för sidfot 1"/>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sv-SE" smtClean="0">
                <a:cs typeface="Arial" charset="0"/>
              </a:rPr>
              <a:t>Street food som entreprenörskap - Entreprenörsveckan Båstad - Jannie S. Vestergaard - 23 juni 2015</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3" name="Shape 28"/>
          <p:cNvSpPr txBox="1">
            <a:spLocks noGrp="1"/>
          </p:cNvSpPr>
          <p:nvPr>
            <p:ph type="body" idx="1"/>
          </p:nvPr>
        </p:nvSpPr>
        <p:spPr bwMode="auto">
          <a:xfrm>
            <a:off x="709613" y="4860925"/>
            <a:ext cx="5680075" cy="4605338"/>
          </a:xfrm>
          <a:noFill/>
        </p:spPr>
        <p:txBody>
          <a:bodyPr wrap="square" lIns="99032" tIns="99032" rIns="99032" bIns="99032" numCol="1" anchor="t" anchorCtr="0" compatLnSpc="1">
            <a:prstTxWarp prst="textNoShape">
              <a:avLst/>
            </a:prstTxWarp>
          </a:bodyPr>
          <a:lstStyle/>
          <a:p>
            <a:pPr>
              <a:spcBef>
                <a:spcPct val="0"/>
              </a:spcBef>
            </a:pPr>
            <a:endParaRPr lang="pt-PT" smtClean="0"/>
          </a:p>
        </p:txBody>
      </p:sp>
      <p:sp>
        <p:nvSpPr>
          <p:cNvPr id="69634" name="Shape 29"/>
          <p:cNvSpPr>
            <a:spLocks noGrp="1" noRot="1" noChangeAspect="1"/>
          </p:cNvSpPr>
          <p:nvPr>
            <p:ph type="sldImg" idx="2"/>
          </p:nvPr>
        </p:nvSpPr>
        <p:spPr bwMode="auto">
          <a:xfrm>
            <a:off x="992188" y="768350"/>
            <a:ext cx="5114925" cy="3836988"/>
          </a:xfrm>
          <a:custGeom>
            <a:avLst/>
            <a:gdLst>
              <a:gd name="T0" fmla="*/ 0 w 120000"/>
              <a:gd name="T1" fmla="*/ 0 h 120000"/>
              <a:gd name="T2" fmla="*/ 120000 w 120000"/>
              <a:gd name="T3" fmla="*/ 120000 h 120000"/>
            </a:gdLst>
            <a:ahLst/>
            <a:cxnLst>
              <a:cxn ang="0">
                <a:pos x="0" y="0"/>
              </a:cxn>
              <a:cxn ang="0">
                <a:pos x="120000" y="0"/>
              </a:cxn>
              <a:cxn ang="0">
                <a:pos x="120000" y="120000"/>
              </a:cxn>
              <a:cxn ang="0">
                <a:pos x="0" y="120000"/>
              </a:cxn>
            </a:cxnLst>
            <a:rect l="T0" t="T1" r="T2" b="T3"/>
            <a:pathLst>
              <a:path w="120000" h="120000" extrusionOk="0">
                <a:moveTo>
                  <a:pt x="0" y="0"/>
                </a:moveTo>
                <a:lnTo>
                  <a:pt x="120000" y="0"/>
                </a:lnTo>
                <a:lnTo>
                  <a:pt x="120000" y="120000"/>
                </a:lnTo>
                <a:lnTo>
                  <a:pt x="0" y="120000"/>
                </a:lnTo>
                <a:close/>
              </a:path>
            </a:pathLst>
          </a:custGeom>
          <a:noFill/>
          <a:ln>
            <a:solidFill>
              <a:srgbClr val="000000"/>
            </a:solidFill>
            <a:round/>
            <a:headEnd/>
            <a:tailEnd/>
          </a:ln>
        </p:spPr>
      </p:sp>
      <p:sp>
        <p:nvSpPr>
          <p:cNvPr id="69635" name="Platshållare för sidfot 1"/>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sv-SE" smtClean="0">
                <a:cs typeface="Arial" charset="0"/>
              </a:rPr>
              <a:t>OIV Skåne 18 May 2016 - Jannie S. Vestergaard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73730"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sv-SE" altLang="sv-SE" smtClean="0"/>
              <a:t>Våra fokusområden just nu är bu</a:t>
            </a:r>
            <a:r>
              <a:rPr lang="sv-SE" altLang="sv-SE" smtClean="0">
                <a:latin typeface="Futura-Book"/>
              </a:rPr>
              <a:t>tikskonceptet ”Smaka på Skåne – Närproducerat &amp; Noga Utvalt”, kulinarisk turism, Nya Skånska Köket, skånska drycker, export, lokal mat i offentlig sektor, konceptualisering av arena- och eventmat och skånsk street food. Från och med 2014 arrangerar vi också Skånes Matfestival. </a:t>
            </a:r>
            <a:endParaRPr lang="sv-SE" altLang="sv-SE" smtClean="0"/>
          </a:p>
        </p:txBody>
      </p:sp>
      <p:sp>
        <p:nvSpPr>
          <p:cNvPr id="73731"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C45D8E-C615-4CDC-8447-B764644B778D}" type="slidenum">
              <a:rPr lang="sv-SE" altLang="sv-SE" sz="1300">
                <a:ea typeface="MS PGothic" pitchFamily="34" charset="-128"/>
                <a:cs typeface="Arial" charset="0"/>
              </a:rPr>
              <a:pPr fontAlgn="base">
                <a:spcBef>
                  <a:spcPct val="0"/>
                </a:spcBef>
                <a:spcAft>
                  <a:spcPct val="0"/>
                </a:spcAft>
              </a:pPr>
              <a:t>29</a:t>
            </a:fld>
            <a:endParaRPr lang="sv-SE" altLang="sv-SE" sz="1300">
              <a:ea typeface="MS PGothic" pitchFamily="34" charset="-128"/>
              <a:cs typeface="Arial" charset="0"/>
            </a:endParaRPr>
          </a:p>
        </p:txBody>
      </p:sp>
      <p:sp>
        <p:nvSpPr>
          <p:cNvPr id="73732" name="Platshållare för sidfot 1"/>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sv-SE" smtClean="0">
                <a:cs typeface="Arial" charset="0"/>
              </a:rPr>
              <a:t>OIV Skåne 18 May 2016 - Jannie S. Vestergaard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661252"/>
            <a:ext cx="7772400" cy="1470025"/>
          </a:xfrm>
        </p:spPr>
        <p:txBody>
          <a:bodyPr/>
          <a:lstStyle>
            <a:lvl1pPr algn="ctr">
              <a:defRPr/>
            </a:lvl1pPr>
          </a:lstStyle>
          <a:p>
            <a:r>
              <a:rPr lang="sv-SE" dirty="0" smtClean="0"/>
              <a:t>Klicka här för att ändra format</a:t>
            </a:r>
            <a:endParaRPr lang="sv-SE" dirty="0"/>
          </a:p>
        </p:txBody>
      </p:sp>
      <p:sp>
        <p:nvSpPr>
          <p:cNvPr id="3" name="Underrubrik 2"/>
          <p:cNvSpPr>
            <a:spLocks noGrp="1"/>
          </p:cNvSpPr>
          <p:nvPr>
            <p:ph type="subTitle" idx="1"/>
          </p:nvPr>
        </p:nvSpPr>
        <p:spPr>
          <a:xfrm>
            <a:off x="685800" y="3420936"/>
            <a:ext cx="77724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lvl1pPr>
              <a:defRPr/>
            </a:lvl1pPr>
          </a:lstStyle>
          <a:p>
            <a:pPr>
              <a:defRPr/>
            </a:pPr>
            <a:fld id="{12DF493D-36DC-4797-BBB9-FC27FCF4DA7A}" type="datetime1">
              <a:rPr lang="sv-SE"/>
              <a:pPr>
                <a:defRPr/>
              </a:pPr>
              <a:t>2016-12-05</a:t>
            </a:fld>
            <a:endParaRPr lang="sv-SE"/>
          </a:p>
        </p:txBody>
      </p:sp>
      <p:sp>
        <p:nvSpPr>
          <p:cNvPr id="5" name="Platshållare för sidfot 4"/>
          <p:cNvSpPr>
            <a:spLocks noGrp="1"/>
          </p:cNvSpPr>
          <p:nvPr>
            <p:ph type="ftr" sz="quarter" idx="11"/>
          </p:nvPr>
        </p:nvSpPr>
        <p:spPr>
          <a:xfrm>
            <a:off x="25908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sv-SE"/>
              <a:t>17 nov 2016</a:t>
            </a:r>
          </a:p>
        </p:txBody>
      </p:sp>
      <p:sp>
        <p:nvSpPr>
          <p:cNvPr id="6" name="Platshållare för bildnummer 5"/>
          <p:cNvSpPr>
            <a:spLocks noGrp="1"/>
          </p:cNvSpPr>
          <p:nvPr>
            <p:ph type="sldNum" sz="quarter" idx="12"/>
          </p:nvPr>
        </p:nvSpPr>
        <p:spPr/>
        <p:txBody>
          <a:bodyPr/>
          <a:lstStyle>
            <a:lvl1pPr>
              <a:defRPr/>
            </a:lvl1pPr>
          </a:lstStyle>
          <a:p>
            <a:pPr>
              <a:defRPr/>
            </a:pPr>
            <a:fld id="{C4EEA6D4-724A-46D8-AC04-E1873DA28029}" type="slidenum">
              <a:rPr lang="sv-SE"/>
              <a:pPr>
                <a:defRPr/>
              </a:pPr>
              <a:t>‹nº›</a:t>
            </a:fld>
            <a:endParaRPr lang="sv-S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Klicka här för att ändra format</a:t>
            </a:r>
            <a:endParaRPr lang="sv-SE" dirty="0"/>
          </a:p>
        </p:txBody>
      </p:sp>
      <p:sp>
        <p:nvSpPr>
          <p:cNvPr id="3" name="Platshållare för innehåll 2"/>
          <p:cNvSpPr>
            <a:spLocks noGrp="1"/>
          </p:cNvSpPr>
          <p:nvPr>
            <p:ph idx="1"/>
          </p:nvPr>
        </p:nvSpPr>
        <p:spPr>
          <a:xfrm>
            <a:off x="844550" y="2230438"/>
            <a:ext cx="4108450" cy="3783012"/>
          </a:xfrm>
        </p:spPr>
        <p:txBody>
          <a:bodyPr/>
          <a:lstStyle>
            <a:lvl1pPr>
              <a:defRPr sz="1400">
                <a:latin typeface="Futura-Book"/>
                <a:cs typeface="Futura-Book"/>
              </a:defRPr>
            </a:lvl1pPr>
            <a:lvl2pPr>
              <a:defRPr>
                <a:latin typeface="Futura-Book"/>
                <a:cs typeface="Futura-Book"/>
              </a:defRPr>
            </a:lvl2pPr>
            <a:lvl3pPr>
              <a:defRPr>
                <a:latin typeface="Futura-Book"/>
                <a:cs typeface="Futura-Book"/>
              </a:defRPr>
            </a:lvl3pPr>
            <a:lvl4pPr>
              <a:defRPr>
                <a:latin typeface="Futura-Book"/>
                <a:cs typeface="Futura-Book"/>
              </a:defRPr>
            </a:lvl4pPr>
            <a:lvl5pPr>
              <a:defRPr>
                <a:latin typeface="Futura-Book"/>
                <a:cs typeface="Futura-Book"/>
              </a:defRPr>
            </a:lvl5pPr>
          </a:lstStyle>
          <a:p>
            <a:pPr lvl="0"/>
            <a:r>
              <a:rPr lang="sv-SE" dirty="0" smtClean="0"/>
              <a:t>Klicka här för att ändra format på bakgrundstexten</a:t>
            </a:r>
          </a:p>
          <a:p>
            <a:pPr lvl="1"/>
            <a:r>
              <a:rPr lang="sv-SE" dirty="0" smtClean="0"/>
              <a:t>Nivå två</a:t>
            </a:r>
          </a:p>
        </p:txBody>
      </p:sp>
      <p:sp>
        <p:nvSpPr>
          <p:cNvPr id="11" name="Platshållare för bild 10"/>
          <p:cNvSpPr>
            <a:spLocks noGrp="1"/>
          </p:cNvSpPr>
          <p:nvPr>
            <p:ph type="pic" sz="quarter" idx="13"/>
          </p:nvPr>
        </p:nvSpPr>
        <p:spPr>
          <a:xfrm>
            <a:off x="5164667" y="2230438"/>
            <a:ext cx="2827338" cy="3783012"/>
          </a:xfrm>
        </p:spPr>
        <p:txBody>
          <a:bodyPr/>
          <a:lstStyle>
            <a:lvl1pPr marL="0" indent="0">
              <a:buNone/>
              <a:defRPr/>
            </a:lvl1pPr>
          </a:lstStyle>
          <a:p>
            <a:pPr lvl="0"/>
            <a:endParaRPr lang="sv-SE" noProof="0" dirty="0"/>
          </a:p>
        </p:txBody>
      </p:sp>
      <p:sp>
        <p:nvSpPr>
          <p:cNvPr id="5" name="Platshållare för datum 3"/>
          <p:cNvSpPr>
            <a:spLocks noGrp="1"/>
          </p:cNvSpPr>
          <p:nvPr>
            <p:ph type="dt" sz="half" idx="14"/>
          </p:nvPr>
        </p:nvSpPr>
        <p:spPr/>
        <p:txBody>
          <a:bodyPr/>
          <a:lstStyle>
            <a:lvl1pPr>
              <a:defRPr/>
            </a:lvl1pPr>
          </a:lstStyle>
          <a:p>
            <a:pPr>
              <a:defRPr/>
            </a:pPr>
            <a:r>
              <a:rPr lang="sv-SE"/>
              <a:t>2013-09-03</a:t>
            </a:r>
            <a:endParaRPr lang="sv-S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Klicka här för att ändra format</a:t>
            </a:r>
            <a:endParaRPr lang="sv-SE" dirty="0"/>
          </a:p>
        </p:txBody>
      </p:sp>
      <p:sp>
        <p:nvSpPr>
          <p:cNvPr id="3" name="Platshållare för innehåll 2"/>
          <p:cNvSpPr>
            <a:spLocks noGrp="1"/>
          </p:cNvSpPr>
          <p:nvPr>
            <p:ph idx="1"/>
          </p:nvPr>
        </p:nvSpPr>
        <p:spPr>
          <a:xfrm>
            <a:off x="844550" y="2230438"/>
            <a:ext cx="4108450" cy="3783012"/>
          </a:xfrm>
        </p:spPr>
        <p:txBody>
          <a:bodyPr/>
          <a:lstStyle>
            <a:lvl1pPr>
              <a:defRPr sz="1400">
                <a:latin typeface="Futura-Book"/>
                <a:cs typeface="Futura-Book"/>
              </a:defRPr>
            </a:lvl1pPr>
            <a:lvl2pPr>
              <a:defRPr>
                <a:latin typeface="Futura-Book"/>
                <a:cs typeface="Futura-Book"/>
              </a:defRPr>
            </a:lvl2pPr>
            <a:lvl3pPr>
              <a:defRPr>
                <a:latin typeface="Futura-Book"/>
                <a:cs typeface="Futura-Book"/>
              </a:defRPr>
            </a:lvl3pPr>
            <a:lvl4pPr>
              <a:defRPr>
                <a:latin typeface="Futura-Book"/>
                <a:cs typeface="Futura-Book"/>
              </a:defRPr>
            </a:lvl4pPr>
            <a:lvl5pPr>
              <a:defRPr>
                <a:latin typeface="Futura-Book"/>
                <a:cs typeface="Futura-Book"/>
              </a:defRPr>
            </a:lvl5pPr>
          </a:lstStyle>
          <a:p>
            <a:pPr lvl="0"/>
            <a:r>
              <a:rPr lang="sv-SE" dirty="0" smtClean="0"/>
              <a:t>Klicka här för att ändra format på bakgrundstexten</a:t>
            </a:r>
          </a:p>
          <a:p>
            <a:pPr lvl="1"/>
            <a:r>
              <a:rPr lang="sv-SE" dirty="0" smtClean="0"/>
              <a:t>Nivå två</a:t>
            </a:r>
          </a:p>
        </p:txBody>
      </p:sp>
      <p:sp>
        <p:nvSpPr>
          <p:cNvPr id="8" name="Platshållare för bild 10"/>
          <p:cNvSpPr>
            <a:spLocks noGrp="1"/>
          </p:cNvSpPr>
          <p:nvPr>
            <p:ph type="pic" sz="quarter" idx="14"/>
          </p:nvPr>
        </p:nvSpPr>
        <p:spPr>
          <a:xfrm>
            <a:off x="5164667" y="4182533"/>
            <a:ext cx="2827338" cy="1830917"/>
          </a:xfrm>
        </p:spPr>
        <p:txBody>
          <a:bodyPr/>
          <a:lstStyle>
            <a:lvl1pPr marL="0" indent="0">
              <a:buNone/>
              <a:defRPr/>
            </a:lvl1pPr>
          </a:lstStyle>
          <a:p>
            <a:pPr lvl="0"/>
            <a:endParaRPr lang="sv-SE" noProof="0" dirty="0"/>
          </a:p>
        </p:txBody>
      </p:sp>
      <p:sp>
        <p:nvSpPr>
          <p:cNvPr id="12" name="Platshållare för bild 10"/>
          <p:cNvSpPr>
            <a:spLocks noGrp="1"/>
          </p:cNvSpPr>
          <p:nvPr>
            <p:ph type="pic" sz="quarter" idx="15"/>
          </p:nvPr>
        </p:nvSpPr>
        <p:spPr>
          <a:xfrm>
            <a:off x="5164667" y="2230438"/>
            <a:ext cx="2827338" cy="1830917"/>
          </a:xfrm>
        </p:spPr>
        <p:txBody>
          <a:bodyPr/>
          <a:lstStyle>
            <a:lvl1pPr marL="0" indent="0">
              <a:buNone/>
              <a:defRPr/>
            </a:lvl1pPr>
          </a:lstStyle>
          <a:p>
            <a:pPr lvl="0"/>
            <a:endParaRPr lang="sv-SE" noProof="0" dirty="0"/>
          </a:p>
        </p:txBody>
      </p:sp>
      <p:sp>
        <p:nvSpPr>
          <p:cNvPr id="6" name="Platshållare för datum 3"/>
          <p:cNvSpPr>
            <a:spLocks noGrp="1"/>
          </p:cNvSpPr>
          <p:nvPr>
            <p:ph type="dt" sz="half" idx="16"/>
          </p:nvPr>
        </p:nvSpPr>
        <p:spPr/>
        <p:txBody>
          <a:bodyPr/>
          <a:lstStyle>
            <a:lvl1pPr>
              <a:defRPr/>
            </a:lvl1pPr>
          </a:lstStyle>
          <a:p>
            <a:pPr>
              <a:defRPr/>
            </a:pPr>
            <a:r>
              <a:rPr lang="sv-SE"/>
              <a:t>2013-09-03</a:t>
            </a:r>
            <a:endParaRPr lang="sv-S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3"/>
          <p:cNvSpPr>
            <a:spLocks noGrp="1"/>
          </p:cNvSpPr>
          <p:nvPr>
            <p:ph type="dt" sz="half" idx="10"/>
          </p:nvPr>
        </p:nvSpPr>
        <p:spPr/>
        <p:txBody>
          <a:bodyPr/>
          <a:lstStyle>
            <a:lvl1pPr>
              <a:defRPr/>
            </a:lvl1pPr>
          </a:lstStyle>
          <a:p>
            <a:pPr>
              <a:defRPr/>
            </a:pPr>
            <a:r>
              <a:rPr lang="sv-SE"/>
              <a:t>2013-09-03</a:t>
            </a:r>
            <a:endParaRPr lang="sv-S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p:txBody>
          <a:bodyPr/>
          <a:lstStyle>
            <a:lvl1pPr>
              <a:defRPr/>
            </a:lvl1pPr>
          </a:lstStyle>
          <a:p>
            <a:pPr>
              <a:defRPr/>
            </a:pPr>
            <a:r>
              <a:rPr lang="sv-SE"/>
              <a:t>2013-09-03</a:t>
            </a:r>
            <a:endParaRPr lang="sv-SE"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ektangel 5"/>
          <p:cNvSpPr/>
          <p:nvPr userDrawn="1"/>
        </p:nvSpPr>
        <p:spPr>
          <a:xfrm>
            <a:off x="0" y="0"/>
            <a:ext cx="9144000" cy="63563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solidFill>
                <a:prstClr val="white"/>
              </a:solidFill>
            </a:endParaRPr>
          </a:p>
        </p:txBody>
      </p:sp>
      <p:pic>
        <p:nvPicPr>
          <p:cNvPr id="3" name="Picture 6" descr="LOGOTYP_Smaka på Skåne_rgb.jpg"/>
          <p:cNvPicPr>
            <a:picLocks noChangeAspect="1"/>
          </p:cNvPicPr>
          <p:nvPr userDrawn="1"/>
        </p:nvPicPr>
        <p:blipFill>
          <a:blip r:embed="rId2"/>
          <a:srcRect/>
          <a:stretch>
            <a:fillRect/>
          </a:stretch>
        </p:blipFill>
        <p:spPr bwMode="auto">
          <a:xfrm>
            <a:off x="2143125" y="1471613"/>
            <a:ext cx="4524375" cy="3095625"/>
          </a:xfrm>
          <a:prstGeom prst="rect">
            <a:avLst/>
          </a:prstGeom>
          <a:noFill/>
          <a:ln w="9525">
            <a:noFill/>
            <a:miter lim="800000"/>
            <a:headEnd/>
            <a:tailEnd/>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Logo-color">
    <p:spTree>
      <p:nvGrpSpPr>
        <p:cNvPr id="1" name="Shape 12"/>
        <p:cNvGrpSpPr/>
        <p:nvPr/>
      </p:nvGrpSpPr>
      <p:grpSpPr>
        <a:xfrm>
          <a:off x="0" y="0"/>
          <a:ext cx="0" cy="0"/>
          <a:chOff x="0" y="0"/>
          <a:chExt cx="0" cy="0"/>
        </a:xfrm>
      </p:grpSpPr>
      <p:pic>
        <p:nvPicPr>
          <p:cNvPr id="2" name="Shape 14"/>
          <p:cNvPicPr preferRelativeResize="0">
            <a:picLocks noChangeAspect="1" noChangeArrowheads="1"/>
          </p:cNvPicPr>
          <p:nvPr/>
        </p:nvPicPr>
        <p:blipFill>
          <a:blip r:embed="rId2"/>
          <a:srcRect/>
          <a:stretch>
            <a:fillRect/>
          </a:stretch>
        </p:blipFill>
        <p:spPr bwMode="auto">
          <a:xfrm>
            <a:off x="2632075" y="5310188"/>
            <a:ext cx="3995738" cy="677862"/>
          </a:xfrm>
          <a:prstGeom prst="rect">
            <a:avLst/>
          </a:prstGeom>
          <a:noFill/>
          <a:ln w="9525">
            <a:noFill/>
            <a:miter lim="800000"/>
            <a:headEnd/>
            <a:tailEnd/>
          </a:ln>
        </p:spPr>
      </p:pic>
      <p:pic>
        <p:nvPicPr>
          <p:cNvPr id="3" name="Bildobjekt 3" descr="SkanesMatfestival_2016_BLACK_CMYK.png"/>
          <p:cNvPicPr>
            <a:picLocks noChangeAspect="1"/>
          </p:cNvPicPr>
          <p:nvPr userDrawn="1"/>
        </p:nvPicPr>
        <p:blipFill>
          <a:blip r:embed="rId3"/>
          <a:srcRect/>
          <a:stretch>
            <a:fillRect/>
          </a:stretch>
        </p:blipFill>
        <p:spPr bwMode="auto">
          <a:xfrm>
            <a:off x="2438400" y="927100"/>
            <a:ext cx="4405313" cy="4070350"/>
          </a:xfrm>
          <a:prstGeom prst="rect">
            <a:avLst/>
          </a:prstGeom>
          <a:noFill/>
          <a:ln w="9525">
            <a:noFill/>
            <a:miter lim="800000"/>
            <a:headEnd/>
            <a:tailEnd/>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661252"/>
            <a:ext cx="7772400" cy="1470025"/>
          </a:xfrm>
        </p:spPr>
        <p:txBody>
          <a:bodyPr/>
          <a:lstStyle>
            <a:lvl1pPr algn="ctr">
              <a:defRPr/>
            </a:lvl1pPr>
          </a:lstStyle>
          <a:p>
            <a:r>
              <a:rPr lang="sv-SE" dirty="0" smtClean="0"/>
              <a:t>Klicka här för att ändra format</a:t>
            </a:r>
            <a:endParaRPr lang="sv-SE" dirty="0"/>
          </a:p>
        </p:txBody>
      </p:sp>
      <p:sp>
        <p:nvSpPr>
          <p:cNvPr id="3" name="Underrubrik 2"/>
          <p:cNvSpPr>
            <a:spLocks noGrp="1"/>
          </p:cNvSpPr>
          <p:nvPr>
            <p:ph type="subTitle" idx="1"/>
          </p:nvPr>
        </p:nvSpPr>
        <p:spPr>
          <a:xfrm>
            <a:off x="685800" y="3420936"/>
            <a:ext cx="77724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lvl1pPr>
              <a:defRPr/>
            </a:lvl1pPr>
          </a:lstStyle>
          <a:p>
            <a:pPr>
              <a:defRPr/>
            </a:pPr>
            <a:r>
              <a:rPr lang="sv-SE"/>
              <a:t>2013-09-03</a:t>
            </a:r>
            <a:endParaRPr lang="sv-SE"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lvl1pPr>
              <a:defRPr sz="1400">
                <a:latin typeface="Futura-Book"/>
                <a:cs typeface="Futura-Book"/>
              </a:defRPr>
            </a:lvl1pPr>
            <a:lvl2pPr>
              <a:defRPr>
                <a:latin typeface="Futura-Book"/>
                <a:cs typeface="Futura-Book"/>
              </a:defRPr>
            </a:lvl2pPr>
            <a:lvl3pPr>
              <a:defRPr>
                <a:latin typeface="Futura-Book"/>
                <a:cs typeface="Futura-Book"/>
              </a:defRPr>
            </a:lvl3pPr>
            <a:lvl4pPr>
              <a:defRPr>
                <a:latin typeface="Futura-Book"/>
                <a:cs typeface="Futura-Book"/>
              </a:defRPr>
            </a:lvl4pPr>
            <a:lvl5pPr>
              <a:defRPr>
                <a:latin typeface="Futura-Book"/>
                <a:cs typeface="Futura-Book"/>
              </a:defRPr>
            </a:lvl5pPr>
          </a:lstStyle>
          <a:p>
            <a:pPr lvl="0"/>
            <a:r>
              <a:rPr lang="sv-SE" dirty="0" smtClean="0"/>
              <a:t>Klicka här för att ändra format på bakgrundstexten</a:t>
            </a:r>
          </a:p>
          <a:p>
            <a:pPr lvl="1"/>
            <a:r>
              <a:rPr lang="sv-SE" dirty="0" smtClean="0"/>
              <a:t>Nivå två</a:t>
            </a:r>
          </a:p>
        </p:txBody>
      </p:sp>
      <p:sp>
        <p:nvSpPr>
          <p:cNvPr id="4" name="Platshållare för datum 3"/>
          <p:cNvSpPr>
            <a:spLocks noGrp="1"/>
          </p:cNvSpPr>
          <p:nvPr>
            <p:ph type="dt" sz="half" idx="10"/>
          </p:nvPr>
        </p:nvSpPr>
        <p:spPr/>
        <p:txBody>
          <a:bodyPr/>
          <a:lstStyle>
            <a:lvl1pPr>
              <a:defRPr/>
            </a:lvl1pPr>
          </a:lstStyle>
          <a:p>
            <a:pPr>
              <a:defRPr/>
            </a:pPr>
            <a:r>
              <a:rPr lang="sv-SE"/>
              <a:t>2013-09-03</a:t>
            </a:r>
            <a:endParaRPr lang="sv-SE"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4" name="Platshållare för innehåll 3"/>
          <p:cNvSpPr>
            <a:spLocks noGrp="1"/>
          </p:cNvSpPr>
          <p:nvPr>
            <p:ph sz="half" idx="2"/>
          </p:nvPr>
        </p:nvSpPr>
        <p:spPr>
          <a:xfrm>
            <a:off x="844288" y="2174875"/>
            <a:ext cx="3653100" cy="3951288"/>
          </a:xfrm>
        </p:spPr>
        <p:txBody>
          <a:bodyPr/>
          <a:lstStyle>
            <a:lvl1pPr>
              <a:defRPr sz="1400"/>
            </a:lvl1pPr>
            <a:lvl2pPr>
              <a:defRPr sz="1400"/>
            </a:lvl2pPr>
            <a:lvl3pPr>
              <a:defRPr sz="1400"/>
            </a:lvl3pPr>
            <a:lvl4pPr>
              <a:defRPr sz="1600"/>
            </a:lvl4pPr>
            <a:lvl5pPr>
              <a:defRPr sz="16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p:txBody>
      </p:sp>
      <p:sp>
        <p:nvSpPr>
          <p:cNvPr id="6" name="Platshållare för innehåll 5"/>
          <p:cNvSpPr>
            <a:spLocks noGrp="1"/>
          </p:cNvSpPr>
          <p:nvPr>
            <p:ph sz="quarter" idx="4"/>
          </p:nvPr>
        </p:nvSpPr>
        <p:spPr>
          <a:xfrm>
            <a:off x="4645025" y="2174875"/>
            <a:ext cx="3661461" cy="3951288"/>
          </a:xfrm>
        </p:spPr>
        <p:txBody>
          <a:bodyPr/>
          <a:lstStyle>
            <a:lvl1pPr>
              <a:defRPr sz="1400"/>
            </a:lvl1pPr>
            <a:lvl2pPr>
              <a:defRPr sz="1400"/>
            </a:lvl2pPr>
            <a:lvl3pPr>
              <a:defRPr sz="1400"/>
            </a:lvl3pPr>
            <a:lvl4pPr>
              <a:defRPr sz="1600"/>
            </a:lvl4pPr>
            <a:lvl5pPr>
              <a:defRPr sz="16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p:txBody>
      </p:sp>
      <p:sp>
        <p:nvSpPr>
          <p:cNvPr id="5" name="Platshållare för datum 3"/>
          <p:cNvSpPr>
            <a:spLocks noGrp="1"/>
          </p:cNvSpPr>
          <p:nvPr>
            <p:ph type="dt" sz="half" idx="10"/>
          </p:nvPr>
        </p:nvSpPr>
        <p:spPr/>
        <p:txBody>
          <a:bodyPr/>
          <a:lstStyle>
            <a:lvl1pPr>
              <a:defRPr/>
            </a:lvl1pPr>
          </a:lstStyle>
          <a:p>
            <a:pPr>
              <a:defRPr/>
            </a:pPr>
            <a:r>
              <a:rPr lang="sv-SE"/>
              <a:t>2013-09-03</a:t>
            </a:r>
            <a:endParaRPr lang="sv-SE"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Klicka här för att ändra format</a:t>
            </a:r>
            <a:endParaRPr lang="sv-SE" dirty="0"/>
          </a:p>
        </p:txBody>
      </p:sp>
      <p:sp>
        <p:nvSpPr>
          <p:cNvPr id="3" name="Platshållare för innehåll 2"/>
          <p:cNvSpPr>
            <a:spLocks noGrp="1"/>
          </p:cNvSpPr>
          <p:nvPr>
            <p:ph idx="1"/>
          </p:nvPr>
        </p:nvSpPr>
        <p:spPr>
          <a:xfrm>
            <a:off x="844550" y="2230438"/>
            <a:ext cx="4108450" cy="3783012"/>
          </a:xfrm>
        </p:spPr>
        <p:txBody>
          <a:bodyPr/>
          <a:lstStyle>
            <a:lvl1pPr>
              <a:defRPr sz="1400">
                <a:latin typeface="Futura-Book"/>
                <a:cs typeface="Futura-Book"/>
              </a:defRPr>
            </a:lvl1pPr>
            <a:lvl2pPr>
              <a:defRPr>
                <a:latin typeface="Futura-Book"/>
                <a:cs typeface="Futura-Book"/>
              </a:defRPr>
            </a:lvl2pPr>
            <a:lvl3pPr>
              <a:defRPr>
                <a:latin typeface="Futura-Book"/>
                <a:cs typeface="Futura-Book"/>
              </a:defRPr>
            </a:lvl3pPr>
            <a:lvl4pPr>
              <a:defRPr>
                <a:latin typeface="Futura-Book"/>
                <a:cs typeface="Futura-Book"/>
              </a:defRPr>
            </a:lvl4pPr>
            <a:lvl5pPr>
              <a:defRPr>
                <a:latin typeface="Futura-Book"/>
                <a:cs typeface="Futura-Book"/>
              </a:defRPr>
            </a:lvl5pPr>
          </a:lstStyle>
          <a:p>
            <a:pPr lvl="0"/>
            <a:r>
              <a:rPr lang="sv-SE" dirty="0" smtClean="0"/>
              <a:t>Klicka här för att ändra format på bakgrundstexten</a:t>
            </a:r>
          </a:p>
          <a:p>
            <a:pPr lvl="1"/>
            <a:r>
              <a:rPr lang="sv-SE" dirty="0" smtClean="0"/>
              <a:t>Nivå två</a:t>
            </a:r>
          </a:p>
        </p:txBody>
      </p:sp>
      <p:sp>
        <p:nvSpPr>
          <p:cNvPr id="11" name="Platshållare för bild 10"/>
          <p:cNvSpPr>
            <a:spLocks noGrp="1"/>
          </p:cNvSpPr>
          <p:nvPr>
            <p:ph type="pic" sz="quarter" idx="13"/>
          </p:nvPr>
        </p:nvSpPr>
        <p:spPr>
          <a:xfrm>
            <a:off x="5164667" y="2230438"/>
            <a:ext cx="2827338" cy="3783012"/>
          </a:xfrm>
        </p:spPr>
        <p:txBody>
          <a:bodyPr/>
          <a:lstStyle>
            <a:lvl1pPr marL="0" indent="0">
              <a:buNone/>
              <a:defRPr/>
            </a:lvl1pPr>
          </a:lstStyle>
          <a:p>
            <a:pPr lvl="0"/>
            <a:endParaRPr lang="sv-SE" noProof="0" dirty="0"/>
          </a:p>
        </p:txBody>
      </p:sp>
      <p:sp>
        <p:nvSpPr>
          <p:cNvPr id="5" name="Platshållare för datum 3"/>
          <p:cNvSpPr>
            <a:spLocks noGrp="1"/>
          </p:cNvSpPr>
          <p:nvPr>
            <p:ph type="dt" sz="half" idx="14"/>
          </p:nvPr>
        </p:nvSpPr>
        <p:spPr/>
        <p:txBody>
          <a:bodyPr/>
          <a:lstStyle>
            <a:lvl1pPr>
              <a:defRPr/>
            </a:lvl1pPr>
          </a:lstStyle>
          <a:p>
            <a:pPr>
              <a:defRPr/>
            </a:pPr>
            <a:r>
              <a:rPr lang="sv-SE"/>
              <a:t>2013-09-03</a:t>
            </a:r>
            <a:endParaRPr lang="sv-S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50D70FEC-87E8-408F-88B8-60C5370508D5}" type="datetime1">
              <a:rPr lang="sv-SE"/>
              <a:pPr>
                <a:defRPr/>
              </a:pPr>
              <a:t>2016-12-05</a:t>
            </a:fld>
            <a:endParaRPr lang="sv-SE"/>
          </a:p>
        </p:txBody>
      </p:sp>
      <p:sp>
        <p:nvSpPr>
          <p:cNvPr id="5" name="Platshållare för sidfot 4"/>
          <p:cNvSpPr>
            <a:spLocks noGrp="1"/>
          </p:cNvSpPr>
          <p:nvPr>
            <p:ph type="ftr" sz="quarter" idx="11"/>
          </p:nvPr>
        </p:nvSpPr>
        <p:spPr>
          <a:xfrm>
            <a:off x="25908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sv-SE"/>
              <a:t>17 nov 2016</a:t>
            </a:r>
          </a:p>
        </p:txBody>
      </p:sp>
      <p:sp>
        <p:nvSpPr>
          <p:cNvPr id="6" name="Platshållare för bildnummer 5"/>
          <p:cNvSpPr>
            <a:spLocks noGrp="1"/>
          </p:cNvSpPr>
          <p:nvPr>
            <p:ph type="sldNum" sz="quarter" idx="12"/>
          </p:nvPr>
        </p:nvSpPr>
        <p:spPr/>
        <p:txBody>
          <a:bodyPr/>
          <a:lstStyle>
            <a:lvl1pPr>
              <a:defRPr/>
            </a:lvl1pPr>
          </a:lstStyle>
          <a:p>
            <a:pPr>
              <a:defRPr/>
            </a:pPr>
            <a:fld id="{AF2812A6-B479-4D00-9506-9E783052A759}" type="slidenum">
              <a:rPr lang="sv-SE"/>
              <a:pPr>
                <a:defRPr/>
              </a:pPr>
              <a:t>‹nº›</a:t>
            </a:fld>
            <a:endParaRPr lang="sv-S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Klicka här för att ändra format</a:t>
            </a:r>
            <a:endParaRPr lang="sv-SE" dirty="0"/>
          </a:p>
        </p:txBody>
      </p:sp>
      <p:sp>
        <p:nvSpPr>
          <p:cNvPr id="3" name="Platshållare för innehåll 2"/>
          <p:cNvSpPr>
            <a:spLocks noGrp="1"/>
          </p:cNvSpPr>
          <p:nvPr>
            <p:ph idx="1"/>
          </p:nvPr>
        </p:nvSpPr>
        <p:spPr>
          <a:xfrm>
            <a:off x="844550" y="2230438"/>
            <a:ext cx="4108450" cy="3783012"/>
          </a:xfrm>
        </p:spPr>
        <p:txBody>
          <a:bodyPr/>
          <a:lstStyle>
            <a:lvl1pPr>
              <a:defRPr sz="1400">
                <a:latin typeface="Futura-Book"/>
                <a:cs typeface="Futura-Book"/>
              </a:defRPr>
            </a:lvl1pPr>
            <a:lvl2pPr>
              <a:defRPr>
                <a:latin typeface="Futura-Book"/>
                <a:cs typeface="Futura-Book"/>
              </a:defRPr>
            </a:lvl2pPr>
            <a:lvl3pPr>
              <a:defRPr>
                <a:latin typeface="Futura-Book"/>
                <a:cs typeface="Futura-Book"/>
              </a:defRPr>
            </a:lvl3pPr>
            <a:lvl4pPr>
              <a:defRPr>
                <a:latin typeface="Futura-Book"/>
                <a:cs typeface="Futura-Book"/>
              </a:defRPr>
            </a:lvl4pPr>
            <a:lvl5pPr>
              <a:defRPr>
                <a:latin typeface="Futura-Book"/>
                <a:cs typeface="Futura-Book"/>
              </a:defRPr>
            </a:lvl5pPr>
          </a:lstStyle>
          <a:p>
            <a:pPr lvl="0"/>
            <a:r>
              <a:rPr lang="sv-SE" dirty="0" smtClean="0"/>
              <a:t>Klicka här för att ändra format på bakgrundstexten</a:t>
            </a:r>
          </a:p>
          <a:p>
            <a:pPr lvl="1"/>
            <a:r>
              <a:rPr lang="sv-SE" dirty="0" smtClean="0"/>
              <a:t>Nivå två</a:t>
            </a:r>
          </a:p>
        </p:txBody>
      </p:sp>
      <p:sp>
        <p:nvSpPr>
          <p:cNvPr id="8" name="Platshållare för bild 10"/>
          <p:cNvSpPr>
            <a:spLocks noGrp="1"/>
          </p:cNvSpPr>
          <p:nvPr>
            <p:ph type="pic" sz="quarter" idx="14"/>
          </p:nvPr>
        </p:nvSpPr>
        <p:spPr>
          <a:xfrm>
            <a:off x="5164667" y="4182533"/>
            <a:ext cx="2827338" cy="1830917"/>
          </a:xfrm>
        </p:spPr>
        <p:txBody>
          <a:bodyPr/>
          <a:lstStyle>
            <a:lvl1pPr marL="0" indent="0">
              <a:buNone/>
              <a:defRPr/>
            </a:lvl1pPr>
          </a:lstStyle>
          <a:p>
            <a:pPr lvl="0"/>
            <a:endParaRPr lang="sv-SE" noProof="0" dirty="0"/>
          </a:p>
        </p:txBody>
      </p:sp>
      <p:sp>
        <p:nvSpPr>
          <p:cNvPr id="12" name="Platshållare för bild 10"/>
          <p:cNvSpPr>
            <a:spLocks noGrp="1"/>
          </p:cNvSpPr>
          <p:nvPr>
            <p:ph type="pic" sz="quarter" idx="15"/>
          </p:nvPr>
        </p:nvSpPr>
        <p:spPr>
          <a:xfrm>
            <a:off x="5164667" y="2230438"/>
            <a:ext cx="2827338" cy="1830917"/>
          </a:xfrm>
        </p:spPr>
        <p:txBody>
          <a:bodyPr/>
          <a:lstStyle>
            <a:lvl1pPr marL="0" indent="0">
              <a:buNone/>
              <a:defRPr/>
            </a:lvl1pPr>
          </a:lstStyle>
          <a:p>
            <a:pPr lvl="0"/>
            <a:endParaRPr lang="sv-SE" noProof="0" dirty="0"/>
          </a:p>
        </p:txBody>
      </p:sp>
      <p:sp>
        <p:nvSpPr>
          <p:cNvPr id="6" name="Platshållare för datum 3"/>
          <p:cNvSpPr>
            <a:spLocks noGrp="1"/>
          </p:cNvSpPr>
          <p:nvPr>
            <p:ph type="dt" sz="half" idx="16"/>
          </p:nvPr>
        </p:nvSpPr>
        <p:spPr/>
        <p:txBody>
          <a:bodyPr/>
          <a:lstStyle>
            <a:lvl1pPr>
              <a:defRPr/>
            </a:lvl1pPr>
          </a:lstStyle>
          <a:p>
            <a:pPr>
              <a:defRPr/>
            </a:pPr>
            <a:r>
              <a:rPr lang="sv-SE"/>
              <a:t>2013-09-03</a:t>
            </a:r>
            <a:endParaRPr lang="sv-SE"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3"/>
          <p:cNvSpPr>
            <a:spLocks noGrp="1"/>
          </p:cNvSpPr>
          <p:nvPr>
            <p:ph type="dt" sz="half" idx="10"/>
          </p:nvPr>
        </p:nvSpPr>
        <p:spPr/>
        <p:txBody>
          <a:bodyPr/>
          <a:lstStyle>
            <a:lvl1pPr>
              <a:defRPr/>
            </a:lvl1pPr>
          </a:lstStyle>
          <a:p>
            <a:pPr>
              <a:defRPr/>
            </a:pPr>
            <a:r>
              <a:rPr lang="sv-SE"/>
              <a:t>2013-09-03</a:t>
            </a:r>
            <a:endParaRPr lang="sv-SE"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p:txBody>
          <a:bodyPr/>
          <a:lstStyle>
            <a:lvl1pPr>
              <a:defRPr/>
            </a:lvl1pPr>
          </a:lstStyle>
          <a:p>
            <a:pPr>
              <a:defRPr/>
            </a:pPr>
            <a:r>
              <a:rPr lang="sv-SE"/>
              <a:t>2013-09-03</a:t>
            </a:r>
            <a:endParaRPr lang="sv-SE"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ektangel 5"/>
          <p:cNvSpPr/>
          <p:nvPr userDrawn="1"/>
        </p:nvSpPr>
        <p:spPr>
          <a:xfrm>
            <a:off x="0" y="0"/>
            <a:ext cx="9144000" cy="63563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solidFill>
                <a:prstClr val="white"/>
              </a:solidFill>
            </a:endParaRPr>
          </a:p>
        </p:txBody>
      </p:sp>
      <p:pic>
        <p:nvPicPr>
          <p:cNvPr id="3" name="Picture 6" descr="LOGOTYP_Smaka på Skåne_rgb.jpg"/>
          <p:cNvPicPr>
            <a:picLocks noChangeAspect="1"/>
          </p:cNvPicPr>
          <p:nvPr userDrawn="1"/>
        </p:nvPicPr>
        <p:blipFill>
          <a:blip r:embed="rId2"/>
          <a:srcRect/>
          <a:stretch>
            <a:fillRect/>
          </a:stretch>
        </p:blipFill>
        <p:spPr bwMode="auto">
          <a:xfrm>
            <a:off x="2143125" y="1471613"/>
            <a:ext cx="4524375" cy="3095625"/>
          </a:xfrm>
          <a:prstGeom prst="rect">
            <a:avLst/>
          </a:prstGeom>
          <a:noFill/>
          <a:ln w="9525">
            <a:noFill/>
            <a:miter lim="800000"/>
            <a:headEnd/>
            <a:tailEnd/>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Logo-color">
    <p:spTree>
      <p:nvGrpSpPr>
        <p:cNvPr id="1" name="Shape 12"/>
        <p:cNvGrpSpPr/>
        <p:nvPr/>
      </p:nvGrpSpPr>
      <p:grpSpPr>
        <a:xfrm>
          <a:off x="0" y="0"/>
          <a:ext cx="0" cy="0"/>
          <a:chOff x="0" y="0"/>
          <a:chExt cx="0" cy="0"/>
        </a:xfrm>
      </p:grpSpPr>
      <p:pic>
        <p:nvPicPr>
          <p:cNvPr id="2" name="Shape 14"/>
          <p:cNvPicPr preferRelativeResize="0">
            <a:picLocks noChangeAspect="1" noChangeArrowheads="1"/>
          </p:cNvPicPr>
          <p:nvPr/>
        </p:nvPicPr>
        <p:blipFill>
          <a:blip r:embed="rId2"/>
          <a:srcRect/>
          <a:stretch>
            <a:fillRect/>
          </a:stretch>
        </p:blipFill>
        <p:spPr bwMode="auto">
          <a:xfrm>
            <a:off x="2632075" y="5310188"/>
            <a:ext cx="3995738" cy="677862"/>
          </a:xfrm>
          <a:prstGeom prst="rect">
            <a:avLst/>
          </a:prstGeom>
          <a:noFill/>
          <a:ln w="9525">
            <a:noFill/>
            <a:miter lim="800000"/>
            <a:headEnd/>
            <a:tailEnd/>
          </a:ln>
        </p:spPr>
      </p:pic>
      <p:pic>
        <p:nvPicPr>
          <p:cNvPr id="3" name="Bildobjekt 3" descr="SkanesMatfestival_2016_BLACK_CMYK.png"/>
          <p:cNvPicPr>
            <a:picLocks noChangeAspect="1"/>
          </p:cNvPicPr>
          <p:nvPr userDrawn="1"/>
        </p:nvPicPr>
        <p:blipFill>
          <a:blip r:embed="rId3"/>
          <a:srcRect/>
          <a:stretch>
            <a:fillRect/>
          </a:stretch>
        </p:blipFill>
        <p:spPr bwMode="auto">
          <a:xfrm>
            <a:off x="2438400" y="927100"/>
            <a:ext cx="4405313" cy="4070350"/>
          </a:xfrm>
          <a:prstGeom prst="rect">
            <a:avLst/>
          </a:prstGeom>
          <a:noFill/>
          <a:ln w="9525">
            <a:noFill/>
            <a:miter lim="800000"/>
            <a:headEnd/>
            <a:tailEnd/>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ubrikslide-Grön">
    <p:bg>
      <p:bgPr>
        <a:gradFill flip="none" rotWithShape="1">
          <a:gsLst>
            <a:gs pos="0">
              <a:srgbClr val="93C89C"/>
            </a:gs>
            <a:gs pos="100000">
              <a:srgbClr val="2F9B8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rcRect/>
          <a:stretch>
            <a:fillRect/>
          </a:stretch>
        </p:blipFill>
        <p:spPr bwMode="auto">
          <a:xfrm>
            <a:off x="3776663" y="273050"/>
            <a:ext cx="1584325" cy="1466850"/>
          </a:xfrm>
          <a:prstGeom prst="rect">
            <a:avLst/>
          </a:prstGeom>
          <a:noFill/>
          <a:ln w="9525">
            <a:noFill/>
            <a:miter lim="800000"/>
            <a:headEnd/>
            <a:tailEnd/>
          </a:ln>
        </p:spPr>
      </p:pic>
      <p:sp>
        <p:nvSpPr>
          <p:cNvPr id="2" name="Title 1"/>
          <p:cNvSpPr>
            <a:spLocks noGrp="1"/>
          </p:cNvSpPr>
          <p:nvPr>
            <p:ph type="ctrTitle"/>
          </p:nvPr>
        </p:nvSpPr>
        <p:spPr>
          <a:xfrm>
            <a:off x="685800" y="1456187"/>
            <a:ext cx="7772400" cy="3569224"/>
          </a:xfrm>
        </p:spPr>
        <p:txBody>
          <a:bodyPr/>
          <a:lstStyle>
            <a:lvl1pPr>
              <a:defRPr sz="5400" b="0">
                <a:solidFill>
                  <a:schemeClr val="bg1"/>
                </a:solidFill>
              </a:defRPr>
            </a:lvl1pPr>
          </a:lstStyle>
          <a:p>
            <a:r>
              <a:rPr lang="sv-SE" smtClean="0"/>
              <a:t>Click to edit Master title style</a:t>
            </a:r>
            <a:endParaRPr lang="en-US"/>
          </a:p>
        </p:txBody>
      </p:sp>
    </p:spTree>
  </p:cSld>
  <p:clrMapOvr>
    <a:masterClrMapping/>
  </p:clrMapOvr>
  <p:transition>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ubrikslide-Lila">
    <p:bg>
      <p:bgPr>
        <a:gradFill flip="none" rotWithShape="1">
          <a:gsLst>
            <a:gs pos="0">
              <a:schemeClr val="accent6"/>
            </a:gs>
            <a:gs pos="100000">
              <a:schemeClr val="tx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rcRect/>
          <a:stretch>
            <a:fillRect/>
          </a:stretch>
        </p:blipFill>
        <p:spPr bwMode="auto">
          <a:xfrm>
            <a:off x="3776663" y="273050"/>
            <a:ext cx="1584325" cy="1466850"/>
          </a:xfrm>
          <a:prstGeom prst="rect">
            <a:avLst/>
          </a:prstGeom>
          <a:noFill/>
          <a:ln w="9525">
            <a:noFill/>
            <a:miter lim="800000"/>
            <a:headEnd/>
            <a:tailEnd/>
          </a:ln>
        </p:spPr>
      </p:pic>
      <p:sp>
        <p:nvSpPr>
          <p:cNvPr id="4" name="Title 1"/>
          <p:cNvSpPr>
            <a:spLocks noGrp="1"/>
          </p:cNvSpPr>
          <p:nvPr>
            <p:ph type="ctrTitle"/>
          </p:nvPr>
        </p:nvSpPr>
        <p:spPr>
          <a:xfrm>
            <a:off x="685800" y="1456187"/>
            <a:ext cx="7772400" cy="3569224"/>
          </a:xfrm>
        </p:spPr>
        <p:txBody>
          <a:bodyPr/>
          <a:lstStyle>
            <a:lvl1pPr>
              <a:defRPr sz="5400" b="0">
                <a:solidFill>
                  <a:schemeClr val="bg1"/>
                </a:solidFill>
              </a:defRPr>
            </a:lvl1pPr>
          </a:lstStyle>
          <a:p>
            <a:r>
              <a:rPr lang="sv-SE" smtClean="0"/>
              <a:t>Click to edit Master title style</a:t>
            </a:r>
            <a:endParaRPr lang="en-US"/>
          </a:p>
        </p:txBody>
      </p:sp>
    </p:spTree>
  </p:cSld>
  <p:clrMapOvr>
    <a:masterClrMapping/>
  </p:clrMapOvr>
  <p:transition>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Rubrikslide-gul">
    <p:bg>
      <p:bgPr>
        <a:gradFill flip="none" rotWithShape="1">
          <a:gsLst>
            <a:gs pos="0">
              <a:schemeClr val="accent5"/>
            </a:gs>
            <a:gs pos="100000">
              <a:srgbClr val="F09A19"/>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rcRect/>
          <a:stretch>
            <a:fillRect/>
          </a:stretch>
        </p:blipFill>
        <p:spPr bwMode="auto">
          <a:xfrm>
            <a:off x="3776663" y="273050"/>
            <a:ext cx="1584325" cy="1466850"/>
          </a:xfrm>
          <a:prstGeom prst="rect">
            <a:avLst/>
          </a:prstGeom>
          <a:noFill/>
          <a:ln w="9525">
            <a:noFill/>
            <a:miter lim="800000"/>
            <a:headEnd/>
            <a:tailEnd/>
          </a:ln>
        </p:spPr>
      </p:pic>
      <p:sp>
        <p:nvSpPr>
          <p:cNvPr id="3" name="Title 1"/>
          <p:cNvSpPr>
            <a:spLocks noGrp="1"/>
          </p:cNvSpPr>
          <p:nvPr>
            <p:ph type="ctrTitle"/>
          </p:nvPr>
        </p:nvSpPr>
        <p:spPr>
          <a:xfrm>
            <a:off x="685800" y="1456187"/>
            <a:ext cx="7772400" cy="3569224"/>
          </a:xfrm>
        </p:spPr>
        <p:txBody>
          <a:bodyPr/>
          <a:lstStyle>
            <a:lvl1pPr>
              <a:defRPr sz="5400" b="0">
                <a:solidFill>
                  <a:srgbClr val="000000"/>
                </a:solidFill>
              </a:defRPr>
            </a:lvl1pPr>
          </a:lstStyle>
          <a:p>
            <a:r>
              <a:rPr lang="sv-SE" smtClean="0"/>
              <a:t>Click to edit Master title style</a:t>
            </a:r>
            <a:endParaRPr lang="en-US"/>
          </a:p>
        </p:txBody>
      </p:sp>
    </p:spTree>
  </p:cSld>
  <p:clrMapOvr>
    <a:masterClrMapping/>
  </p:clrMapOvr>
  <p:transition>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o-stämpel">
    <p:spTree>
      <p:nvGrpSpPr>
        <p:cNvPr id="1" name=""/>
        <p:cNvGrpSpPr/>
        <p:nvPr/>
      </p:nvGrpSpPr>
      <p:grpSpPr>
        <a:xfrm>
          <a:off x="0" y="0"/>
          <a:ext cx="0" cy="0"/>
          <a:chOff x="0" y="0"/>
          <a:chExt cx="0" cy="0"/>
        </a:xfrm>
      </p:grpSpPr>
      <p:pic>
        <p:nvPicPr>
          <p:cNvPr id="2" name="Picture 2" descr="logo_stämpel_perspektiv.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ogo-color">
    <p:spTree>
      <p:nvGrpSpPr>
        <p:cNvPr id="1" name=""/>
        <p:cNvGrpSpPr/>
        <p:nvPr/>
      </p:nvGrpSpPr>
      <p:grpSpPr>
        <a:xfrm>
          <a:off x="0" y="0"/>
          <a:ext cx="0" cy="0"/>
          <a:chOff x="0" y="0"/>
          <a:chExt cx="0" cy="0"/>
        </a:xfrm>
      </p:grpSpPr>
      <p:pic>
        <p:nvPicPr>
          <p:cNvPr id="2" name="Picture 2" descr="Skanes_matfestival_logo_CMYK.eps"/>
          <p:cNvPicPr>
            <a:picLocks noChangeAspect="1"/>
          </p:cNvPicPr>
          <p:nvPr userDrawn="1"/>
        </p:nvPicPr>
        <p:blipFill>
          <a:blip r:embed="rId2"/>
          <a:srcRect/>
          <a:stretch>
            <a:fillRect/>
          </a:stretch>
        </p:blipFill>
        <p:spPr bwMode="auto">
          <a:xfrm>
            <a:off x="2411413" y="939800"/>
            <a:ext cx="4319587" cy="3992563"/>
          </a:xfrm>
          <a:prstGeom prst="rect">
            <a:avLst/>
          </a:prstGeom>
          <a:noFill/>
          <a:ln w="9525">
            <a:noFill/>
            <a:miter lim="800000"/>
            <a:headEnd/>
            <a:tailEnd/>
          </a:ln>
        </p:spPr>
      </p:pic>
      <p:pic>
        <p:nvPicPr>
          <p:cNvPr id="3" name="Picture 3" descr="Avdandarikoner.eps"/>
          <p:cNvPicPr>
            <a:picLocks noChangeAspect="1"/>
          </p:cNvPicPr>
          <p:nvPr userDrawn="1"/>
        </p:nvPicPr>
        <p:blipFill>
          <a:blip r:embed="rId3"/>
          <a:srcRect/>
          <a:stretch>
            <a:fillRect/>
          </a:stretch>
        </p:blipFill>
        <p:spPr bwMode="auto">
          <a:xfrm>
            <a:off x="2632075" y="5330825"/>
            <a:ext cx="3876675" cy="657225"/>
          </a:xfrm>
          <a:prstGeom prst="rect">
            <a:avLst/>
          </a:prstGeom>
          <a:noFill/>
          <a:ln w="9525">
            <a:noFill/>
            <a:miter lim="800000"/>
            <a:headEnd/>
            <a:tailEnd/>
          </a:ln>
        </p:spPr>
      </p:pic>
    </p:spTree>
  </p:cSld>
  <p:clrMapOvr>
    <a:masterClrMapping/>
  </p:clrMapOvr>
  <p:transition>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4" name="Platshållare för innehåll 3"/>
          <p:cNvSpPr>
            <a:spLocks noGrp="1"/>
          </p:cNvSpPr>
          <p:nvPr>
            <p:ph sz="half" idx="2"/>
          </p:nvPr>
        </p:nvSpPr>
        <p:spPr>
          <a:xfrm>
            <a:off x="844288" y="2174875"/>
            <a:ext cx="3653100" cy="3951288"/>
          </a:xfrm>
        </p:spPr>
        <p:txBody>
          <a:bodyPr/>
          <a:lstStyle>
            <a:lvl1pPr>
              <a:defRPr sz="2000"/>
            </a:lvl1pPr>
            <a:lvl2pPr>
              <a:defRPr sz="1600"/>
            </a:lvl2pPr>
            <a:lvl3pPr>
              <a:defRPr sz="1400"/>
            </a:lvl3pPr>
            <a:lvl4pPr>
              <a:defRPr sz="1600"/>
            </a:lvl4pPr>
            <a:lvl5pPr>
              <a:defRPr sz="16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endParaRPr lang="sv-SE" dirty="0"/>
          </a:p>
        </p:txBody>
      </p:sp>
      <p:sp>
        <p:nvSpPr>
          <p:cNvPr id="6" name="Platshållare för innehåll 5"/>
          <p:cNvSpPr>
            <a:spLocks noGrp="1"/>
          </p:cNvSpPr>
          <p:nvPr>
            <p:ph sz="quarter" idx="4"/>
          </p:nvPr>
        </p:nvSpPr>
        <p:spPr>
          <a:xfrm>
            <a:off x="4645025" y="2174875"/>
            <a:ext cx="3661461" cy="3951288"/>
          </a:xfrm>
        </p:spPr>
        <p:txBody>
          <a:bodyPr/>
          <a:lstStyle>
            <a:lvl1pPr>
              <a:defRPr sz="2000"/>
            </a:lvl1pPr>
            <a:lvl2pPr>
              <a:defRPr sz="1600"/>
            </a:lvl2pPr>
            <a:lvl3pPr>
              <a:defRPr sz="1400"/>
            </a:lvl3pPr>
            <a:lvl4pPr>
              <a:defRPr sz="1600"/>
            </a:lvl4pPr>
            <a:lvl5pPr>
              <a:defRPr sz="16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endParaRPr lang="sv-SE" dirty="0"/>
          </a:p>
        </p:txBody>
      </p:sp>
      <p:sp>
        <p:nvSpPr>
          <p:cNvPr id="5" name="Platshållare för datum 6"/>
          <p:cNvSpPr>
            <a:spLocks noGrp="1"/>
          </p:cNvSpPr>
          <p:nvPr>
            <p:ph type="dt" sz="half" idx="10"/>
          </p:nvPr>
        </p:nvSpPr>
        <p:spPr/>
        <p:txBody>
          <a:bodyPr/>
          <a:lstStyle>
            <a:lvl1pPr>
              <a:defRPr/>
            </a:lvl1pPr>
          </a:lstStyle>
          <a:p>
            <a:pPr>
              <a:defRPr/>
            </a:pPr>
            <a:fld id="{68C0698A-D79B-466E-9D11-3CBFDC35ABB3}" type="datetime1">
              <a:rPr lang="sv-SE"/>
              <a:pPr>
                <a:defRPr/>
              </a:pPr>
              <a:t>2016-12-05</a:t>
            </a:fld>
            <a:endParaRPr lang="sv-SE"/>
          </a:p>
        </p:txBody>
      </p:sp>
      <p:sp>
        <p:nvSpPr>
          <p:cNvPr id="7" name="Platshållare för sidfot 7"/>
          <p:cNvSpPr>
            <a:spLocks noGrp="1"/>
          </p:cNvSpPr>
          <p:nvPr>
            <p:ph type="ftr" sz="quarter" idx="11"/>
          </p:nvPr>
        </p:nvSpPr>
        <p:spPr>
          <a:xfrm>
            <a:off x="25908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sv-SE"/>
              <a:t>17 nov 2016</a:t>
            </a:r>
          </a:p>
        </p:txBody>
      </p:sp>
      <p:sp>
        <p:nvSpPr>
          <p:cNvPr id="8" name="Platshållare för bildnummer 8"/>
          <p:cNvSpPr>
            <a:spLocks noGrp="1"/>
          </p:cNvSpPr>
          <p:nvPr>
            <p:ph type="sldNum" sz="quarter" idx="12"/>
          </p:nvPr>
        </p:nvSpPr>
        <p:spPr/>
        <p:txBody>
          <a:bodyPr/>
          <a:lstStyle>
            <a:lvl1pPr>
              <a:defRPr/>
            </a:lvl1pPr>
          </a:lstStyle>
          <a:p>
            <a:pPr>
              <a:defRPr/>
            </a:pPr>
            <a:fld id="{854A2D4B-6F60-4631-BE54-A7AD523986D8}" type="slidenum">
              <a:rPr lang="sv-SE"/>
              <a:pPr>
                <a:defRPr/>
              </a:pPr>
              <a:t>‹nº›</a:t>
            </a:fld>
            <a:endParaRPr lang="sv-S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ogo-svart">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a:srcRect/>
          <a:stretch>
            <a:fillRect/>
          </a:stretch>
        </p:blipFill>
        <p:spPr bwMode="auto">
          <a:xfrm>
            <a:off x="2411413" y="939800"/>
            <a:ext cx="4319587" cy="3992563"/>
          </a:xfrm>
          <a:prstGeom prst="rect">
            <a:avLst/>
          </a:prstGeom>
          <a:noFill/>
          <a:ln w="9525">
            <a:noFill/>
            <a:miter lim="800000"/>
            <a:headEnd/>
            <a:tailEnd/>
          </a:ln>
        </p:spPr>
      </p:pic>
      <p:pic>
        <p:nvPicPr>
          <p:cNvPr id="3" name="Picture 3" descr="Avdandarikoner.eps"/>
          <p:cNvPicPr>
            <a:picLocks noChangeAspect="1"/>
          </p:cNvPicPr>
          <p:nvPr userDrawn="1"/>
        </p:nvPicPr>
        <p:blipFill>
          <a:blip r:embed="rId3"/>
          <a:srcRect/>
          <a:stretch>
            <a:fillRect/>
          </a:stretch>
        </p:blipFill>
        <p:spPr bwMode="auto">
          <a:xfrm>
            <a:off x="2632075" y="5330825"/>
            <a:ext cx="3876675" cy="657225"/>
          </a:xfrm>
          <a:prstGeom prst="rect">
            <a:avLst/>
          </a:prstGeom>
          <a:noFill/>
          <a:ln w="9525">
            <a:noFill/>
            <a:miter lim="800000"/>
            <a:headEnd/>
            <a:tailEnd/>
          </a:ln>
        </p:spPr>
      </p:pic>
    </p:spTree>
  </p:cSld>
  <p:clrMapOvr>
    <a:masterClrMapping/>
  </p:clrMapOvr>
  <p:transition>
    <p:push/>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med text">
    <p:spTree>
      <p:nvGrpSpPr>
        <p:cNvPr id="1" name=""/>
        <p:cNvGrpSpPr/>
        <p:nvPr/>
      </p:nvGrpSpPr>
      <p:grpSpPr>
        <a:xfrm>
          <a:off x="0" y="0"/>
          <a:ext cx="0" cy="0"/>
          <a:chOff x="0" y="0"/>
          <a:chExt cx="0" cy="0"/>
        </a:xfrm>
      </p:grpSpPr>
      <p:sp>
        <p:nvSpPr>
          <p:cNvPr id="2" name="Title 1"/>
          <p:cNvSpPr>
            <a:spLocks noGrp="1"/>
          </p:cNvSpPr>
          <p:nvPr>
            <p:ph type="title"/>
          </p:nvPr>
        </p:nvSpPr>
        <p:spPr>
          <a:xfrm>
            <a:off x="1429730" y="2225675"/>
            <a:ext cx="6284540" cy="1143000"/>
          </a:xfrm>
        </p:spPr>
        <p:txBody>
          <a:bodyPr/>
          <a:lstStyle>
            <a:lvl1pPr>
              <a:defRPr sz="4000"/>
            </a:lvl1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style</a:t>
            </a:r>
            <a:endParaRPr lang="en-US" dirty="0"/>
          </a:p>
        </p:txBody>
      </p:sp>
      <p:sp>
        <p:nvSpPr>
          <p:cNvPr id="3" name="Subtitle 2"/>
          <p:cNvSpPr>
            <a:spLocks noGrp="1"/>
          </p:cNvSpPr>
          <p:nvPr>
            <p:ph type="subTitle" idx="1"/>
          </p:nvPr>
        </p:nvSpPr>
        <p:spPr>
          <a:xfrm>
            <a:off x="1429730" y="3683289"/>
            <a:ext cx="6284540" cy="3174711"/>
          </a:xfrm>
        </p:spPr>
        <p:txBody>
          <a:bodyPr>
            <a:normAutofit/>
          </a:bodyPr>
          <a:lstStyle>
            <a:lvl1pPr marL="0" indent="0" algn="l">
              <a:lnSpc>
                <a:spcPts val="2400"/>
              </a:lnSpc>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en-US"/>
          </a:p>
        </p:txBody>
      </p:sp>
    </p:spTree>
  </p:cSld>
  <p:clrMapOvr>
    <a:masterClrMapping/>
  </p:clrMapOvr>
  <p:transition>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lvl1pPr>
              <a:defRPr/>
            </a:lvl1pPr>
          </a:lstStyle>
          <a:p>
            <a:pPr>
              <a:defRPr/>
            </a:pPr>
            <a:fld id="{0A5E42DA-88B7-4F1D-A7A3-9B9468DBC2CC}" type="datetime1">
              <a:rPr lang="sv-SE"/>
              <a:pPr>
                <a:defRPr/>
              </a:pPr>
              <a:t>2016-12-05</a:t>
            </a:fld>
            <a:endParaRPr lang="sv-SE"/>
          </a:p>
        </p:txBody>
      </p:sp>
      <p:sp>
        <p:nvSpPr>
          <p:cNvPr id="4" name="Platshållare för sidfot 3"/>
          <p:cNvSpPr>
            <a:spLocks noGrp="1"/>
          </p:cNvSpPr>
          <p:nvPr>
            <p:ph type="ftr" sz="quarter" idx="11"/>
          </p:nvPr>
        </p:nvSpPr>
        <p:spPr>
          <a:xfrm>
            <a:off x="25908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sv-SE"/>
              <a:t>17 nov 2016</a:t>
            </a:r>
          </a:p>
        </p:txBody>
      </p:sp>
      <p:sp>
        <p:nvSpPr>
          <p:cNvPr id="5" name="Platshållare för bildnummer 4"/>
          <p:cNvSpPr>
            <a:spLocks noGrp="1"/>
          </p:cNvSpPr>
          <p:nvPr>
            <p:ph type="sldNum" sz="quarter" idx="12"/>
          </p:nvPr>
        </p:nvSpPr>
        <p:spPr/>
        <p:txBody>
          <a:bodyPr/>
          <a:lstStyle>
            <a:lvl1pPr>
              <a:defRPr/>
            </a:lvl1pPr>
          </a:lstStyle>
          <a:p>
            <a:pPr>
              <a:defRPr/>
            </a:pPr>
            <a:fld id="{844ED32D-0AB1-480B-A8D1-2536019301FA}" type="slidenum">
              <a:rPr lang="sv-SE"/>
              <a:pPr>
                <a:defRPr/>
              </a:pPr>
              <a:t>‹nº›</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pPr>
              <a:defRPr/>
            </a:pPr>
            <a:fld id="{4146BE8F-409D-459D-9D08-5CE898A61AB7}" type="datetime1">
              <a:rPr lang="sv-SE"/>
              <a:pPr>
                <a:defRPr/>
              </a:pPr>
              <a:t>2016-12-05</a:t>
            </a:fld>
            <a:endParaRPr lang="sv-SE"/>
          </a:p>
        </p:txBody>
      </p:sp>
      <p:sp>
        <p:nvSpPr>
          <p:cNvPr id="3" name="Platshållare för sidfot 2"/>
          <p:cNvSpPr>
            <a:spLocks noGrp="1"/>
          </p:cNvSpPr>
          <p:nvPr>
            <p:ph type="ftr" sz="quarter" idx="11"/>
          </p:nvPr>
        </p:nvSpPr>
        <p:spPr>
          <a:xfrm>
            <a:off x="25908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sv-SE"/>
              <a:t>17 nov 2016</a:t>
            </a:r>
          </a:p>
        </p:txBody>
      </p:sp>
      <p:sp>
        <p:nvSpPr>
          <p:cNvPr id="4" name="Platshållare för bildnummer 3"/>
          <p:cNvSpPr>
            <a:spLocks noGrp="1"/>
          </p:cNvSpPr>
          <p:nvPr>
            <p:ph type="sldNum" sz="quarter" idx="12"/>
          </p:nvPr>
        </p:nvSpPr>
        <p:spPr/>
        <p:txBody>
          <a:bodyPr/>
          <a:lstStyle>
            <a:lvl1pPr>
              <a:defRPr/>
            </a:lvl1pPr>
          </a:lstStyle>
          <a:p>
            <a:pPr>
              <a:defRPr/>
            </a:pPr>
            <a:fld id="{747F7FF1-162E-482E-8885-6002B6A43321}" type="slidenum">
              <a:rPr lang="sv-SE"/>
              <a:pPr>
                <a:defRPr/>
              </a:pPr>
              <a:t>‹nº›</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Logo-color">
    <p:spTree>
      <p:nvGrpSpPr>
        <p:cNvPr id="1" name="Shape 12"/>
        <p:cNvGrpSpPr/>
        <p:nvPr/>
      </p:nvGrpSpPr>
      <p:grpSpPr>
        <a:xfrm>
          <a:off x="0" y="0"/>
          <a:ext cx="0" cy="0"/>
          <a:chOff x="0" y="0"/>
          <a:chExt cx="0" cy="0"/>
        </a:xfrm>
      </p:grpSpPr>
      <p:pic>
        <p:nvPicPr>
          <p:cNvPr id="2" name="Shape 14"/>
          <p:cNvPicPr preferRelativeResize="0">
            <a:picLocks noChangeAspect="1" noChangeArrowheads="1"/>
          </p:cNvPicPr>
          <p:nvPr/>
        </p:nvPicPr>
        <p:blipFill>
          <a:blip r:embed="rId2"/>
          <a:srcRect/>
          <a:stretch>
            <a:fillRect/>
          </a:stretch>
        </p:blipFill>
        <p:spPr bwMode="auto">
          <a:xfrm>
            <a:off x="2632075" y="5310188"/>
            <a:ext cx="3995738" cy="677862"/>
          </a:xfrm>
          <a:prstGeom prst="rect">
            <a:avLst/>
          </a:prstGeom>
          <a:noFill/>
          <a:ln w="9525">
            <a:noFill/>
            <a:miter lim="800000"/>
            <a:headEnd/>
            <a:tailEnd/>
          </a:ln>
        </p:spPr>
      </p:pic>
      <p:pic>
        <p:nvPicPr>
          <p:cNvPr id="3" name="Bildobjekt 3" descr="SkanesMatfestival_2016_BLACK_CMYK.png"/>
          <p:cNvPicPr>
            <a:picLocks noChangeAspect="1"/>
          </p:cNvPicPr>
          <p:nvPr userDrawn="1"/>
        </p:nvPicPr>
        <p:blipFill>
          <a:blip r:embed="rId3"/>
          <a:srcRect/>
          <a:stretch>
            <a:fillRect/>
          </a:stretch>
        </p:blipFill>
        <p:spPr bwMode="auto">
          <a:xfrm>
            <a:off x="2438400" y="927100"/>
            <a:ext cx="4405313" cy="4070350"/>
          </a:xfrm>
          <a:prstGeom prst="rect">
            <a:avLst/>
          </a:prstGeom>
          <a:noFill/>
          <a:ln w="9525">
            <a:noFill/>
            <a:miter lim="800000"/>
            <a:headEnd/>
            <a:tailEnd/>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661252"/>
            <a:ext cx="7772400" cy="1470025"/>
          </a:xfrm>
        </p:spPr>
        <p:txBody>
          <a:bodyPr/>
          <a:lstStyle>
            <a:lvl1pPr algn="ctr">
              <a:defRPr/>
            </a:lvl1pPr>
          </a:lstStyle>
          <a:p>
            <a:r>
              <a:rPr lang="sv-SE" dirty="0" smtClean="0"/>
              <a:t>Klicka här för att ändra format</a:t>
            </a:r>
            <a:endParaRPr lang="sv-SE" dirty="0"/>
          </a:p>
        </p:txBody>
      </p:sp>
      <p:sp>
        <p:nvSpPr>
          <p:cNvPr id="3" name="Underrubrik 2"/>
          <p:cNvSpPr>
            <a:spLocks noGrp="1"/>
          </p:cNvSpPr>
          <p:nvPr>
            <p:ph type="subTitle" idx="1"/>
          </p:nvPr>
        </p:nvSpPr>
        <p:spPr>
          <a:xfrm>
            <a:off x="685800" y="3420936"/>
            <a:ext cx="77724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lvl1pPr>
              <a:defRPr/>
            </a:lvl1pPr>
          </a:lstStyle>
          <a:p>
            <a:pPr>
              <a:defRPr/>
            </a:pPr>
            <a:r>
              <a:rPr lang="sv-SE"/>
              <a:t>2013-09-03</a:t>
            </a:r>
            <a:endParaRPr lang="sv-S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lvl1pPr>
              <a:defRPr sz="1400">
                <a:latin typeface="Futura-Book"/>
                <a:cs typeface="Futura-Book"/>
              </a:defRPr>
            </a:lvl1pPr>
            <a:lvl2pPr>
              <a:defRPr>
                <a:latin typeface="Futura-Book"/>
                <a:cs typeface="Futura-Book"/>
              </a:defRPr>
            </a:lvl2pPr>
            <a:lvl3pPr>
              <a:defRPr>
                <a:latin typeface="Futura-Book"/>
                <a:cs typeface="Futura-Book"/>
              </a:defRPr>
            </a:lvl3pPr>
            <a:lvl4pPr>
              <a:defRPr>
                <a:latin typeface="Futura-Book"/>
                <a:cs typeface="Futura-Book"/>
              </a:defRPr>
            </a:lvl4pPr>
            <a:lvl5pPr>
              <a:defRPr>
                <a:latin typeface="Futura-Book"/>
                <a:cs typeface="Futura-Book"/>
              </a:defRPr>
            </a:lvl5pPr>
          </a:lstStyle>
          <a:p>
            <a:pPr lvl="0"/>
            <a:r>
              <a:rPr lang="sv-SE" dirty="0" smtClean="0"/>
              <a:t>Klicka här för att ändra format på bakgrundstexten</a:t>
            </a:r>
          </a:p>
          <a:p>
            <a:pPr lvl="1"/>
            <a:r>
              <a:rPr lang="sv-SE" dirty="0" smtClean="0"/>
              <a:t>Nivå två</a:t>
            </a:r>
          </a:p>
        </p:txBody>
      </p:sp>
      <p:sp>
        <p:nvSpPr>
          <p:cNvPr id="4" name="Platshållare för datum 3"/>
          <p:cNvSpPr>
            <a:spLocks noGrp="1"/>
          </p:cNvSpPr>
          <p:nvPr>
            <p:ph type="dt" sz="half" idx="10"/>
          </p:nvPr>
        </p:nvSpPr>
        <p:spPr/>
        <p:txBody>
          <a:bodyPr/>
          <a:lstStyle>
            <a:lvl1pPr>
              <a:defRPr/>
            </a:lvl1pPr>
          </a:lstStyle>
          <a:p>
            <a:pPr>
              <a:defRPr/>
            </a:pPr>
            <a:r>
              <a:rPr lang="sv-SE"/>
              <a:t>2013-09-03</a:t>
            </a:r>
            <a:endParaRPr lang="sv-S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4" name="Platshållare för innehåll 3"/>
          <p:cNvSpPr>
            <a:spLocks noGrp="1"/>
          </p:cNvSpPr>
          <p:nvPr>
            <p:ph sz="half" idx="2"/>
          </p:nvPr>
        </p:nvSpPr>
        <p:spPr>
          <a:xfrm>
            <a:off x="844288" y="2174875"/>
            <a:ext cx="3653100" cy="3951288"/>
          </a:xfrm>
        </p:spPr>
        <p:txBody>
          <a:bodyPr/>
          <a:lstStyle>
            <a:lvl1pPr>
              <a:defRPr sz="1400"/>
            </a:lvl1pPr>
            <a:lvl2pPr>
              <a:defRPr sz="1400"/>
            </a:lvl2pPr>
            <a:lvl3pPr>
              <a:defRPr sz="1400"/>
            </a:lvl3pPr>
            <a:lvl4pPr>
              <a:defRPr sz="1600"/>
            </a:lvl4pPr>
            <a:lvl5pPr>
              <a:defRPr sz="16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p:txBody>
      </p:sp>
      <p:sp>
        <p:nvSpPr>
          <p:cNvPr id="6" name="Platshållare för innehåll 5"/>
          <p:cNvSpPr>
            <a:spLocks noGrp="1"/>
          </p:cNvSpPr>
          <p:nvPr>
            <p:ph sz="quarter" idx="4"/>
          </p:nvPr>
        </p:nvSpPr>
        <p:spPr>
          <a:xfrm>
            <a:off x="4645025" y="2174875"/>
            <a:ext cx="3661461" cy="3951288"/>
          </a:xfrm>
        </p:spPr>
        <p:txBody>
          <a:bodyPr/>
          <a:lstStyle>
            <a:lvl1pPr>
              <a:defRPr sz="1400"/>
            </a:lvl1pPr>
            <a:lvl2pPr>
              <a:defRPr sz="1400"/>
            </a:lvl2pPr>
            <a:lvl3pPr>
              <a:defRPr sz="1400"/>
            </a:lvl3pPr>
            <a:lvl4pPr>
              <a:defRPr sz="1600"/>
            </a:lvl4pPr>
            <a:lvl5pPr>
              <a:defRPr sz="16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p:txBody>
      </p:sp>
      <p:sp>
        <p:nvSpPr>
          <p:cNvPr id="5" name="Platshållare för datum 3"/>
          <p:cNvSpPr>
            <a:spLocks noGrp="1"/>
          </p:cNvSpPr>
          <p:nvPr>
            <p:ph type="dt" sz="half" idx="10"/>
          </p:nvPr>
        </p:nvSpPr>
        <p:spPr/>
        <p:txBody>
          <a:bodyPr/>
          <a:lstStyle>
            <a:lvl1pPr>
              <a:defRPr/>
            </a:lvl1pPr>
          </a:lstStyle>
          <a:p>
            <a:pPr>
              <a:defRPr/>
            </a:pPr>
            <a:r>
              <a:rPr lang="sv-SE"/>
              <a:t>2013-09-03</a:t>
            </a:r>
            <a:endParaRPr lang="sv-S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6.emf"/><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5.jpeg"/><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6.emf"/><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5.jpeg"/><Relationship Id="rId5" Type="http://schemas.openxmlformats.org/officeDocument/2006/relationships/slideLayout" Target="../slideLayouts/slideLayout20.xml"/><Relationship Id="rId10"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9.emf"/><Relationship Id="rId4" Type="http://schemas.openxmlformats.org/officeDocument/2006/relationships/slideLayout" Target="../slideLayouts/slideLayout28.xml"/><Relationship Id="rId9" Type="http://schemas.openxmlformats.org/officeDocument/2006/relationships/image" Target="../media/image8.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Bildobjekt 11"/>
          <p:cNvPicPr>
            <a:picLocks noChangeAspect="1"/>
          </p:cNvPicPr>
          <p:nvPr userDrawn="1"/>
        </p:nvPicPr>
        <p:blipFill>
          <a:blip r:embed="rId8"/>
          <a:srcRect/>
          <a:stretch>
            <a:fillRect/>
          </a:stretch>
        </p:blipFill>
        <p:spPr bwMode="auto">
          <a:xfrm>
            <a:off x="1588" y="1588"/>
            <a:ext cx="9140825" cy="6854825"/>
          </a:xfrm>
          <a:prstGeom prst="rect">
            <a:avLst/>
          </a:prstGeom>
          <a:noFill/>
          <a:ln w="9525">
            <a:noFill/>
            <a:miter lim="800000"/>
            <a:headEnd/>
            <a:tailEnd/>
          </a:ln>
        </p:spPr>
      </p:pic>
      <p:sp>
        <p:nvSpPr>
          <p:cNvPr id="1027" name="Platshållare för rubrik 1"/>
          <p:cNvSpPr>
            <a:spLocks noGrp="1"/>
          </p:cNvSpPr>
          <p:nvPr>
            <p:ph type="title"/>
          </p:nvPr>
        </p:nvSpPr>
        <p:spPr bwMode="auto">
          <a:xfrm>
            <a:off x="844550" y="1471613"/>
            <a:ext cx="7712075" cy="758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smtClean="0"/>
              <a:t>Klicka här för att ändra format</a:t>
            </a:r>
          </a:p>
        </p:txBody>
      </p:sp>
      <p:sp>
        <p:nvSpPr>
          <p:cNvPr id="1028" name="Platshållare för text 2"/>
          <p:cNvSpPr>
            <a:spLocks noGrp="1"/>
          </p:cNvSpPr>
          <p:nvPr>
            <p:ph type="body" idx="1"/>
          </p:nvPr>
        </p:nvSpPr>
        <p:spPr bwMode="auto">
          <a:xfrm>
            <a:off x="844550" y="2230438"/>
            <a:ext cx="7712075" cy="3783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p:txBody>
      </p:sp>
      <p:sp>
        <p:nvSpPr>
          <p:cNvPr id="4" name="Platshållare för datum 3"/>
          <p:cNvSpPr>
            <a:spLocks noGrp="1"/>
          </p:cNvSpPr>
          <p:nvPr>
            <p:ph type="dt" sz="half" idx="2"/>
          </p:nvPr>
        </p:nvSpPr>
        <p:spPr>
          <a:xfrm>
            <a:off x="5638800" y="6356350"/>
            <a:ext cx="1746250" cy="365125"/>
          </a:xfrm>
          <a:prstGeom prst="rect">
            <a:avLst/>
          </a:prstGeom>
        </p:spPr>
        <p:txBody>
          <a:bodyPr vert="horz" lIns="91440" tIns="45720" rIns="91440" bIns="45720" rtlCol="0" anchor="ctr"/>
          <a:lstStyle>
            <a:lvl1pPr algn="r" fontAlgn="auto">
              <a:spcBef>
                <a:spcPts val="0"/>
              </a:spcBef>
              <a:spcAft>
                <a:spcPts val="0"/>
              </a:spcAft>
              <a:defRPr sz="800" smtClean="0">
                <a:solidFill>
                  <a:schemeClr val="tx1">
                    <a:tint val="75000"/>
                  </a:schemeClr>
                </a:solidFill>
                <a:latin typeface="Verdana"/>
                <a:cs typeface="Verdana"/>
              </a:defRPr>
            </a:lvl1pPr>
          </a:lstStyle>
          <a:p>
            <a:pPr>
              <a:defRPr/>
            </a:pPr>
            <a:fld id="{EBBDF7B0-9556-49B9-80A6-A0DD749EA2B9}" type="datetime1">
              <a:rPr lang="sv-SE"/>
              <a:pPr>
                <a:defRPr/>
              </a:pPr>
              <a:t>2016-12-05</a:t>
            </a:fld>
            <a:endParaRPr lang="sv-SE" dirty="0"/>
          </a:p>
        </p:txBody>
      </p:sp>
      <p:sp>
        <p:nvSpPr>
          <p:cNvPr id="6" name="Platshållare för bildnumm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fontAlgn="auto">
              <a:spcBef>
                <a:spcPts val="0"/>
              </a:spcBef>
              <a:spcAft>
                <a:spcPts val="0"/>
              </a:spcAft>
              <a:defRPr sz="800" smtClean="0">
                <a:solidFill>
                  <a:schemeClr val="tx1">
                    <a:tint val="75000"/>
                  </a:schemeClr>
                </a:solidFill>
                <a:latin typeface="Verdana"/>
                <a:cs typeface="Verdana"/>
              </a:defRPr>
            </a:lvl1pPr>
          </a:lstStyle>
          <a:p>
            <a:pPr>
              <a:defRPr/>
            </a:pPr>
            <a:fld id="{82BDB88B-200E-4152-8139-CC56FCA72F75}" type="slidenum">
              <a:rPr lang="sv-SE"/>
              <a:pPr>
                <a:defRPr/>
              </a:pPr>
              <a:t>‹nº›</a:t>
            </a:fld>
            <a:endParaRPr lang="sv-SE" dirty="0"/>
          </a:p>
        </p:txBody>
      </p:sp>
      <p:pic>
        <p:nvPicPr>
          <p:cNvPr id="1031" name="Bildobjekt 7"/>
          <p:cNvPicPr>
            <a:picLocks noChangeAspect="1"/>
          </p:cNvPicPr>
          <p:nvPr userDrawn="1"/>
        </p:nvPicPr>
        <p:blipFill>
          <a:blip r:embed="rId9"/>
          <a:srcRect/>
          <a:stretch>
            <a:fillRect/>
          </a:stretch>
        </p:blipFill>
        <p:spPr bwMode="auto">
          <a:xfrm>
            <a:off x="550863" y="6496050"/>
            <a:ext cx="906462" cy="152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Lst>
  <p:hf sldNum="0" hdr="0" ftr="0" dt="0"/>
  <p:txStyles>
    <p:titleStyle>
      <a:lvl1pPr algn="l" defTabSz="457200" rtl="0" fontAlgn="base">
        <a:spcBef>
          <a:spcPct val="0"/>
        </a:spcBef>
        <a:spcAft>
          <a:spcPct val="0"/>
        </a:spcAft>
        <a:defRPr sz="3200" b="1" kern="1200">
          <a:solidFill>
            <a:schemeClr val="tx1"/>
          </a:solidFill>
          <a:latin typeface="Verdana"/>
          <a:ea typeface="+mj-ea"/>
          <a:cs typeface="Verdana"/>
        </a:defRPr>
      </a:lvl1pPr>
      <a:lvl2pPr algn="l" defTabSz="457200" rtl="0" fontAlgn="base">
        <a:spcBef>
          <a:spcPct val="0"/>
        </a:spcBef>
        <a:spcAft>
          <a:spcPct val="0"/>
        </a:spcAft>
        <a:defRPr sz="3200" b="1">
          <a:solidFill>
            <a:schemeClr val="tx1"/>
          </a:solidFill>
          <a:latin typeface="Verdana" pitchFamily="34" charset="0"/>
        </a:defRPr>
      </a:lvl2pPr>
      <a:lvl3pPr algn="l" defTabSz="457200" rtl="0" fontAlgn="base">
        <a:spcBef>
          <a:spcPct val="0"/>
        </a:spcBef>
        <a:spcAft>
          <a:spcPct val="0"/>
        </a:spcAft>
        <a:defRPr sz="3200" b="1">
          <a:solidFill>
            <a:schemeClr val="tx1"/>
          </a:solidFill>
          <a:latin typeface="Verdana" pitchFamily="34" charset="0"/>
        </a:defRPr>
      </a:lvl3pPr>
      <a:lvl4pPr algn="l" defTabSz="457200" rtl="0" fontAlgn="base">
        <a:spcBef>
          <a:spcPct val="0"/>
        </a:spcBef>
        <a:spcAft>
          <a:spcPct val="0"/>
        </a:spcAft>
        <a:defRPr sz="3200" b="1">
          <a:solidFill>
            <a:schemeClr val="tx1"/>
          </a:solidFill>
          <a:latin typeface="Verdana" pitchFamily="34" charset="0"/>
        </a:defRPr>
      </a:lvl4pPr>
      <a:lvl5pPr algn="l" defTabSz="457200" rtl="0" fontAlgn="base">
        <a:spcBef>
          <a:spcPct val="0"/>
        </a:spcBef>
        <a:spcAft>
          <a:spcPct val="0"/>
        </a:spcAft>
        <a:defRPr sz="3200" b="1">
          <a:solidFill>
            <a:schemeClr val="tx1"/>
          </a:solidFill>
          <a:latin typeface="Verdana" pitchFamily="34" charset="0"/>
        </a:defRPr>
      </a:lvl5pPr>
      <a:lvl6pPr marL="457200" algn="l" defTabSz="457200" rtl="0" fontAlgn="base">
        <a:spcBef>
          <a:spcPct val="0"/>
        </a:spcBef>
        <a:spcAft>
          <a:spcPct val="0"/>
        </a:spcAft>
        <a:defRPr sz="3200" b="1">
          <a:solidFill>
            <a:schemeClr val="tx1"/>
          </a:solidFill>
          <a:latin typeface="Verdana" pitchFamily="34" charset="0"/>
        </a:defRPr>
      </a:lvl6pPr>
      <a:lvl7pPr marL="914400" algn="l" defTabSz="457200" rtl="0" fontAlgn="base">
        <a:spcBef>
          <a:spcPct val="0"/>
        </a:spcBef>
        <a:spcAft>
          <a:spcPct val="0"/>
        </a:spcAft>
        <a:defRPr sz="3200" b="1">
          <a:solidFill>
            <a:schemeClr val="tx1"/>
          </a:solidFill>
          <a:latin typeface="Verdana" pitchFamily="34" charset="0"/>
        </a:defRPr>
      </a:lvl7pPr>
      <a:lvl8pPr marL="1371600" algn="l" defTabSz="457200" rtl="0" fontAlgn="base">
        <a:spcBef>
          <a:spcPct val="0"/>
        </a:spcBef>
        <a:spcAft>
          <a:spcPct val="0"/>
        </a:spcAft>
        <a:defRPr sz="3200" b="1">
          <a:solidFill>
            <a:schemeClr val="tx1"/>
          </a:solidFill>
          <a:latin typeface="Verdana" pitchFamily="34" charset="0"/>
        </a:defRPr>
      </a:lvl8pPr>
      <a:lvl9pPr marL="1828800" algn="l" defTabSz="457200" rtl="0" fontAlgn="base">
        <a:spcBef>
          <a:spcPct val="0"/>
        </a:spcBef>
        <a:spcAft>
          <a:spcPct val="0"/>
        </a:spcAft>
        <a:defRPr sz="3200" b="1">
          <a:solidFill>
            <a:schemeClr val="tx1"/>
          </a:solidFill>
          <a:latin typeface="Verdana" pitchFamily="34" charset="0"/>
        </a:defRPr>
      </a:lvl9pPr>
    </p:titleStyle>
    <p:bodyStyle>
      <a:lvl1pPr marL="177800" indent="-177800" algn="l" defTabSz="457200" rtl="0" fontAlgn="base">
        <a:spcBef>
          <a:spcPct val="20000"/>
        </a:spcBef>
        <a:spcAft>
          <a:spcPct val="0"/>
        </a:spcAft>
        <a:buClr>
          <a:srgbClr val="FCC000"/>
        </a:buClr>
        <a:buSzPct val="120000"/>
        <a:buFont typeface="Arial" charset="0"/>
        <a:buChar char="•"/>
        <a:defRPr sz="2000" kern="1200">
          <a:solidFill>
            <a:schemeClr val="tx1"/>
          </a:solidFill>
          <a:latin typeface="Verdana"/>
          <a:ea typeface="+mn-ea"/>
          <a:cs typeface="Verdana"/>
        </a:defRPr>
      </a:lvl1pPr>
      <a:lvl2pPr marL="404813" indent="-206375" algn="l" defTabSz="457200" rtl="0" fontAlgn="base">
        <a:spcBef>
          <a:spcPct val="20000"/>
        </a:spcBef>
        <a:spcAft>
          <a:spcPct val="0"/>
        </a:spcAft>
        <a:buFont typeface="Arial" charset="0"/>
        <a:buChar char="–"/>
        <a:defRPr sz="1600" kern="1200">
          <a:solidFill>
            <a:schemeClr val="tx1"/>
          </a:solidFill>
          <a:latin typeface="Verdana"/>
          <a:ea typeface="+mn-ea"/>
          <a:cs typeface="Verdana"/>
        </a:defRPr>
      </a:lvl2pPr>
      <a:lvl3pPr marL="555625" indent="-136525" algn="l" defTabSz="457200" rtl="0" fontAlgn="base">
        <a:spcBef>
          <a:spcPct val="20000"/>
        </a:spcBef>
        <a:spcAft>
          <a:spcPct val="0"/>
        </a:spcAft>
        <a:buFont typeface="Arial" charset="0"/>
        <a:buChar char="•"/>
        <a:defRPr sz="1400" kern="1200">
          <a:solidFill>
            <a:schemeClr val="tx1"/>
          </a:solidFill>
          <a:latin typeface="Verdana"/>
          <a:ea typeface="+mn-ea"/>
          <a:cs typeface="Verdana"/>
        </a:defRPr>
      </a:lvl3pPr>
      <a:lvl4pPr marL="1600200" indent="-228600" algn="l" defTabSz="457200" rtl="0" fontAlgn="base">
        <a:spcBef>
          <a:spcPct val="20000"/>
        </a:spcBef>
        <a:spcAft>
          <a:spcPct val="0"/>
        </a:spcAft>
        <a:buFont typeface="Arial" charset="0"/>
        <a:buChar char="–"/>
        <a:defRPr sz="2000" kern="1200">
          <a:solidFill>
            <a:schemeClr val="tx1"/>
          </a:solidFill>
          <a:latin typeface="Verdana"/>
          <a:ea typeface="+mn-ea"/>
          <a:cs typeface="Verdana"/>
        </a:defRPr>
      </a:lvl4pPr>
      <a:lvl5pPr marL="2057400" indent="-228600" algn="l" defTabSz="457200" rtl="0" fontAlgn="base">
        <a:spcBef>
          <a:spcPct val="20000"/>
        </a:spcBef>
        <a:spcAft>
          <a:spcPct val="0"/>
        </a:spcAft>
        <a:buFont typeface="Arial" charset="0"/>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Bildobjekt 7" descr="Bakgrund.jpg"/>
          <p:cNvPicPr>
            <a:picLocks noChangeAspect="1"/>
          </p:cNvPicPr>
          <p:nvPr userDrawn="1"/>
        </p:nvPicPr>
        <p:blipFill>
          <a:blip r:embed="rId11"/>
          <a:srcRect/>
          <a:stretch>
            <a:fillRect/>
          </a:stretch>
        </p:blipFill>
        <p:spPr bwMode="auto">
          <a:xfrm>
            <a:off x="1588" y="0"/>
            <a:ext cx="9140825" cy="6858000"/>
          </a:xfrm>
          <a:prstGeom prst="rect">
            <a:avLst/>
          </a:prstGeom>
          <a:noFill/>
          <a:ln w="9525">
            <a:noFill/>
            <a:miter lim="800000"/>
            <a:headEnd/>
            <a:tailEnd/>
          </a:ln>
        </p:spPr>
      </p:pic>
      <p:sp>
        <p:nvSpPr>
          <p:cNvPr id="8195" name="Platshållare för rubrik 1"/>
          <p:cNvSpPr>
            <a:spLocks noGrp="1"/>
          </p:cNvSpPr>
          <p:nvPr>
            <p:ph type="title"/>
          </p:nvPr>
        </p:nvSpPr>
        <p:spPr bwMode="auto">
          <a:xfrm>
            <a:off x="844550" y="1471613"/>
            <a:ext cx="7712075" cy="758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smtClean="0"/>
              <a:t>Klicka här för att ändra format</a:t>
            </a:r>
          </a:p>
        </p:txBody>
      </p:sp>
      <p:sp>
        <p:nvSpPr>
          <p:cNvPr id="8196" name="Platshållare för text 2"/>
          <p:cNvSpPr>
            <a:spLocks noGrp="1"/>
          </p:cNvSpPr>
          <p:nvPr>
            <p:ph type="body" idx="1"/>
          </p:nvPr>
        </p:nvSpPr>
        <p:spPr bwMode="auto">
          <a:xfrm>
            <a:off x="844550" y="2230438"/>
            <a:ext cx="7712075" cy="3783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p:txBody>
      </p:sp>
      <p:sp>
        <p:nvSpPr>
          <p:cNvPr id="4" name="Platshållare för datum 3"/>
          <p:cNvSpPr>
            <a:spLocks noGrp="1"/>
          </p:cNvSpPr>
          <p:nvPr>
            <p:ph type="dt" sz="half" idx="2"/>
          </p:nvPr>
        </p:nvSpPr>
        <p:spPr>
          <a:xfrm>
            <a:off x="5638800" y="6356350"/>
            <a:ext cx="1746250" cy="365125"/>
          </a:xfrm>
          <a:prstGeom prst="rect">
            <a:avLst/>
          </a:prstGeom>
        </p:spPr>
        <p:txBody>
          <a:bodyPr vert="horz" lIns="91440" tIns="45720" rIns="91440" bIns="45720" rtlCol="0" anchor="ctr"/>
          <a:lstStyle>
            <a:lvl1pPr algn="r" fontAlgn="auto">
              <a:spcBef>
                <a:spcPts val="0"/>
              </a:spcBef>
              <a:spcAft>
                <a:spcPts val="0"/>
              </a:spcAft>
              <a:defRPr sz="800" smtClean="0">
                <a:solidFill>
                  <a:prstClr val="black">
                    <a:tint val="75000"/>
                  </a:prstClr>
                </a:solidFill>
                <a:latin typeface="Futura-Book"/>
                <a:ea typeface="+mn-ea"/>
                <a:cs typeface="Futura-Book"/>
              </a:defRPr>
            </a:lvl1pPr>
          </a:lstStyle>
          <a:p>
            <a:pPr>
              <a:defRPr/>
            </a:pPr>
            <a:r>
              <a:rPr lang="sv-SE"/>
              <a:t>2013-09-03</a:t>
            </a:r>
            <a:endParaRPr lang="sv-SE" dirty="0"/>
          </a:p>
        </p:txBody>
      </p:sp>
      <p:pic>
        <p:nvPicPr>
          <p:cNvPr id="8198" name="Bildobjekt 8"/>
          <p:cNvPicPr>
            <a:picLocks noChangeAspect="1"/>
          </p:cNvPicPr>
          <p:nvPr userDrawn="1"/>
        </p:nvPicPr>
        <p:blipFill>
          <a:blip r:embed="rId12"/>
          <a:srcRect/>
          <a:stretch>
            <a:fillRect/>
          </a:stretch>
        </p:blipFill>
        <p:spPr bwMode="auto">
          <a:xfrm>
            <a:off x="550863" y="6496050"/>
            <a:ext cx="906462" cy="152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1" r:id="rId1"/>
    <p:sldLayoutId id="2147483700" r:id="rId2"/>
    <p:sldLayoutId id="2147483699" r:id="rId3"/>
    <p:sldLayoutId id="2147483698" r:id="rId4"/>
    <p:sldLayoutId id="2147483697" r:id="rId5"/>
    <p:sldLayoutId id="2147483696" r:id="rId6"/>
    <p:sldLayoutId id="2147483695" r:id="rId7"/>
    <p:sldLayoutId id="2147483715" r:id="rId8"/>
    <p:sldLayoutId id="2147483716" r:id="rId9"/>
  </p:sldLayoutIdLst>
  <p:hf sldNum="0" hdr="0" dt="0"/>
  <p:txStyles>
    <p:titleStyle>
      <a:lvl1pPr algn="l" defTabSz="457200" rtl="0" eaLnBrk="0" fontAlgn="base" hangingPunct="0">
        <a:spcBef>
          <a:spcPct val="0"/>
        </a:spcBef>
        <a:spcAft>
          <a:spcPct val="0"/>
        </a:spcAft>
        <a:defRPr sz="3200" kern="1200">
          <a:solidFill>
            <a:schemeClr val="tx1"/>
          </a:solidFill>
          <a:latin typeface="Futura-Book"/>
          <a:ea typeface="MS PGothic" pitchFamily="34" charset="-128"/>
          <a:cs typeface="Futura-Book"/>
        </a:defRPr>
      </a:lvl1pPr>
      <a:lvl2pPr algn="l" defTabSz="457200" rtl="0" eaLnBrk="0" fontAlgn="base" hangingPunct="0">
        <a:spcBef>
          <a:spcPct val="0"/>
        </a:spcBef>
        <a:spcAft>
          <a:spcPct val="0"/>
        </a:spcAft>
        <a:defRPr sz="3200">
          <a:solidFill>
            <a:schemeClr val="tx1"/>
          </a:solidFill>
          <a:latin typeface="Futura-Book" charset="0"/>
          <a:ea typeface="MS PGothic" pitchFamily="34" charset="-128"/>
          <a:cs typeface="Futura-Book"/>
        </a:defRPr>
      </a:lvl2pPr>
      <a:lvl3pPr algn="l" defTabSz="457200" rtl="0" eaLnBrk="0" fontAlgn="base" hangingPunct="0">
        <a:spcBef>
          <a:spcPct val="0"/>
        </a:spcBef>
        <a:spcAft>
          <a:spcPct val="0"/>
        </a:spcAft>
        <a:defRPr sz="3200">
          <a:solidFill>
            <a:schemeClr val="tx1"/>
          </a:solidFill>
          <a:latin typeface="Futura-Book" charset="0"/>
          <a:ea typeface="MS PGothic" pitchFamily="34" charset="-128"/>
          <a:cs typeface="Futura-Book"/>
        </a:defRPr>
      </a:lvl3pPr>
      <a:lvl4pPr algn="l" defTabSz="457200" rtl="0" eaLnBrk="0" fontAlgn="base" hangingPunct="0">
        <a:spcBef>
          <a:spcPct val="0"/>
        </a:spcBef>
        <a:spcAft>
          <a:spcPct val="0"/>
        </a:spcAft>
        <a:defRPr sz="3200">
          <a:solidFill>
            <a:schemeClr val="tx1"/>
          </a:solidFill>
          <a:latin typeface="Futura-Book" charset="0"/>
          <a:ea typeface="MS PGothic" pitchFamily="34" charset="-128"/>
          <a:cs typeface="Futura-Book"/>
        </a:defRPr>
      </a:lvl4pPr>
      <a:lvl5pPr algn="l" defTabSz="457200" rtl="0" eaLnBrk="0" fontAlgn="base" hangingPunct="0">
        <a:spcBef>
          <a:spcPct val="0"/>
        </a:spcBef>
        <a:spcAft>
          <a:spcPct val="0"/>
        </a:spcAft>
        <a:defRPr sz="3200">
          <a:solidFill>
            <a:schemeClr val="tx1"/>
          </a:solidFill>
          <a:latin typeface="Futura-Book" charset="0"/>
          <a:ea typeface="MS PGothic" pitchFamily="34" charset="-128"/>
          <a:cs typeface="Futura-Book"/>
        </a:defRPr>
      </a:lvl5pPr>
      <a:lvl6pPr marL="457200" algn="l" defTabSz="457200" rtl="0" fontAlgn="base">
        <a:spcBef>
          <a:spcPct val="0"/>
        </a:spcBef>
        <a:spcAft>
          <a:spcPct val="0"/>
        </a:spcAft>
        <a:defRPr sz="3200" b="1">
          <a:solidFill>
            <a:schemeClr val="tx1"/>
          </a:solidFill>
          <a:latin typeface="Verdana" charset="0"/>
          <a:ea typeface="ＭＳ Ｐゴシック" charset="0"/>
        </a:defRPr>
      </a:lvl6pPr>
      <a:lvl7pPr marL="914400" algn="l" defTabSz="457200" rtl="0" fontAlgn="base">
        <a:spcBef>
          <a:spcPct val="0"/>
        </a:spcBef>
        <a:spcAft>
          <a:spcPct val="0"/>
        </a:spcAft>
        <a:defRPr sz="3200" b="1">
          <a:solidFill>
            <a:schemeClr val="tx1"/>
          </a:solidFill>
          <a:latin typeface="Verdana" charset="0"/>
          <a:ea typeface="ＭＳ Ｐゴシック" charset="0"/>
        </a:defRPr>
      </a:lvl7pPr>
      <a:lvl8pPr marL="1371600" algn="l" defTabSz="457200" rtl="0" fontAlgn="base">
        <a:spcBef>
          <a:spcPct val="0"/>
        </a:spcBef>
        <a:spcAft>
          <a:spcPct val="0"/>
        </a:spcAft>
        <a:defRPr sz="3200" b="1">
          <a:solidFill>
            <a:schemeClr val="tx1"/>
          </a:solidFill>
          <a:latin typeface="Verdana" charset="0"/>
          <a:ea typeface="ＭＳ Ｐゴシック" charset="0"/>
        </a:defRPr>
      </a:lvl8pPr>
      <a:lvl9pPr marL="1828800" algn="l" defTabSz="457200" rtl="0" fontAlgn="base">
        <a:spcBef>
          <a:spcPct val="0"/>
        </a:spcBef>
        <a:spcAft>
          <a:spcPct val="0"/>
        </a:spcAft>
        <a:defRPr sz="3200" b="1">
          <a:solidFill>
            <a:schemeClr val="tx1"/>
          </a:solidFill>
          <a:latin typeface="Verdana" charset="0"/>
          <a:ea typeface="ＭＳ Ｐゴシック" charset="0"/>
        </a:defRPr>
      </a:lvl9pPr>
    </p:titleStyle>
    <p:bodyStyle>
      <a:lvl1pPr marL="177800" indent="-177800" algn="l" defTabSz="457200" rtl="0" eaLnBrk="0" fontAlgn="base" hangingPunct="0">
        <a:lnSpc>
          <a:spcPct val="120000"/>
        </a:lnSpc>
        <a:spcBef>
          <a:spcPct val="20000"/>
        </a:spcBef>
        <a:spcAft>
          <a:spcPct val="0"/>
        </a:spcAft>
        <a:buClr>
          <a:srgbClr val="FCC000"/>
        </a:buClr>
        <a:buSzPct val="120000"/>
        <a:buFont typeface="Arial" charset="0"/>
        <a:buChar char="•"/>
        <a:defRPr sz="1400" kern="1200">
          <a:solidFill>
            <a:schemeClr val="tx1"/>
          </a:solidFill>
          <a:latin typeface="Futura-Book"/>
          <a:ea typeface="MS PGothic" pitchFamily="34" charset="-128"/>
          <a:cs typeface="Futura-Book"/>
        </a:defRPr>
      </a:lvl1pPr>
      <a:lvl2pPr marL="404813" indent="-206375" algn="l" defTabSz="457200" rtl="0" eaLnBrk="0" fontAlgn="base" hangingPunct="0">
        <a:lnSpc>
          <a:spcPct val="120000"/>
        </a:lnSpc>
        <a:spcBef>
          <a:spcPct val="20000"/>
        </a:spcBef>
        <a:spcAft>
          <a:spcPct val="0"/>
        </a:spcAft>
        <a:buClr>
          <a:srgbClr val="FCC000"/>
        </a:buClr>
        <a:buFont typeface="Arial" charset="0"/>
        <a:buChar char="–"/>
        <a:defRPr sz="1400" kern="1200">
          <a:solidFill>
            <a:schemeClr val="tx1"/>
          </a:solidFill>
          <a:latin typeface="Futura-Book"/>
          <a:ea typeface="MS PGothic" pitchFamily="34" charset="-128"/>
          <a:cs typeface="Futura-Book"/>
        </a:defRPr>
      </a:lvl2pPr>
      <a:lvl3pPr marL="555625" indent="-136525" algn="l" defTabSz="457200" rtl="0" eaLnBrk="0" fontAlgn="base" hangingPunct="0">
        <a:spcBef>
          <a:spcPct val="20000"/>
        </a:spcBef>
        <a:spcAft>
          <a:spcPct val="0"/>
        </a:spcAft>
        <a:buFont typeface="Arial" charset="0"/>
        <a:buChar char="•"/>
        <a:defRPr sz="1400" kern="1200">
          <a:solidFill>
            <a:schemeClr val="tx1"/>
          </a:solidFill>
          <a:latin typeface="Futura-Book"/>
          <a:ea typeface="MS PGothic" pitchFamily="34" charset="-128"/>
          <a:cs typeface="Futura-Book"/>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MS PGothic" pitchFamily="34" charset="-128"/>
          <a:cs typeface="Verdan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Verdana"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434" name="Bildobjekt 7" descr="Bakgrund.jpg"/>
          <p:cNvPicPr>
            <a:picLocks noChangeAspect="1"/>
          </p:cNvPicPr>
          <p:nvPr userDrawn="1"/>
        </p:nvPicPr>
        <p:blipFill>
          <a:blip r:embed="rId11"/>
          <a:srcRect/>
          <a:stretch>
            <a:fillRect/>
          </a:stretch>
        </p:blipFill>
        <p:spPr bwMode="auto">
          <a:xfrm>
            <a:off x="1588" y="0"/>
            <a:ext cx="9140825" cy="6858000"/>
          </a:xfrm>
          <a:prstGeom prst="rect">
            <a:avLst/>
          </a:prstGeom>
          <a:noFill/>
          <a:ln w="9525">
            <a:noFill/>
            <a:miter lim="800000"/>
            <a:headEnd/>
            <a:tailEnd/>
          </a:ln>
        </p:spPr>
      </p:pic>
      <p:sp>
        <p:nvSpPr>
          <p:cNvPr id="18435" name="Platshållare för rubrik 1"/>
          <p:cNvSpPr>
            <a:spLocks noGrp="1"/>
          </p:cNvSpPr>
          <p:nvPr>
            <p:ph type="title"/>
          </p:nvPr>
        </p:nvSpPr>
        <p:spPr bwMode="auto">
          <a:xfrm>
            <a:off x="844550" y="1471613"/>
            <a:ext cx="7712075" cy="758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smtClean="0"/>
              <a:t>Klicka här för att ändra format</a:t>
            </a:r>
          </a:p>
        </p:txBody>
      </p:sp>
      <p:sp>
        <p:nvSpPr>
          <p:cNvPr id="18436" name="Platshållare för text 2"/>
          <p:cNvSpPr>
            <a:spLocks noGrp="1"/>
          </p:cNvSpPr>
          <p:nvPr>
            <p:ph type="body" idx="1"/>
          </p:nvPr>
        </p:nvSpPr>
        <p:spPr bwMode="auto">
          <a:xfrm>
            <a:off x="844550" y="2230438"/>
            <a:ext cx="7712075" cy="3783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p:txBody>
      </p:sp>
      <p:sp>
        <p:nvSpPr>
          <p:cNvPr id="4" name="Platshållare för datum 3"/>
          <p:cNvSpPr>
            <a:spLocks noGrp="1"/>
          </p:cNvSpPr>
          <p:nvPr>
            <p:ph type="dt" sz="half" idx="2"/>
          </p:nvPr>
        </p:nvSpPr>
        <p:spPr>
          <a:xfrm>
            <a:off x="5638800" y="6356350"/>
            <a:ext cx="1746250" cy="365125"/>
          </a:xfrm>
          <a:prstGeom prst="rect">
            <a:avLst/>
          </a:prstGeom>
        </p:spPr>
        <p:txBody>
          <a:bodyPr vert="horz" lIns="91440" tIns="45720" rIns="91440" bIns="45720" rtlCol="0" anchor="ctr"/>
          <a:lstStyle>
            <a:lvl1pPr algn="r" fontAlgn="auto">
              <a:spcBef>
                <a:spcPts val="0"/>
              </a:spcBef>
              <a:spcAft>
                <a:spcPts val="0"/>
              </a:spcAft>
              <a:defRPr sz="800" smtClean="0">
                <a:solidFill>
                  <a:prstClr val="black">
                    <a:tint val="75000"/>
                  </a:prstClr>
                </a:solidFill>
                <a:latin typeface="Futura-Book"/>
                <a:ea typeface="+mn-ea"/>
                <a:cs typeface="Futura-Book"/>
              </a:defRPr>
            </a:lvl1pPr>
          </a:lstStyle>
          <a:p>
            <a:pPr>
              <a:defRPr/>
            </a:pPr>
            <a:r>
              <a:rPr lang="sv-SE"/>
              <a:t>2013-09-03</a:t>
            </a:r>
            <a:endParaRPr lang="sv-SE" dirty="0"/>
          </a:p>
        </p:txBody>
      </p:sp>
      <p:pic>
        <p:nvPicPr>
          <p:cNvPr id="18438" name="Bildobjekt 8"/>
          <p:cNvPicPr>
            <a:picLocks noChangeAspect="1"/>
          </p:cNvPicPr>
          <p:nvPr userDrawn="1"/>
        </p:nvPicPr>
        <p:blipFill>
          <a:blip r:embed="rId12"/>
          <a:srcRect/>
          <a:stretch>
            <a:fillRect/>
          </a:stretch>
        </p:blipFill>
        <p:spPr bwMode="auto">
          <a:xfrm>
            <a:off x="550863" y="6496050"/>
            <a:ext cx="906462" cy="152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8" r:id="rId1"/>
    <p:sldLayoutId id="2147483707" r:id="rId2"/>
    <p:sldLayoutId id="2147483706" r:id="rId3"/>
    <p:sldLayoutId id="2147483705" r:id="rId4"/>
    <p:sldLayoutId id="2147483704" r:id="rId5"/>
    <p:sldLayoutId id="2147483703" r:id="rId6"/>
    <p:sldLayoutId id="2147483702" r:id="rId7"/>
    <p:sldLayoutId id="2147483717" r:id="rId8"/>
    <p:sldLayoutId id="2147483718" r:id="rId9"/>
  </p:sldLayoutIdLst>
  <p:hf sldNum="0" hdr="0" dt="0"/>
  <p:txStyles>
    <p:titleStyle>
      <a:lvl1pPr algn="l" defTabSz="457200" rtl="0" eaLnBrk="0" fontAlgn="base" hangingPunct="0">
        <a:spcBef>
          <a:spcPct val="0"/>
        </a:spcBef>
        <a:spcAft>
          <a:spcPct val="0"/>
        </a:spcAft>
        <a:defRPr sz="3200" kern="1200">
          <a:solidFill>
            <a:schemeClr val="tx1"/>
          </a:solidFill>
          <a:latin typeface="Futura-Book"/>
          <a:ea typeface="MS PGothic" pitchFamily="34" charset="-128"/>
          <a:cs typeface="Futura-Book"/>
        </a:defRPr>
      </a:lvl1pPr>
      <a:lvl2pPr algn="l" defTabSz="457200" rtl="0" eaLnBrk="0" fontAlgn="base" hangingPunct="0">
        <a:spcBef>
          <a:spcPct val="0"/>
        </a:spcBef>
        <a:spcAft>
          <a:spcPct val="0"/>
        </a:spcAft>
        <a:defRPr sz="3200">
          <a:solidFill>
            <a:schemeClr val="tx1"/>
          </a:solidFill>
          <a:latin typeface="Futura-Book" charset="0"/>
          <a:ea typeface="MS PGothic" pitchFamily="34" charset="-128"/>
          <a:cs typeface="Futura-Book"/>
        </a:defRPr>
      </a:lvl2pPr>
      <a:lvl3pPr algn="l" defTabSz="457200" rtl="0" eaLnBrk="0" fontAlgn="base" hangingPunct="0">
        <a:spcBef>
          <a:spcPct val="0"/>
        </a:spcBef>
        <a:spcAft>
          <a:spcPct val="0"/>
        </a:spcAft>
        <a:defRPr sz="3200">
          <a:solidFill>
            <a:schemeClr val="tx1"/>
          </a:solidFill>
          <a:latin typeface="Futura-Book" charset="0"/>
          <a:ea typeface="MS PGothic" pitchFamily="34" charset="-128"/>
          <a:cs typeface="Futura-Book"/>
        </a:defRPr>
      </a:lvl3pPr>
      <a:lvl4pPr algn="l" defTabSz="457200" rtl="0" eaLnBrk="0" fontAlgn="base" hangingPunct="0">
        <a:spcBef>
          <a:spcPct val="0"/>
        </a:spcBef>
        <a:spcAft>
          <a:spcPct val="0"/>
        </a:spcAft>
        <a:defRPr sz="3200">
          <a:solidFill>
            <a:schemeClr val="tx1"/>
          </a:solidFill>
          <a:latin typeface="Futura-Book" charset="0"/>
          <a:ea typeface="MS PGothic" pitchFamily="34" charset="-128"/>
          <a:cs typeface="Futura-Book"/>
        </a:defRPr>
      </a:lvl4pPr>
      <a:lvl5pPr algn="l" defTabSz="457200" rtl="0" eaLnBrk="0" fontAlgn="base" hangingPunct="0">
        <a:spcBef>
          <a:spcPct val="0"/>
        </a:spcBef>
        <a:spcAft>
          <a:spcPct val="0"/>
        </a:spcAft>
        <a:defRPr sz="3200">
          <a:solidFill>
            <a:schemeClr val="tx1"/>
          </a:solidFill>
          <a:latin typeface="Futura-Book" charset="0"/>
          <a:ea typeface="MS PGothic" pitchFamily="34" charset="-128"/>
          <a:cs typeface="Futura-Book"/>
        </a:defRPr>
      </a:lvl5pPr>
      <a:lvl6pPr marL="457200" algn="l" defTabSz="457200" rtl="0" fontAlgn="base">
        <a:spcBef>
          <a:spcPct val="0"/>
        </a:spcBef>
        <a:spcAft>
          <a:spcPct val="0"/>
        </a:spcAft>
        <a:defRPr sz="3200" b="1">
          <a:solidFill>
            <a:schemeClr val="tx1"/>
          </a:solidFill>
          <a:latin typeface="Verdana" charset="0"/>
          <a:ea typeface="ＭＳ Ｐゴシック" charset="0"/>
        </a:defRPr>
      </a:lvl6pPr>
      <a:lvl7pPr marL="914400" algn="l" defTabSz="457200" rtl="0" fontAlgn="base">
        <a:spcBef>
          <a:spcPct val="0"/>
        </a:spcBef>
        <a:spcAft>
          <a:spcPct val="0"/>
        </a:spcAft>
        <a:defRPr sz="3200" b="1">
          <a:solidFill>
            <a:schemeClr val="tx1"/>
          </a:solidFill>
          <a:latin typeface="Verdana" charset="0"/>
          <a:ea typeface="ＭＳ Ｐゴシック" charset="0"/>
        </a:defRPr>
      </a:lvl7pPr>
      <a:lvl8pPr marL="1371600" algn="l" defTabSz="457200" rtl="0" fontAlgn="base">
        <a:spcBef>
          <a:spcPct val="0"/>
        </a:spcBef>
        <a:spcAft>
          <a:spcPct val="0"/>
        </a:spcAft>
        <a:defRPr sz="3200" b="1">
          <a:solidFill>
            <a:schemeClr val="tx1"/>
          </a:solidFill>
          <a:latin typeface="Verdana" charset="0"/>
          <a:ea typeface="ＭＳ Ｐゴシック" charset="0"/>
        </a:defRPr>
      </a:lvl8pPr>
      <a:lvl9pPr marL="1828800" algn="l" defTabSz="457200" rtl="0" fontAlgn="base">
        <a:spcBef>
          <a:spcPct val="0"/>
        </a:spcBef>
        <a:spcAft>
          <a:spcPct val="0"/>
        </a:spcAft>
        <a:defRPr sz="3200" b="1">
          <a:solidFill>
            <a:schemeClr val="tx1"/>
          </a:solidFill>
          <a:latin typeface="Verdana" charset="0"/>
          <a:ea typeface="ＭＳ Ｐゴシック" charset="0"/>
        </a:defRPr>
      </a:lvl9pPr>
    </p:titleStyle>
    <p:bodyStyle>
      <a:lvl1pPr marL="177800" indent="-177800" algn="l" defTabSz="457200" rtl="0" eaLnBrk="0" fontAlgn="base" hangingPunct="0">
        <a:lnSpc>
          <a:spcPct val="120000"/>
        </a:lnSpc>
        <a:spcBef>
          <a:spcPct val="20000"/>
        </a:spcBef>
        <a:spcAft>
          <a:spcPct val="0"/>
        </a:spcAft>
        <a:buClr>
          <a:srgbClr val="FCC000"/>
        </a:buClr>
        <a:buSzPct val="120000"/>
        <a:buFont typeface="Arial" charset="0"/>
        <a:buChar char="•"/>
        <a:defRPr sz="1400" kern="1200">
          <a:solidFill>
            <a:schemeClr val="tx1"/>
          </a:solidFill>
          <a:latin typeface="Futura-Book"/>
          <a:ea typeface="MS PGothic" pitchFamily="34" charset="-128"/>
          <a:cs typeface="Futura-Book"/>
        </a:defRPr>
      </a:lvl1pPr>
      <a:lvl2pPr marL="404813" indent="-206375" algn="l" defTabSz="457200" rtl="0" eaLnBrk="0" fontAlgn="base" hangingPunct="0">
        <a:lnSpc>
          <a:spcPct val="120000"/>
        </a:lnSpc>
        <a:spcBef>
          <a:spcPct val="20000"/>
        </a:spcBef>
        <a:spcAft>
          <a:spcPct val="0"/>
        </a:spcAft>
        <a:buClr>
          <a:srgbClr val="FCC000"/>
        </a:buClr>
        <a:buFont typeface="Arial" charset="0"/>
        <a:buChar char="–"/>
        <a:defRPr sz="1400" kern="1200">
          <a:solidFill>
            <a:schemeClr val="tx1"/>
          </a:solidFill>
          <a:latin typeface="Futura-Book"/>
          <a:ea typeface="MS PGothic" pitchFamily="34" charset="-128"/>
          <a:cs typeface="Futura-Book"/>
        </a:defRPr>
      </a:lvl2pPr>
      <a:lvl3pPr marL="555625" indent="-136525" algn="l" defTabSz="457200" rtl="0" eaLnBrk="0" fontAlgn="base" hangingPunct="0">
        <a:spcBef>
          <a:spcPct val="20000"/>
        </a:spcBef>
        <a:spcAft>
          <a:spcPct val="0"/>
        </a:spcAft>
        <a:buFont typeface="Arial" charset="0"/>
        <a:buChar char="•"/>
        <a:defRPr sz="1400" kern="1200">
          <a:solidFill>
            <a:schemeClr val="tx1"/>
          </a:solidFill>
          <a:latin typeface="Futura-Book"/>
          <a:ea typeface="MS PGothic" pitchFamily="34" charset="-128"/>
          <a:cs typeface="Futura-Book"/>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MS PGothic" pitchFamily="34" charset="-128"/>
          <a:cs typeface="Verdan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Verdana"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1430338" y="2000250"/>
            <a:ext cx="62833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v-SE" smtClean="0"/>
              <a:t>Click to edit Master title style</a:t>
            </a:r>
            <a:endParaRPr lang="en-US" smtClean="0"/>
          </a:p>
        </p:txBody>
      </p:sp>
      <p:sp>
        <p:nvSpPr>
          <p:cNvPr id="28675" name="Text Placeholder 2"/>
          <p:cNvSpPr>
            <a:spLocks noGrp="1"/>
          </p:cNvSpPr>
          <p:nvPr>
            <p:ph type="body" idx="1"/>
          </p:nvPr>
        </p:nvSpPr>
        <p:spPr bwMode="auto">
          <a:xfrm>
            <a:off x="1430338" y="3325813"/>
            <a:ext cx="6283325" cy="3532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smtClean="0"/>
          </a:p>
        </p:txBody>
      </p:sp>
      <p:pic>
        <p:nvPicPr>
          <p:cNvPr id="28676" name="Picture 3"/>
          <p:cNvPicPr>
            <a:picLocks noChangeAspect="1"/>
          </p:cNvPicPr>
          <p:nvPr userDrawn="1"/>
        </p:nvPicPr>
        <p:blipFill>
          <a:blip r:embed="rId10"/>
          <a:srcRect/>
          <a:stretch>
            <a:fillRect/>
          </a:stretch>
        </p:blipFill>
        <p:spPr bwMode="auto">
          <a:xfrm>
            <a:off x="3776663" y="273050"/>
            <a:ext cx="1584325" cy="1466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Lst>
  <p:timing>
    <p:tnLst>
      <p:par>
        <p:cTn id="1" dur="indefinite" restart="never" nodeType="tmRoot"/>
      </p:par>
    </p:tnLst>
  </p:timing>
  <p:txStyles>
    <p:titleStyle>
      <a:lvl1pPr algn="ctr" defTabSz="457200" rtl="0" fontAlgn="base">
        <a:spcBef>
          <a:spcPct val="0"/>
        </a:spcBef>
        <a:spcAft>
          <a:spcPct val="0"/>
        </a:spcAft>
        <a:defRPr sz="4000" kern="1200">
          <a:solidFill>
            <a:schemeClr val="tx1"/>
          </a:solidFill>
          <a:latin typeface="Brawler"/>
          <a:ea typeface="Brawler"/>
          <a:cs typeface="Brawler"/>
        </a:defRPr>
      </a:lvl1pPr>
      <a:lvl2pPr algn="ctr" defTabSz="457200" rtl="0" fontAlgn="base">
        <a:spcBef>
          <a:spcPct val="0"/>
        </a:spcBef>
        <a:spcAft>
          <a:spcPct val="0"/>
        </a:spcAft>
        <a:defRPr sz="4000">
          <a:solidFill>
            <a:schemeClr val="tx1"/>
          </a:solidFill>
          <a:latin typeface="Brawler"/>
          <a:ea typeface="Brawler"/>
          <a:cs typeface="Brawler"/>
        </a:defRPr>
      </a:lvl2pPr>
      <a:lvl3pPr algn="ctr" defTabSz="457200" rtl="0" fontAlgn="base">
        <a:spcBef>
          <a:spcPct val="0"/>
        </a:spcBef>
        <a:spcAft>
          <a:spcPct val="0"/>
        </a:spcAft>
        <a:defRPr sz="4000">
          <a:solidFill>
            <a:schemeClr val="tx1"/>
          </a:solidFill>
          <a:latin typeface="Brawler"/>
          <a:ea typeface="Brawler"/>
          <a:cs typeface="Brawler"/>
        </a:defRPr>
      </a:lvl3pPr>
      <a:lvl4pPr algn="ctr" defTabSz="457200" rtl="0" fontAlgn="base">
        <a:spcBef>
          <a:spcPct val="0"/>
        </a:spcBef>
        <a:spcAft>
          <a:spcPct val="0"/>
        </a:spcAft>
        <a:defRPr sz="4000">
          <a:solidFill>
            <a:schemeClr val="tx1"/>
          </a:solidFill>
          <a:latin typeface="Brawler"/>
          <a:ea typeface="Brawler"/>
          <a:cs typeface="Brawler"/>
        </a:defRPr>
      </a:lvl4pPr>
      <a:lvl5pPr algn="ctr" defTabSz="457200" rtl="0" fontAlgn="base">
        <a:spcBef>
          <a:spcPct val="0"/>
        </a:spcBef>
        <a:spcAft>
          <a:spcPct val="0"/>
        </a:spcAft>
        <a:defRPr sz="4000">
          <a:solidFill>
            <a:schemeClr val="tx1"/>
          </a:solidFill>
          <a:latin typeface="Brawler"/>
          <a:ea typeface="Brawler"/>
          <a:cs typeface="Brawler"/>
        </a:defRPr>
      </a:lvl5pPr>
      <a:lvl6pPr marL="457200" algn="ctr" defTabSz="457200" rtl="0" fontAlgn="base">
        <a:spcBef>
          <a:spcPct val="0"/>
        </a:spcBef>
        <a:spcAft>
          <a:spcPct val="0"/>
        </a:spcAft>
        <a:defRPr sz="4000">
          <a:solidFill>
            <a:schemeClr val="tx1"/>
          </a:solidFill>
          <a:latin typeface="Brawler"/>
          <a:ea typeface="Brawler"/>
          <a:cs typeface="Brawler"/>
        </a:defRPr>
      </a:lvl6pPr>
      <a:lvl7pPr marL="914400" algn="ctr" defTabSz="457200" rtl="0" fontAlgn="base">
        <a:spcBef>
          <a:spcPct val="0"/>
        </a:spcBef>
        <a:spcAft>
          <a:spcPct val="0"/>
        </a:spcAft>
        <a:defRPr sz="4000">
          <a:solidFill>
            <a:schemeClr val="tx1"/>
          </a:solidFill>
          <a:latin typeface="Brawler"/>
          <a:ea typeface="Brawler"/>
          <a:cs typeface="Brawler"/>
        </a:defRPr>
      </a:lvl7pPr>
      <a:lvl8pPr marL="1371600" algn="ctr" defTabSz="457200" rtl="0" fontAlgn="base">
        <a:spcBef>
          <a:spcPct val="0"/>
        </a:spcBef>
        <a:spcAft>
          <a:spcPct val="0"/>
        </a:spcAft>
        <a:defRPr sz="4000">
          <a:solidFill>
            <a:schemeClr val="tx1"/>
          </a:solidFill>
          <a:latin typeface="Brawler"/>
          <a:ea typeface="Brawler"/>
          <a:cs typeface="Brawler"/>
        </a:defRPr>
      </a:lvl8pPr>
      <a:lvl9pPr marL="1828800" algn="ctr" defTabSz="457200" rtl="0" fontAlgn="base">
        <a:spcBef>
          <a:spcPct val="0"/>
        </a:spcBef>
        <a:spcAft>
          <a:spcPct val="0"/>
        </a:spcAft>
        <a:defRPr sz="4000">
          <a:solidFill>
            <a:schemeClr val="tx1"/>
          </a:solidFill>
          <a:latin typeface="Brawler"/>
          <a:ea typeface="Brawler"/>
          <a:cs typeface="Brawler"/>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Open Sans Light"/>
          <a:ea typeface="Open Sans Light"/>
          <a:cs typeface="Open Sans Light"/>
        </a:defRPr>
      </a:lvl1pPr>
      <a:lvl2pPr marL="742950" indent="-285750" algn="l" defTabSz="457200" rtl="0" fontAlgn="base">
        <a:spcBef>
          <a:spcPct val="20000"/>
        </a:spcBef>
        <a:spcAft>
          <a:spcPct val="0"/>
        </a:spcAft>
        <a:buFont typeface="Arial" charset="0"/>
        <a:buChar char="–"/>
        <a:defRPr sz="2000" kern="1200">
          <a:solidFill>
            <a:schemeClr val="tx1"/>
          </a:solidFill>
          <a:latin typeface="Open Sans Light"/>
          <a:ea typeface="Open Sans Light"/>
          <a:cs typeface="Open Sans Light"/>
        </a:defRPr>
      </a:lvl2pPr>
      <a:lvl3pPr marL="1143000" indent="-228600" algn="l" defTabSz="457200" rtl="0" fontAlgn="base">
        <a:spcBef>
          <a:spcPct val="20000"/>
        </a:spcBef>
        <a:spcAft>
          <a:spcPct val="0"/>
        </a:spcAft>
        <a:buFont typeface="Arial" charset="0"/>
        <a:buChar char="•"/>
        <a:defRPr kern="1200">
          <a:solidFill>
            <a:schemeClr val="tx1"/>
          </a:solidFill>
          <a:latin typeface="Open Sans Light"/>
          <a:ea typeface="Open Sans Light"/>
          <a:cs typeface="Open Sans Light"/>
        </a:defRPr>
      </a:lvl3pPr>
      <a:lvl4pPr marL="1600200" indent="-228600" algn="l" defTabSz="457200" rtl="0" fontAlgn="base">
        <a:spcBef>
          <a:spcPct val="20000"/>
        </a:spcBef>
        <a:spcAft>
          <a:spcPct val="0"/>
        </a:spcAft>
        <a:buFont typeface="Arial" charset="0"/>
        <a:buChar char="–"/>
        <a:defRPr sz="1600" kern="1200">
          <a:solidFill>
            <a:schemeClr val="tx1"/>
          </a:solidFill>
          <a:latin typeface="Open Sans Light"/>
          <a:ea typeface="Open Sans Light"/>
          <a:cs typeface="Open Sans Light"/>
        </a:defRPr>
      </a:lvl4pPr>
      <a:lvl5pPr marL="2057400" indent="-228600" algn="l" defTabSz="457200" rtl="0" fontAlgn="base">
        <a:spcBef>
          <a:spcPct val="20000"/>
        </a:spcBef>
        <a:spcAft>
          <a:spcPct val="0"/>
        </a:spcAft>
        <a:buFont typeface="Arial" charset="0"/>
        <a:buChar char="»"/>
        <a:defRPr sz="1600" kern="1200">
          <a:solidFill>
            <a:schemeClr val="tx1"/>
          </a:solidFill>
          <a:latin typeface="Open Sans Light"/>
          <a:ea typeface="Open Sans Light"/>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431925"/>
            <a:ext cx="7772400" cy="3121025"/>
          </a:xfrm>
        </p:spPr>
        <p:txBody>
          <a:bodyPr rtlCol="0">
            <a:noAutofit/>
          </a:bodyPr>
          <a:lstStyle/>
          <a:p>
            <a:pPr fontAlgn="auto">
              <a:spcBef>
                <a:spcPts val="0"/>
              </a:spcBef>
              <a:spcAft>
                <a:spcPts val="0"/>
              </a:spcAft>
              <a:defRPr/>
            </a:pPr>
            <a:r>
              <a:rPr lang="sv-SE" sz="2800" b="0" dirty="0">
                <a:solidFill>
                  <a:prstClr val="black"/>
                </a:solidFill>
                <a:latin typeface="Calibri"/>
                <a:ea typeface="+mn-ea"/>
                <a:cs typeface="+mn-cs"/>
              </a:rPr>
              <a:t>GLOBALIZATION AND </a:t>
            </a:r>
            <a:r>
              <a:rPr lang="sv-SE" sz="2800" b="0" dirty="0" smtClean="0">
                <a:solidFill>
                  <a:prstClr val="black"/>
                </a:solidFill>
                <a:latin typeface="Calibri"/>
                <a:ea typeface="+mn-ea"/>
                <a:cs typeface="+mn-cs"/>
              </a:rPr>
              <a:t>GASTRONOMY</a:t>
            </a:r>
            <a:br>
              <a:rPr lang="sv-SE" sz="2800" b="0" dirty="0" smtClean="0">
                <a:solidFill>
                  <a:prstClr val="black"/>
                </a:solidFill>
                <a:latin typeface="Calibri"/>
                <a:ea typeface="+mn-ea"/>
                <a:cs typeface="+mn-cs"/>
              </a:rPr>
            </a:br>
            <a:r>
              <a:rPr lang="sv-SE" sz="2800" b="0" dirty="0" smtClean="0">
                <a:solidFill>
                  <a:prstClr val="black"/>
                </a:solidFill>
                <a:latin typeface="Calibri"/>
                <a:ea typeface="+mn-ea"/>
                <a:cs typeface="+mn-cs"/>
              </a:rPr>
              <a:t>IICM</a:t>
            </a:r>
            <a:r>
              <a:rPr lang="sv-SE" sz="2800" b="0" dirty="0">
                <a:solidFill>
                  <a:prstClr val="black"/>
                </a:solidFill>
                <a:latin typeface="Calibri"/>
                <a:ea typeface="+mn-ea"/>
                <a:cs typeface="+mn-cs"/>
              </a:rPr>
              <a:t>, Mateus, Portugal</a:t>
            </a:r>
            <a:br>
              <a:rPr lang="sv-SE" sz="2800" b="0" dirty="0">
                <a:solidFill>
                  <a:prstClr val="black"/>
                </a:solidFill>
                <a:latin typeface="Calibri"/>
                <a:ea typeface="+mn-ea"/>
                <a:cs typeface="+mn-cs"/>
              </a:rPr>
            </a:br>
            <a:r>
              <a:rPr lang="sv-SE" sz="2800" b="0" dirty="0">
                <a:solidFill>
                  <a:prstClr val="black"/>
                </a:solidFill>
                <a:latin typeface="Calibri"/>
                <a:ea typeface="+mn-ea"/>
                <a:cs typeface="+mn-cs"/>
              </a:rPr>
              <a:t>25-27 Nov 2016</a:t>
            </a:r>
            <a:br>
              <a:rPr lang="sv-SE" sz="2800" b="0" dirty="0">
                <a:solidFill>
                  <a:prstClr val="black"/>
                </a:solidFill>
                <a:latin typeface="Calibri"/>
                <a:ea typeface="+mn-ea"/>
                <a:cs typeface="+mn-cs"/>
              </a:rPr>
            </a:br>
            <a:r>
              <a:rPr lang="sv-SE" sz="2800" b="0" dirty="0" smtClean="0">
                <a:solidFill>
                  <a:prstClr val="black"/>
                </a:solidFill>
                <a:latin typeface="Calibri"/>
                <a:ea typeface="+mn-ea"/>
                <a:cs typeface="+mn-cs"/>
              </a:rPr>
              <a:t/>
            </a:r>
            <a:br>
              <a:rPr lang="sv-SE" sz="2800" b="0" dirty="0" smtClean="0">
                <a:solidFill>
                  <a:prstClr val="black"/>
                </a:solidFill>
                <a:latin typeface="Calibri"/>
                <a:ea typeface="+mn-ea"/>
                <a:cs typeface="+mn-cs"/>
              </a:rPr>
            </a:br>
            <a:r>
              <a:rPr lang="sv-SE" sz="2800" b="0" dirty="0" err="1" smtClean="0">
                <a:solidFill>
                  <a:prstClr val="black"/>
                </a:solidFill>
                <a:latin typeface="Calibri"/>
                <a:ea typeface="+mn-ea"/>
                <a:cs typeface="+mn-cs"/>
              </a:rPr>
              <a:t>Gastronomy</a:t>
            </a:r>
            <a:r>
              <a:rPr lang="sv-SE" sz="2800" b="0" dirty="0" smtClean="0">
                <a:solidFill>
                  <a:prstClr val="black"/>
                </a:solidFill>
                <a:latin typeface="Calibri"/>
                <a:ea typeface="+mn-ea"/>
                <a:cs typeface="+mn-cs"/>
              </a:rPr>
              <a:t> </a:t>
            </a:r>
            <a:r>
              <a:rPr lang="sv-SE" sz="2800" b="0" dirty="0">
                <a:solidFill>
                  <a:prstClr val="black"/>
                </a:solidFill>
                <a:latin typeface="Calibri"/>
                <a:ea typeface="+mn-ea"/>
                <a:cs typeface="+mn-cs"/>
              </a:rPr>
              <a:t>– a strong </a:t>
            </a:r>
            <a:r>
              <a:rPr lang="sv-SE" sz="2800" b="0" dirty="0" err="1">
                <a:solidFill>
                  <a:prstClr val="black"/>
                </a:solidFill>
                <a:latin typeface="Calibri"/>
                <a:ea typeface="+mn-ea"/>
                <a:cs typeface="+mn-cs"/>
              </a:rPr>
              <a:t>cultural</a:t>
            </a:r>
            <a:r>
              <a:rPr lang="sv-SE" sz="2800" b="0" dirty="0">
                <a:solidFill>
                  <a:prstClr val="black"/>
                </a:solidFill>
                <a:latin typeface="Calibri"/>
                <a:ea typeface="+mn-ea"/>
                <a:cs typeface="+mn-cs"/>
              </a:rPr>
              <a:t> and </a:t>
            </a:r>
            <a:r>
              <a:rPr lang="sv-SE" sz="2800" b="0" dirty="0" err="1">
                <a:solidFill>
                  <a:prstClr val="black"/>
                </a:solidFill>
                <a:latin typeface="Calibri"/>
                <a:ea typeface="+mn-ea"/>
                <a:cs typeface="+mn-cs"/>
              </a:rPr>
              <a:t>creative</a:t>
            </a:r>
            <a:r>
              <a:rPr lang="sv-SE" sz="2800" b="0" dirty="0">
                <a:solidFill>
                  <a:prstClr val="black"/>
                </a:solidFill>
                <a:latin typeface="Calibri"/>
                <a:ea typeface="+mn-ea"/>
                <a:cs typeface="+mn-cs"/>
              </a:rPr>
              <a:t> </a:t>
            </a:r>
            <a:r>
              <a:rPr lang="sv-SE" sz="2800" b="0" dirty="0" err="1">
                <a:solidFill>
                  <a:prstClr val="black"/>
                </a:solidFill>
                <a:latin typeface="Calibri"/>
                <a:ea typeface="+mn-ea"/>
                <a:cs typeface="+mn-cs"/>
              </a:rPr>
              <a:t>resource</a:t>
            </a:r>
            <a:r>
              <a:rPr lang="sv-SE" sz="2800" b="0" dirty="0">
                <a:solidFill>
                  <a:prstClr val="black"/>
                </a:solidFill>
                <a:latin typeface="Calibri"/>
                <a:ea typeface="+mn-ea"/>
                <a:cs typeface="+mn-cs"/>
              </a:rPr>
              <a:t> </a:t>
            </a:r>
            <a:br>
              <a:rPr lang="sv-SE" sz="2800" b="0" dirty="0">
                <a:solidFill>
                  <a:prstClr val="black"/>
                </a:solidFill>
                <a:latin typeface="Calibri"/>
                <a:ea typeface="+mn-ea"/>
                <a:cs typeface="+mn-cs"/>
              </a:rPr>
            </a:br>
            <a:r>
              <a:rPr lang="sv-SE" sz="2800" b="0" dirty="0">
                <a:solidFill>
                  <a:prstClr val="black"/>
                </a:solidFill>
                <a:latin typeface="Calibri"/>
                <a:ea typeface="+mn-ea"/>
                <a:cs typeface="+mn-cs"/>
              </a:rPr>
              <a:t>for regional </a:t>
            </a:r>
            <a:r>
              <a:rPr lang="sv-SE" sz="2800" b="0" dirty="0" err="1">
                <a:solidFill>
                  <a:prstClr val="black"/>
                </a:solidFill>
                <a:latin typeface="Calibri"/>
                <a:ea typeface="+mn-ea"/>
                <a:cs typeface="+mn-cs"/>
              </a:rPr>
              <a:t>development</a:t>
            </a:r>
            <a:r>
              <a:rPr lang="sv-SE" sz="2800" b="0" dirty="0">
                <a:solidFill>
                  <a:prstClr val="black"/>
                </a:solidFill>
                <a:latin typeface="Calibri"/>
                <a:ea typeface="+mn-ea"/>
                <a:cs typeface="+mn-cs"/>
              </a:rPr>
              <a:t/>
            </a:r>
            <a:br>
              <a:rPr lang="sv-SE" sz="2800" b="0" dirty="0">
                <a:solidFill>
                  <a:prstClr val="black"/>
                </a:solidFill>
                <a:latin typeface="Calibri"/>
                <a:ea typeface="+mn-ea"/>
                <a:cs typeface="+mn-cs"/>
              </a:rPr>
            </a:br>
            <a:endParaRPr lang="sv-SE" dirty="0"/>
          </a:p>
        </p:txBody>
      </p:sp>
      <p:sp>
        <p:nvSpPr>
          <p:cNvPr id="37890" name="textruta 3"/>
          <p:cNvSpPr txBox="1">
            <a:spLocks noChangeArrowheads="1"/>
          </p:cNvSpPr>
          <p:nvPr/>
        </p:nvSpPr>
        <p:spPr bwMode="auto">
          <a:xfrm>
            <a:off x="820738" y="4876800"/>
            <a:ext cx="7502525" cy="1323975"/>
          </a:xfrm>
          <a:prstGeom prst="rect">
            <a:avLst/>
          </a:prstGeom>
          <a:noFill/>
          <a:ln w="9525">
            <a:noFill/>
            <a:miter lim="800000"/>
            <a:headEnd/>
            <a:tailEnd/>
          </a:ln>
        </p:spPr>
        <p:txBody>
          <a:bodyPr wrap="none">
            <a:spAutoFit/>
          </a:bodyPr>
          <a:lstStyle/>
          <a:p>
            <a:pPr algn="ctr"/>
            <a:r>
              <a:rPr lang="sv-SE" sz="1600">
                <a:latin typeface="Futura Std Book"/>
              </a:rPr>
              <a:t>Jannie Vestergaard</a:t>
            </a:r>
          </a:p>
          <a:p>
            <a:pPr algn="ctr"/>
            <a:r>
              <a:rPr lang="sv-SE" sz="1600">
                <a:latin typeface="Futura Std Book"/>
              </a:rPr>
              <a:t>Skåne Food Innovation Network /Taste of Skåne</a:t>
            </a:r>
          </a:p>
          <a:p>
            <a:pPr algn="ctr"/>
            <a:r>
              <a:rPr lang="sv-SE" sz="1600">
                <a:latin typeface="Futura Std Book"/>
              </a:rPr>
              <a:t>jannie.vestergaard@livsmedelsakademin.se</a:t>
            </a:r>
          </a:p>
          <a:p>
            <a:pPr algn="ctr"/>
            <a:r>
              <a:rPr lang="sv-SE" sz="1600">
                <a:latin typeface="Futura Std Book"/>
              </a:rPr>
              <a:t>tel. +46 727 348544</a:t>
            </a:r>
          </a:p>
          <a:p>
            <a:pPr algn="ctr"/>
            <a:r>
              <a:rPr lang="sv-SE" sz="1600">
                <a:latin typeface="Futura Std Book"/>
              </a:rPr>
              <a:t>SoMe: Twitter: JanniesTweet, Instagram: JanniesInsta, LinkedIn: Jannie Vestergaard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ubrik 1"/>
          <p:cNvSpPr>
            <a:spLocks noGrp="1"/>
          </p:cNvSpPr>
          <p:nvPr>
            <p:ph type="title"/>
          </p:nvPr>
        </p:nvSpPr>
        <p:spPr>
          <a:xfrm>
            <a:off x="661988" y="1298575"/>
            <a:ext cx="7894637" cy="957263"/>
          </a:xfrm>
        </p:spPr>
        <p:txBody>
          <a:bodyPr/>
          <a:lstStyle/>
          <a:p>
            <a:r>
              <a:rPr lang="sv-SE" altLang="sv-SE" sz="2800" smtClean="0">
                <a:latin typeface="Futura Std Book"/>
                <a:ea typeface="Futura-Book"/>
                <a:cs typeface="Futura-Book"/>
              </a:rPr>
              <a:t>Identity and Proudness. The sense of place. Passionate people.</a:t>
            </a:r>
          </a:p>
        </p:txBody>
      </p:sp>
      <p:pic>
        <p:nvPicPr>
          <p:cNvPr id="51202" name="Picture 2" descr="C:\Users\Public\Pictures\NokiaLumia920_Copy\Saved Pictures\fotor_(16).jpg"/>
          <p:cNvPicPr>
            <a:picLocks noChangeAspect="1" noChangeArrowheads="1"/>
          </p:cNvPicPr>
          <p:nvPr/>
        </p:nvPicPr>
        <p:blipFill>
          <a:blip r:embed="rId2"/>
          <a:srcRect/>
          <a:stretch>
            <a:fillRect/>
          </a:stretch>
        </p:blipFill>
        <p:spPr bwMode="auto">
          <a:xfrm rot="-798225">
            <a:off x="5075238" y="2152650"/>
            <a:ext cx="2444750" cy="4341813"/>
          </a:xfrm>
          <a:prstGeom prst="rect">
            <a:avLst/>
          </a:prstGeom>
          <a:noFill/>
          <a:ln w="9525">
            <a:noFill/>
            <a:miter lim="800000"/>
            <a:headEnd/>
            <a:tailEnd/>
          </a:ln>
        </p:spPr>
      </p:pic>
      <p:pic>
        <p:nvPicPr>
          <p:cNvPr id="51203" name="Bildobjekt 1"/>
          <p:cNvPicPr>
            <a:picLocks noChangeAspect="1"/>
          </p:cNvPicPr>
          <p:nvPr/>
        </p:nvPicPr>
        <p:blipFill>
          <a:blip r:embed="rId3"/>
          <a:srcRect/>
          <a:stretch>
            <a:fillRect/>
          </a:stretch>
        </p:blipFill>
        <p:spPr bwMode="auto">
          <a:xfrm>
            <a:off x="787400" y="2406650"/>
            <a:ext cx="2286000" cy="3429000"/>
          </a:xfrm>
          <a:prstGeom prst="rect">
            <a:avLst/>
          </a:prstGeom>
          <a:noFill/>
          <a:ln w="9525">
            <a:noFill/>
            <a:miter lim="800000"/>
            <a:headEnd/>
            <a:tailEnd/>
          </a:ln>
        </p:spPr>
      </p:pic>
      <p:sp>
        <p:nvSpPr>
          <p:cNvPr id="51204" name="textruta 2"/>
          <p:cNvSpPr txBox="1">
            <a:spLocks noChangeArrowheads="1"/>
          </p:cNvSpPr>
          <p:nvPr/>
        </p:nvSpPr>
        <p:spPr bwMode="auto">
          <a:xfrm>
            <a:off x="6297613" y="2406650"/>
            <a:ext cx="2624137" cy="1201738"/>
          </a:xfrm>
          <a:prstGeom prst="rect">
            <a:avLst/>
          </a:prstGeom>
          <a:noFill/>
          <a:ln w="9525">
            <a:noFill/>
            <a:miter lim="800000"/>
            <a:headEnd/>
            <a:tailEnd/>
          </a:ln>
        </p:spPr>
        <p:txBody>
          <a:bodyPr wrap="none">
            <a:spAutoFit/>
          </a:bodyPr>
          <a:lstStyle/>
          <a:p>
            <a:r>
              <a:rPr lang="sv-SE">
                <a:latin typeface="Calibri" pitchFamily="34" charset="0"/>
              </a:rPr>
              <a:t>Sweden’s first female </a:t>
            </a:r>
          </a:p>
          <a:p>
            <a:r>
              <a:rPr lang="sv-SE">
                <a:latin typeface="Calibri" pitchFamily="34" charset="0"/>
              </a:rPr>
              <a:t>Michelin chef, </a:t>
            </a:r>
          </a:p>
          <a:p>
            <a:r>
              <a:rPr lang="sv-SE">
                <a:latin typeface="Calibri" pitchFamily="34" charset="0"/>
              </a:rPr>
              <a:t>Titti Qvarnström of </a:t>
            </a:r>
          </a:p>
          <a:p>
            <a:r>
              <a:rPr lang="sv-SE">
                <a:latin typeface="Calibri" pitchFamily="34" charset="0"/>
              </a:rPr>
              <a:t>Bloom in the Park, Malmö</a:t>
            </a:r>
          </a:p>
        </p:txBody>
      </p:sp>
      <p:sp>
        <p:nvSpPr>
          <p:cNvPr id="51205" name="textruta 5"/>
          <p:cNvSpPr txBox="1">
            <a:spLocks noChangeArrowheads="1"/>
          </p:cNvSpPr>
          <p:nvPr/>
        </p:nvSpPr>
        <p:spPr bwMode="auto">
          <a:xfrm>
            <a:off x="2487613" y="4541838"/>
            <a:ext cx="2708275" cy="1201737"/>
          </a:xfrm>
          <a:prstGeom prst="rect">
            <a:avLst/>
          </a:prstGeom>
          <a:noFill/>
          <a:ln w="9525">
            <a:noFill/>
            <a:miter lim="800000"/>
            <a:headEnd/>
            <a:tailEnd/>
          </a:ln>
        </p:spPr>
        <p:txBody>
          <a:bodyPr wrap="none">
            <a:spAutoFit/>
          </a:bodyPr>
          <a:lstStyle/>
          <a:p>
            <a:r>
              <a:rPr lang="sv-SE">
                <a:latin typeface="Calibri" pitchFamily="34" charset="0"/>
              </a:rPr>
              <a:t>Supermarket owner</a:t>
            </a:r>
          </a:p>
          <a:p>
            <a:r>
              <a:rPr lang="sv-SE">
                <a:latin typeface="Calibri" pitchFamily="34" charset="0"/>
              </a:rPr>
              <a:t>Michal Wieloch from Lund.</a:t>
            </a:r>
          </a:p>
          <a:p>
            <a:r>
              <a:rPr lang="sv-SE">
                <a:latin typeface="Calibri" pitchFamily="34" charset="0"/>
              </a:rPr>
              <a:t>Providing everyday</a:t>
            </a:r>
          </a:p>
          <a:p>
            <a:r>
              <a:rPr lang="sv-SE">
                <a:latin typeface="Calibri" pitchFamily="34" charset="0"/>
              </a:rPr>
              <a:t>local food to the customer </a:t>
            </a: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ubrik 1"/>
          <p:cNvSpPr>
            <a:spLocks noGrp="1"/>
          </p:cNvSpPr>
          <p:nvPr>
            <p:ph type="title"/>
          </p:nvPr>
        </p:nvSpPr>
        <p:spPr/>
        <p:txBody>
          <a:bodyPr/>
          <a:lstStyle/>
          <a:p>
            <a:r>
              <a:rPr lang="sv-SE" altLang="sv-SE" sz="2800" smtClean="0">
                <a:latin typeface="Futura Std Book"/>
                <a:ea typeface="Futura-Book"/>
                <a:cs typeface="Futura-Book"/>
              </a:rPr>
              <a:t>Our mantra. Our model.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49" name="Group 42"/>
          <p:cNvGrpSpPr>
            <a:grpSpLocks/>
          </p:cNvGrpSpPr>
          <p:nvPr/>
        </p:nvGrpSpPr>
        <p:grpSpPr bwMode="auto">
          <a:xfrm>
            <a:off x="844550" y="1338263"/>
            <a:ext cx="7640638" cy="4787900"/>
            <a:chOff x="-4144579" y="-136842"/>
            <a:chExt cx="7833616" cy="4650500"/>
          </a:xfrm>
        </p:grpSpPr>
        <p:sp>
          <p:nvSpPr>
            <p:cNvPr id="53253" name="TextBox 3"/>
            <p:cNvSpPr txBox="1">
              <a:spLocks noChangeArrowheads="1"/>
            </p:cNvSpPr>
            <p:nvPr/>
          </p:nvSpPr>
          <p:spPr bwMode="auto">
            <a:xfrm>
              <a:off x="-3851209" y="921374"/>
              <a:ext cx="1531436" cy="269063"/>
            </a:xfrm>
            <a:prstGeom prst="rect">
              <a:avLst/>
            </a:prstGeom>
            <a:noFill/>
            <a:ln w="9525">
              <a:noFill/>
              <a:miter lim="800000"/>
              <a:headEnd/>
              <a:tailEnd/>
            </a:ln>
          </p:spPr>
          <p:txBody>
            <a:bodyPr wrap="none">
              <a:spAutoFit/>
            </a:bodyPr>
            <a:lstStyle/>
            <a:p>
              <a:r>
                <a:rPr lang="sv-SE" altLang="sv-SE" sz="1200">
                  <a:solidFill>
                    <a:srgbClr val="459527"/>
                  </a:solidFill>
                  <a:latin typeface="Futura-Book"/>
                  <a:ea typeface="MS PGothic" pitchFamily="34" charset="-128"/>
                  <a:cs typeface="Futura-Book"/>
                </a:rPr>
                <a:t>Nya Skånska Köket </a:t>
              </a:r>
              <a:endParaRPr lang="en-US" altLang="sv-SE" sz="1200">
                <a:solidFill>
                  <a:srgbClr val="459527"/>
                </a:solidFill>
                <a:latin typeface="Futura-Book"/>
                <a:ea typeface="MS PGothic" pitchFamily="34" charset="-128"/>
                <a:cs typeface="Futura-Book"/>
              </a:endParaRPr>
            </a:p>
          </p:txBody>
        </p:sp>
        <p:sp>
          <p:nvSpPr>
            <p:cNvPr id="53254" name="TextBox 4"/>
            <p:cNvSpPr txBox="1">
              <a:spLocks noChangeArrowheads="1"/>
            </p:cNvSpPr>
            <p:nvPr/>
          </p:nvSpPr>
          <p:spPr bwMode="auto">
            <a:xfrm>
              <a:off x="-2505536" y="1820400"/>
              <a:ext cx="1268703" cy="239167"/>
            </a:xfrm>
            <a:prstGeom prst="rect">
              <a:avLst/>
            </a:prstGeom>
            <a:noFill/>
            <a:ln w="9525">
              <a:noFill/>
              <a:miter lim="800000"/>
              <a:headEnd/>
              <a:tailEnd/>
            </a:ln>
          </p:spPr>
          <p:txBody>
            <a:bodyPr wrap="none">
              <a:spAutoFit/>
            </a:bodyPr>
            <a:lstStyle/>
            <a:p>
              <a:r>
                <a:rPr lang="sv-SE" altLang="sv-SE" sz="1000">
                  <a:solidFill>
                    <a:srgbClr val="9B0000"/>
                  </a:solidFill>
                  <a:latin typeface="Futura-Book"/>
                  <a:ea typeface="MS PGothic" pitchFamily="34" charset="-128"/>
                  <a:cs typeface="Futura-Book"/>
                </a:rPr>
                <a:t>Skånsk Street Food</a:t>
              </a:r>
            </a:p>
          </p:txBody>
        </p:sp>
        <p:sp>
          <p:nvSpPr>
            <p:cNvPr id="53255" name="TextBox 5"/>
            <p:cNvSpPr txBox="1">
              <a:spLocks noChangeArrowheads="1"/>
            </p:cNvSpPr>
            <p:nvPr/>
          </p:nvSpPr>
          <p:spPr bwMode="auto">
            <a:xfrm>
              <a:off x="284226" y="782874"/>
              <a:ext cx="1299678" cy="269063"/>
            </a:xfrm>
            <a:prstGeom prst="rect">
              <a:avLst/>
            </a:prstGeom>
            <a:noFill/>
            <a:ln w="9525">
              <a:noFill/>
              <a:miter lim="800000"/>
              <a:headEnd/>
              <a:tailEnd/>
            </a:ln>
          </p:spPr>
          <p:txBody>
            <a:bodyPr wrap="none">
              <a:spAutoFit/>
            </a:bodyPr>
            <a:lstStyle/>
            <a:p>
              <a:r>
                <a:rPr lang="is-IS" altLang="sv-SE" sz="1200">
                  <a:solidFill>
                    <a:srgbClr val="459527"/>
                  </a:solidFill>
                  <a:latin typeface="Futura-Book"/>
                  <a:ea typeface="MS PGothic" pitchFamily="34" charset="-128"/>
                  <a:cs typeface="Futura-Book"/>
                </a:rPr>
                <a:t>Malmöfestivalen</a:t>
              </a:r>
            </a:p>
          </p:txBody>
        </p:sp>
        <p:sp>
          <p:nvSpPr>
            <p:cNvPr id="53256" name="TextBox 6"/>
            <p:cNvSpPr txBox="1">
              <a:spLocks noChangeArrowheads="1"/>
            </p:cNvSpPr>
            <p:nvPr/>
          </p:nvSpPr>
          <p:spPr bwMode="auto">
            <a:xfrm>
              <a:off x="284004" y="1403081"/>
              <a:ext cx="833541" cy="298959"/>
            </a:xfrm>
            <a:prstGeom prst="rect">
              <a:avLst/>
            </a:prstGeom>
            <a:noFill/>
            <a:ln w="9525">
              <a:noFill/>
              <a:miter lim="800000"/>
              <a:headEnd/>
              <a:tailEnd/>
            </a:ln>
          </p:spPr>
          <p:txBody>
            <a:bodyPr wrap="none">
              <a:spAutoFit/>
            </a:bodyPr>
            <a:lstStyle/>
            <a:p>
              <a:r>
                <a:rPr lang="is-IS" altLang="sv-SE" sz="1400">
                  <a:solidFill>
                    <a:srgbClr val="E79307"/>
                  </a:solidFill>
                  <a:latin typeface="Futura-Book"/>
                  <a:ea typeface="MS PGothic" pitchFamily="34" charset="-128"/>
                  <a:cs typeface="Futura-Book"/>
                </a:rPr>
                <a:t>Matverk</a:t>
              </a:r>
              <a:endParaRPr lang="en-US" altLang="sv-SE" sz="1400">
                <a:solidFill>
                  <a:srgbClr val="E79307"/>
                </a:solidFill>
                <a:latin typeface="Futura-Book"/>
                <a:ea typeface="MS PGothic" pitchFamily="34" charset="-128"/>
                <a:cs typeface="Futura-Book"/>
              </a:endParaRPr>
            </a:p>
          </p:txBody>
        </p:sp>
        <p:sp>
          <p:nvSpPr>
            <p:cNvPr id="53257" name="TextBox 7"/>
            <p:cNvSpPr txBox="1">
              <a:spLocks noChangeArrowheads="1"/>
            </p:cNvSpPr>
            <p:nvPr/>
          </p:nvSpPr>
          <p:spPr bwMode="auto">
            <a:xfrm>
              <a:off x="1420478" y="2594512"/>
              <a:ext cx="1309144" cy="269063"/>
            </a:xfrm>
            <a:prstGeom prst="rect">
              <a:avLst/>
            </a:prstGeom>
            <a:noFill/>
            <a:ln w="9525">
              <a:noFill/>
              <a:miter lim="800000"/>
              <a:headEnd/>
              <a:tailEnd/>
            </a:ln>
          </p:spPr>
          <p:txBody>
            <a:bodyPr wrap="none">
              <a:spAutoFit/>
            </a:bodyPr>
            <a:lstStyle/>
            <a:p>
              <a:r>
                <a:rPr lang="sv-SE" altLang="sv-SE" sz="1200">
                  <a:solidFill>
                    <a:srgbClr val="007EC9"/>
                  </a:solidFill>
                  <a:latin typeface="Futura-Book"/>
                  <a:ea typeface="MS PGothic" pitchFamily="34" charset="-128"/>
                  <a:cs typeface="Futura-Book"/>
                </a:rPr>
                <a:t>Älska Mat &amp; Vin</a:t>
              </a:r>
              <a:endParaRPr lang="en-US" altLang="sv-SE" sz="1200">
                <a:solidFill>
                  <a:srgbClr val="007EC9"/>
                </a:solidFill>
                <a:latin typeface="Futura-Book"/>
                <a:ea typeface="MS PGothic" pitchFamily="34" charset="-128"/>
                <a:cs typeface="Futura-Book"/>
              </a:endParaRPr>
            </a:p>
          </p:txBody>
        </p:sp>
        <p:sp>
          <p:nvSpPr>
            <p:cNvPr id="53258" name="TextBox 8"/>
            <p:cNvSpPr txBox="1">
              <a:spLocks noChangeArrowheads="1"/>
            </p:cNvSpPr>
            <p:nvPr/>
          </p:nvSpPr>
          <p:spPr bwMode="auto">
            <a:xfrm>
              <a:off x="-2311731" y="3763420"/>
              <a:ext cx="1469431" cy="269063"/>
            </a:xfrm>
            <a:prstGeom prst="rect">
              <a:avLst/>
            </a:prstGeom>
            <a:noFill/>
            <a:ln w="9525">
              <a:noFill/>
              <a:miter lim="800000"/>
              <a:headEnd/>
              <a:tailEnd/>
            </a:ln>
          </p:spPr>
          <p:txBody>
            <a:bodyPr wrap="none">
              <a:spAutoFit/>
            </a:bodyPr>
            <a:lstStyle/>
            <a:p>
              <a:r>
                <a:rPr lang="sv-SE" altLang="sv-SE" sz="1200">
                  <a:solidFill>
                    <a:srgbClr val="459527"/>
                  </a:solidFill>
                  <a:latin typeface="Futura-Book"/>
                  <a:ea typeface="MS PGothic" pitchFamily="34" charset="-128"/>
                  <a:cs typeface="Futura-Book"/>
                </a:rPr>
                <a:t>Skånsk dryckesbar</a:t>
              </a:r>
              <a:endParaRPr lang="en-US" altLang="sv-SE" sz="1200">
                <a:solidFill>
                  <a:srgbClr val="459527"/>
                </a:solidFill>
                <a:latin typeface="Futura-Book"/>
                <a:ea typeface="MS PGothic" pitchFamily="34" charset="-128"/>
                <a:cs typeface="Futura-Book"/>
              </a:endParaRPr>
            </a:p>
          </p:txBody>
        </p:sp>
        <p:sp>
          <p:nvSpPr>
            <p:cNvPr id="53259" name="TextBox 9"/>
            <p:cNvSpPr txBox="1">
              <a:spLocks noChangeArrowheads="1"/>
            </p:cNvSpPr>
            <p:nvPr/>
          </p:nvSpPr>
          <p:spPr bwMode="auto">
            <a:xfrm>
              <a:off x="-2462414" y="293400"/>
              <a:ext cx="1059403" cy="269063"/>
            </a:xfrm>
            <a:prstGeom prst="rect">
              <a:avLst/>
            </a:prstGeom>
            <a:noFill/>
            <a:ln w="9525">
              <a:noFill/>
              <a:miter lim="800000"/>
              <a:headEnd/>
              <a:tailEnd/>
            </a:ln>
          </p:spPr>
          <p:txBody>
            <a:bodyPr wrap="none">
              <a:spAutoFit/>
            </a:bodyPr>
            <a:lstStyle/>
            <a:p>
              <a:r>
                <a:rPr lang="en-US" altLang="sv-SE" sz="1200">
                  <a:solidFill>
                    <a:srgbClr val="E79307"/>
                  </a:solidFill>
                  <a:latin typeface="Futura-Book"/>
                  <a:ea typeface="MS PGothic" pitchFamily="34" charset="-128"/>
                  <a:cs typeface="Futura-Book"/>
                </a:rPr>
                <a:t>Speeddating</a:t>
              </a:r>
            </a:p>
          </p:txBody>
        </p:sp>
        <p:sp>
          <p:nvSpPr>
            <p:cNvPr id="53260" name="Rectangle 10"/>
            <p:cNvSpPr>
              <a:spLocks noChangeArrowheads="1"/>
            </p:cNvSpPr>
            <p:nvPr/>
          </p:nvSpPr>
          <p:spPr bwMode="auto">
            <a:xfrm>
              <a:off x="-3437231" y="1350970"/>
              <a:ext cx="828906" cy="269063"/>
            </a:xfrm>
            <a:prstGeom prst="rect">
              <a:avLst/>
            </a:prstGeom>
            <a:noFill/>
            <a:ln w="9525">
              <a:noFill/>
              <a:miter lim="800000"/>
              <a:headEnd/>
              <a:tailEnd/>
            </a:ln>
          </p:spPr>
          <p:txBody>
            <a:bodyPr wrap="none">
              <a:spAutoFit/>
            </a:bodyPr>
            <a:lstStyle/>
            <a:p>
              <a:r>
                <a:rPr lang="sv-SE" altLang="sv-SE" sz="1200">
                  <a:solidFill>
                    <a:srgbClr val="9B0000"/>
                  </a:solidFill>
                  <a:latin typeface="Futura-Book"/>
                  <a:ea typeface="MS PGothic" pitchFamily="34" charset="-128"/>
                  <a:cs typeface="Futura-Book"/>
                </a:rPr>
                <a:t>Handlare</a:t>
              </a:r>
            </a:p>
          </p:txBody>
        </p:sp>
        <p:sp>
          <p:nvSpPr>
            <p:cNvPr id="53261" name="Rectangle 11"/>
            <p:cNvSpPr>
              <a:spLocks noChangeArrowheads="1"/>
            </p:cNvSpPr>
            <p:nvPr/>
          </p:nvSpPr>
          <p:spPr bwMode="auto">
            <a:xfrm>
              <a:off x="56346" y="1904832"/>
              <a:ext cx="1254256" cy="269063"/>
            </a:xfrm>
            <a:prstGeom prst="rect">
              <a:avLst/>
            </a:prstGeom>
            <a:noFill/>
            <a:ln w="9525">
              <a:noFill/>
              <a:miter lim="800000"/>
              <a:headEnd/>
              <a:tailEnd/>
            </a:ln>
          </p:spPr>
          <p:txBody>
            <a:bodyPr wrap="none">
              <a:spAutoFit/>
            </a:bodyPr>
            <a:lstStyle/>
            <a:p>
              <a:r>
                <a:rPr lang="sv-SE" altLang="sv-SE" sz="1200">
                  <a:solidFill>
                    <a:srgbClr val="459527"/>
                  </a:solidFill>
                  <a:latin typeface="Futura-Book"/>
                  <a:ea typeface="MS PGothic" pitchFamily="34" charset="-128"/>
                  <a:cs typeface="Futura-Book"/>
                </a:rPr>
                <a:t>Kunskapsdagar</a:t>
              </a:r>
            </a:p>
          </p:txBody>
        </p:sp>
        <p:sp>
          <p:nvSpPr>
            <p:cNvPr id="53262" name="Rectangle 12"/>
            <p:cNvSpPr>
              <a:spLocks noChangeArrowheads="1"/>
            </p:cNvSpPr>
            <p:nvPr/>
          </p:nvSpPr>
          <p:spPr bwMode="auto">
            <a:xfrm>
              <a:off x="-1985789" y="4208400"/>
              <a:ext cx="994877" cy="269063"/>
            </a:xfrm>
            <a:prstGeom prst="rect">
              <a:avLst/>
            </a:prstGeom>
            <a:noFill/>
            <a:ln w="9525">
              <a:noFill/>
              <a:miter lim="800000"/>
              <a:headEnd/>
              <a:tailEnd/>
            </a:ln>
          </p:spPr>
          <p:txBody>
            <a:bodyPr wrap="none">
              <a:spAutoFit/>
            </a:bodyPr>
            <a:lstStyle/>
            <a:p>
              <a:r>
                <a:rPr lang="en-US" altLang="sv-SE" sz="1200">
                  <a:solidFill>
                    <a:srgbClr val="9B0000"/>
                  </a:solidFill>
                  <a:latin typeface="Futura-Book"/>
                  <a:ea typeface="MS PGothic" pitchFamily="34" charset="-128"/>
                  <a:cs typeface="Futura-Book"/>
                </a:rPr>
                <a:t>Producenter</a:t>
              </a:r>
            </a:p>
          </p:txBody>
        </p:sp>
        <p:sp>
          <p:nvSpPr>
            <p:cNvPr id="53263" name="Rectangle 13"/>
            <p:cNvSpPr>
              <a:spLocks noChangeArrowheads="1"/>
            </p:cNvSpPr>
            <p:nvPr/>
          </p:nvSpPr>
          <p:spPr bwMode="auto">
            <a:xfrm>
              <a:off x="409739" y="3052935"/>
              <a:ext cx="1438319" cy="239167"/>
            </a:xfrm>
            <a:prstGeom prst="rect">
              <a:avLst/>
            </a:prstGeom>
            <a:noFill/>
            <a:ln w="9525">
              <a:noFill/>
              <a:miter lim="800000"/>
              <a:headEnd/>
              <a:tailEnd/>
            </a:ln>
          </p:spPr>
          <p:txBody>
            <a:bodyPr wrap="none">
              <a:spAutoFit/>
            </a:bodyPr>
            <a:lstStyle/>
            <a:p>
              <a:r>
                <a:rPr lang="sv-SE" altLang="sv-SE" sz="1000">
                  <a:solidFill>
                    <a:srgbClr val="9B0000"/>
                  </a:solidFill>
                  <a:latin typeface="Futura-Book"/>
                  <a:ea typeface="MS PGothic" pitchFamily="34" charset="-128"/>
                  <a:cs typeface="Futura-Book"/>
                </a:rPr>
                <a:t>Kulinariska utflyktsmål</a:t>
              </a:r>
            </a:p>
          </p:txBody>
        </p:sp>
        <p:sp>
          <p:nvSpPr>
            <p:cNvPr id="53264" name="Rectangle 14"/>
            <p:cNvSpPr>
              <a:spLocks noChangeArrowheads="1"/>
            </p:cNvSpPr>
            <p:nvPr/>
          </p:nvSpPr>
          <p:spPr bwMode="auto">
            <a:xfrm>
              <a:off x="1366583" y="59857"/>
              <a:ext cx="939182" cy="269063"/>
            </a:xfrm>
            <a:prstGeom prst="rect">
              <a:avLst/>
            </a:prstGeom>
            <a:noFill/>
            <a:ln w="9525">
              <a:noFill/>
              <a:miter lim="800000"/>
              <a:headEnd/>
              <a:tailEnd/>
            </a:ln>
          </p:spPr>
          <p:txBody>
            <a:bodyPr wrap="none">
              <a:spAutoFit/>
            </a:bodyPr>
            <a:lstStyle/>
            <a:p>
              <a:r>
                <a:rPr lang="fi-FI" altLang="sv-SE" sz="1200">
                  <a:solidFill>
                    <a:srgbClr val="9B0000"/>
                  </a:solidFill>
                  <a:latin typeface="Futura-Book"/>
                  <a:ea typeface="MS PGothic" pitchFamily="34" charset="-128"/>
                  <a:cs typeface="Futura-Book"/>
                </a:rPr>
                <a:t>Matmässor</a:t>
              </a:r>
              <a:endParaRPr lang="en-US" altLang="sv-SE" sz="1200">
                <a:solidFill>
                  <a:srgbClr val="9B0000"/>
                </a:solidFill>
                <a:latin typeface="Futura-Book"/>
                <a:ea typeface="MS PGothic" pitchFamily="34" charset="-128"/>
                <a:cs typeface="Futura-Book"/>
              </a:endParaRPr>
            </a:p>
          </p:txBody>
        </p:sp>
        <p:sp>
          <p:nvSpPr>
            <p:cNvPr id="53265" name="Rectangle 15"/>
            <p:cNvSpPr>
              <a:spLocks noChangeArrowheads="1"/>
            </p:cNvSpPr>
            <p:nvPr/>
          </p:nvSpPr>
          <p:spPr bwMode="auto">
            <a:xfrm>
              <a:off x="-3851209" y="2997318"/>
              <a:ext cx="1267404" cy="269063"/>
            </a:xfrm>
            <a:prstGeom prst="rect">
              <a:avLst/>
            </a:prstGeom>
            <a:noFill/>
            <a:ln w="9525">
              <a:noFill/>
              <a:miter lim="800000"/>
              <a:headEnd/>
              <a:tailEnd/>
            </a:ln>
          </p:spPr>
          <p:txBody>
            <a:bodyPr wrap="none">
              <a:spAutoFit/>
            </a:bodyPr>
            <a:lstStyle/>
            <a:p>
              <a:r>
                <a:rPr lang="is-IS" altLang="sv-SE" sz="1200">
                  <a:solidFill>
                    <a:srgbClr val="459527"/>
                  </a:solidFill>
                  <a:latin typeface="Futura-Book"/>
                  <a:ea typeface="MS PGothic" pitchFamily="34" charset="-128"/>
                  <a:cs typeface="Futura-Book"/>
                </a:rPr>
                <a:t>Producentgrupp </a:t>
              </a:r>
              <a:endParaRPr lang="en-US" altLang="sv-SE" sz="1200">
                <a:solidFill>
                  <a:srgbClr val="459527"/>
                </a:solidFill>
                <a:latin typeface="Futura-Book"/>
                <a:ea typeface="MS PGothic" pitchFamily="34" charset="-128"/>
                <a:cs typeface="Futura-Book"/>
              </a:endParaRPr>
            </a:p>
          </p:txBody>
        </p:sp>
        <p:sp>
          <p:nvSpPr>
            <p:cNvPr id="53266" name="Rectangle 16"/>
            <p:cNvSpPr>
              <a:spLocks noChangeArrowheads="1"/>
            </p:cNvSpPr>
            <p:nvPr/>
          </p:nvSpPr>
          <p:spPr bwMode="auto">
            <a:xfrm>
              <a:off x="-82469" y="4109481"/>
              <a:ext cx="1780150" cy="239167"/>
            </a:xfrm>
            <a:prstGeom prst="rect">
              <a:avLst/>
            </a:prstGeom>
            <a:noFill/>
            <a:ln w="9525">
              <a:noFill/>
              <a:miter lim="800000"/>
              <a:headEnd/>
              <a:tailEnd/>
            </a:ln>
          </p:spPr>
          <p:txBody>
            <a:bodyPr wrap="none">
              <a:spAutoFit/>
            </a:bodyPr>
            <a:lstStyle/>
            <a:p>
              <a:r>
                <a:rPr lang="sv-SE" altLang="sv-SE" sz="1000">
                  <a:solidFill>
                    <a:srgbClr val="E79307"/>
                  </a:solidFill>
                  <a:latin typeface="Futura-Book"/>
                  <a:ea typeface="MS PGothic" pitchFamily="34" charset="-128"/>
                  <a:cs typeface="Futura-Book"/>
                </a:rPr>
                <a:t>Småskaliga matproducenter </a:t>
              </a:r>
              <a:endParaRPr lang="en-US" altLang="sv-SE" sz="1000">
                <a:solidFill>
                  <a:srgbClr val="E79307"/>
                </a:solidFill>
                <a:latin typeface="Futura-Book"/>
                <a:ea typeface="MS PGothic" pitchFamily="34" charset="-128"/>
                <a:cs typeface="Futura-Book"/>
              </a:endParaRPr>
            </a:p>
          </p:txBody>
        </p:sp>
        <p:sp>
          <p:nvSpPr>
            <p:cNvPr id="53267" name="Rectangle 17"/>
            <p:cNvSpPr>
              <a:spLocks noChangeArrowheads="1"/>
            </p:cNvSpPr>
            <p:nvPr/>
          </p:nvSpPr>
          <p:spPr bwMode="auto">
            <a:xfrm>
              <a:off x="1807337" y="1181761"/>
              <a:ext cx="1559260" cy="239167"/>
            </a:xfrm>
            <a:prstGeom prst="rect">
              <a:avLst/>
            </a:prstGeom>
            <a:noFill/>
            <a:ln w="9525">
              <a:noFill/>
              <a:miter lim="800000"/>
              <a:headEnd/>
              <a:tailEnd/>
            </a:ln>
          </p:spPr>
          <p:txBody>
            <a:bodyPr wrap="none">
              <a:spAutoFit/>
            </a:bodyPr>
            <a:lstStyle/>
            <a:p>
              <a:r>
                <a:rPr lang="sv-SE" altLang="sv-SE" sz="1000">
                  <a:solidFill>
                    <a:srgbClr val="E79307"/>
                  </a:solidFill>
                  <a:latin typeface="Futura-Book"/>
                  <a:ea typeface="MS PGothic" pitchFamily="34" charset="-128"/>
                  <a:cs typeface="Futura-Book"/>
                </a:rPr>
                <a:t>Förpackning och design </a:t>
              </a:r>
              <a:endParaRPr lang="en-US" altLang="sv-SE" sz="1000">
                <a:solidFill>
                  <a:srgbClr val="E79307"/>
                </a:solidFill>
                <a:latin typeface="Futura-Book"/>
                <a:ea typeface="MS PGothic" pitchFamily="34" charset="-128"/>
                <a:cs typeface="Futura-Book"/>
              </a:endParaRPr>
            </a:p>
          </p:txBody>
        </p:sp>
        <p:sp>
          <p:nvSpPr>
            <p:cNvPr id="53268" name="Rectangle 18"/>
            <p:cNvSpPr>
              <a:spLocks noChangeArrowheads="1"/>
            </p:cNvSpPr>
            <p:nvPr/>
          </p:nvSpPr>
          <p:spPr bwMode="auto">
            <a:xfrm>
              <a:off x="-3656082" y="4244595"/>
              <a:ext cx="623184" cy="269063"/>
            </a:xfrm>
            <a:prstGeom prst="rect">
              <a:avLst/>
            </a:prstGeom>
            <a:noFill/>
            <a:ln w="9525">
              <a:noFill/>
              <a:miter lim="800000"/>
              <a:headEnd/>
              <a:tailEnd/>
            </a:ln>
          </p:spPr>
          <p:txBody>
            <a:bodyPr wrap="none">
              <a:spAutoFit/>
            </a:bodyPr>
            <a:lstStyle/>
            <a:p>
              <a:r>
                <a:rPr lang="en-US" altLang="sv-SE" sz="1200">
                  <a:solidFill>
                    <a:srgbClr val="007EC9"/>
                  </a:solidFill>
                  <a:latin typeface="Futura-Book"/>
                  <a:ea typeface="MS PGothic" pitchFamily="34" charset="-128"/>
                  <a:cs typeface="Futura-Book"/>
                </a:rPr>
                <a:t>Kurser </a:t>
              </a:r>
            </a:p>
          </p:txBody>
        </p:sp>
        <p:sp>
          <p:nvSpPr>
            <p:cNvPr id="53269" name="Rectangle 19"/>
            <p:cNvSpPr>
              <a:spLocks noChangeArrowheads="1"/>
            </p:cNvSpPr>
            <p:nvPr/>
          </p:nvSpPr>
          <p:spPr bwMode="auto">
            <a:xfrm>
              <a:off x="-1937000" y="-136842"/>
              <a:ext cx="1123292" cy="269063"/>
            </a:xfrm>
            <a:prstGeom prst="rect">
              <a:avLst/>
            </a:prstGeom>
            <a:noFill/>
            <a:ln w="9525">
              <a:noFill/>
              <a:miter lim="800000"/>
              <a:headEnd/>
              <a:tailEnd/>
            </a:ln>
          </p:spPr>
          <p:txBody>
            <a:bodyPr wrap="none">
              <a:spAutoFit/>
            </a:bodyPr>
            <a:lstStyle/>
            <a:p>
              <a:r>
                <a:rPr lang="sv-SE" altLang="sv-SE" sz="1200">
                  <a:solidFill>
                    <a:srgbClr val="9B0000"/>
                  </a:solidFill>
                  <a:latin typeface="Futura-Book"/>
                  <a:ea typeface="MS PGothic" pitchFamily="34" charset="-128"/>
                  <a:cs typeface="Futura-Book"/>
                </a:rPr>
                <a:t>Samlingsplats</a:t>
              </a:r>
            </a:p>
          </p:txBody>
        </p:sp>
        <p:sp>
          <p:nvSpPr>
            <p:cNvPr id="53270" name="Rectangle 20"/>
            <p:cNvSpPr>
              <a:spLocks noChangeArrowheads="1"/>
            </p:cNvSpPr>
            <p:nvPr/>
          </p:nvSpPr>
          <p:spPr bwMode="auto">
            <a:xfrm>
              <a:off x="-3769988" y="2256972"/>
              <a:ext cx="1681593" cy="276999"/>
            </a:xfrm>
            <a:prstGeom prst="rect">
              <a:avLst/>
            </a:prstGeom>
            <a:noFill/>
            <a:ln w="9525">
              <a:noFill/>
              <a:miter lim="800000"/>
              <a:headEnd/>
              <a:tailEnd/>
            </a:ln>
          </p:spPr>
          <p:txBody>
            <a:bodyPr>
              <a:spAutoFit/>
            </a:bodyPr>
            <a:lstStyle/>
            <a:p>
              <a:r>
                <a:rPr lang="sv-SE" altLang="sv-SE" sz="1200">
                  <a:solidFill>
                    <a:srgbClr val="E79307"/>
                  </a:solidFill>
                  <a:latin typeface="Futura-Book"/>
                  <a:ea typeface="MS PGothic" pitchFamily="34" charset="-128"/>
                  <a:cs typeface="Futura-Book"/>
                </a:rPr>
                <a:t>Handlarnätverk</a:t>
              </a:r>
              <a:endParaRPr lang="en-US" altLang="sv-SE" sz="1200">
                <a:solidFill>
                  <a:srgbClr val="E79307"/>
                </a:solidFill>
                <a:latin typeface="Futura-Book"/>
                <a:ea typeface="MS PGothic" pitchFamily="34" charset="-128"/>
                <a:cs typeface="Futura-Book"/>
              </a:endParaRPr>
            </a:p>
          </p:txBody>
        </p:sp>
        <p:sp>
          <p:nvSpPr>
            <p:cNvPr id="53271" name="Rectangle 21"/>
            <p:cNvSpPr>
              <a:spLocks noChangeArrowheads="1"/>
            </p:cNvSpPr>
            <p:nvPr/>
          </p:nvSpPr>
          <p:spPr bwMode="auto">
            <a:xfrm>
              <a:off x="-1763712" y="3082671"/>
              <a:ext cx="1019250" cy="298959"/>
            </a:xfrm>
            <a:prstGeom prst="rect">
              <a:avLst/>
            </a:prstGeom>
            <a:noFill/>
            <a:ln w="9525">
              <a:noFill/>
              <a:miter lim="800000"/>
              <a:headEnd/>
              <a:tailEnd/>
            </a:ln>
          </p:spPr>
          <p:txBody>
            <a:bodyPr wrap="none">
              <a:spAutoFit/>
            </a:bodyPr>
            <a:lstStyle/>
            <a:p>
              <a:r>
                <a:rPr lang="fr-FR" altLang="sv-SE" sz="1400">
                  <a:solidFill>
                    <a:srgbClr val="459527"/>
                  </a:solidFill>
                  <a:latin typeface="Futura-Book"/>
                  <a:ea typeface="MS PGothic" pitchFamily="34" charset="-128"/>
                  <a:cs typeface="Futura-Book"/>
                </a:rPr>
                <a:t>Inspiration </a:t>
              </a:r>
              <a:endParaRPr lang="en-US" altLang="sv-SE" sz="1400">
                <a:solidFill>
                  <a:srgbClr val="459527"/>
                </a:solidFill>
                <a:latin typeface="Futura-Book"/>
                <a:ea typeface="MS PGothic" pitchFamily="34" charset="-128"/>
                <a:cs typeface="Futura-Book"/>
              </a:endParaRPr>
            </a:p>
          </p:txBody>
        </p:sp>
        <p:sp>
          <p:nvSpPr>
            <p:cNvPr id="53272" name="Rectangle 22"/>
            <p:cNvSpPr>
              <a:spLocks noChangeArrowheads="1"/>
            </p:cNvSpPr>
            <p:nvPr/>
          </p:nvSpPr>
          <p:spPr bwMode="auto">
            <a:xfrm>
              <a:off x="2125609" y="689380"/>
              <a:ext cx="981940" cy="269063"/>
            </a:xfrm>
            <a:prstGeom prst="rect">
              <a:avLst/>
            </a:prstGeom>
            <a:noFill/>
            <a:ln w="9525">
              <a:noFill/>
              <a:miter lim="800000"/>
              <a:headEnd/>
              <a:tailEnd/>
            </a:ln>
          </p:spPr>
          <p:txBody>
            <a:bodyPr wrap="none">
              <a:spAutoFit/>
            </a:bodyPr>
            <a:lstStyle/>
            <a:p>
              <a:r>
                <a:rPr lang="sv-SE" altLang="sv-SE" sz="1200">
                  <a:solidFill>
                    <a:srgbClr val="007EC9"/>
                  </a:solidFill>
                  <a:latin typeface="Futura-Book"/>
                  <a:ea typeface="MS PGothic" pitchFamily="34" charset="-128"/>
                  <a:cs typeface="Futura-Book"/>
                </a:rPr>
                <a:t>Handlarråd</a:t>
              </a:r>
              <a:endParaRPr lang="it-IT" altLang="sv-SE" sz="1200">
                <a:solidFill>
                  <a:srgbClr val="007EC9"/>
                </a:solidFill>
                <a:latin typeface="Futura-Book"/>
                <a:ea typeface="MS PGothic" pitchFamily="34" charset="-128"/>
                <a:cs typeface="Futura-Book"/>
              </a:endParaRPr>
            </a:p>
          </p:txBody>
        </p:sp>
        <p:sp>
          <p:nvSpPr>
            <p:cNvPr id="53273" name="Rectangle 23"/>
            <p:cNvSpPr>
              <a:spLocks noChangeArrowheads="1"/>
            </p:cNvSpPr>
            <p:nvPr/>
          </p:nvSpPr>
          <p:spPr bwMode="auto">
            <a:xfrm>
              <a:off x="-114520" y="-136842"/>
              <a:ext cx="925572" cy="269063"/>
            </a:xfrm>
            <a:prstGeom prst="rect">
              <a:avLst/>
            </a:prstGeom>
            <a:noFill/>
            <a:ln w="9525">
              <a:noFill/>
              <a:miter lim="800000"/>
              <a:headEnd/>
              <a:tailEnd/>
            </a:ln>
          </p:spPr>
          <p:txBody>
            <a:bodyPr wrap="none">
              <a:spAutoFit/>
            </a:bodyPr>
            <a:lstStyle/>
            <a:p>
              <a:r>
                <a:rPr lang="it-IT" altLang="sv-SE" sz="1200">
                  <a:solidFill>
                    <a:srgbClr val="459527"/>
                  </a:solidFill>
                  <a:latin typeface="Futura-Book"/>
                  <a:ea typeface="MS PGothic" pitchFamily="34" charset="-128"/>
                  <a:cs typeface="Futura-Book"/>
                </a:rPr>
                <a:t>Seminarier</a:t>
              </a:r>
            </a:p>
          </p:txBody>
        </p:sp>
        <p:sp>
          <p:nvSpPr>
            <p:cNvPr id="53274" name="Rectangle 24"/>
            <p:cNvSpPr>
              <a:spLocks noChangeArrowheads="1"/>
            </p:cNvSpPr>
            <p:nvPr/>
          </p:nvSpPr>
          <p:spPr bwMode="auto">
            <a:xfrm>
              <a:off x="-1063890" y="294385"/>
              <a:ext cx="1859034" cy="239167"/>
            </a:xfrm>
            <a:prstGeom prst="rect">
              <a:avLst/>
            </a:prstGeom>
            <a:noFill/>
            <a:ln w="9525">
              <a:noFill/>
              <a:miter lim="800000"/>
              <a:headEnd/>
              <a:tailEnd/>
            </a:ln>
          </p:spPr>
          <p:txBody>
            <a:bodyPr wrap="none">
              <a:spAutoFit/>
            </a:bodyPr>
            <a:lstStyle/>
            <a:p>
              <a:r>
                <a:rPr lang="sv-SE" altLang="sv-SE" sz="1000">
                  <a:solidFill>
                    <a:srgbClr val="007EC9"/>
                  </a:solidFill>
                  <a:latin typeface="Futura-Book"/>
                  <a:ea typeface="MS PGothic" pitchFamily="34" charset="-128"/>
                  <a:cs typeface="Futura-Book"/>
                </a:rPr>
                <a:t>Sydsveriges bästa golfkrogar </a:t>
              </a:r>
              <a:endParaRPr lang="en-US" altLang="sv-SE" sz="1000">
                <a:solidFill>
                  <a:srgbClr val="007EC9"/>
                </a:solidFill>
                <a:latin typeface="Futura-Book"/>
                <a:ea typeface="MS PGothic" pitchFamily="34" charset="-128"/>
                <a:cs typeface="Futura-Book"/>
              </a:endParaRPr>
            </a:p>
          </p:txBody>
        </p:sp>
        <p:sp>
          <p:nvSpPr>
            <p:cNvPr id="53275" name="Rectangle 25"/>
            <p:cNvSpPr>
              <a:spLocks noChangeArrowheads="1"/>
            </p:cNvSpPr>
            <p:nvPr/>
          </p:nvSpPr>
          <p:spPr bwMode="auto">
            <a:xfrm>
              <a:off x="-4021840" y="1710858"/>
              <a:ext cx="711839" cy="269063"/>
            </a:xfrm>
            <a:prstGeom prst="rect">
              <a:avLst/>
            </a:prstGeom>
            <a:noFill/>
            <a:ln w="9525">
              <a:noFill/>
              <a:miter lim="800000"/>
              <a:headEnd/>
              <a:tailEnd/>
            </a:ln>
          </p:spPr>
          <p:txBody>
            <a:bodyPr wrap="none">
              <a:spAutoFit/>
            </a:bodyPr>
            <a:lstStyle/>
            <a:p>
              <a:r>
                <a:rPr lang="en-US" altLang="sv-SE" sz="1200">
                  <a:solidFill>
                    <a:srgbClr val="007EC9"/>
                  </a:solidFill>
                  <a:latin typeface="Futura-Book"/>
                  <a:ea typeface="MS PGothic" pitchFamily="34" charset="-128"/>
                  <a:cs typeface="Futura-Book"/>
                </a:rPr>
                <a:t>Strategi</a:t>
              </a:r>
            </a:p>
          </p:txBody>
        </p:sp>
        <p:sp>
          <p:nvSpPr>
            <p:cNvPr id="53276" name="Rectangle 26"/>
            <p:cNvSpPr>
              <a:spLocks noChangeArrowheads="1"/>
            </p:cNvSpPr>
            <p:nvPr/>
          </p:nvSpPr>
          <p:spPr bwMode="auto">
            <a:xfrm>
              <a:off x="2150881" y="2181831"/>
              <a:ext cx="1164780" cy="269063"/>
            </a:xfrm>
            <a:prstGeom prst="rect">
              <a:avLst/>
            </a:prstGeom>
            <a:noFill/>
            <a:ln w="9525">
              <a:noFill/>
              <a:miter lim="800000"/>
              <a:headEnd/>
              <a:tailEnd/>
            </a:ln>
          </p:spPr>
          <p:txBody>
            <a:bodyPr wrap="none">
              <a:spAutoFit/>
            </a:bodyPr>
            <a:lstStyle/>
            <a:p>
              <a:r>
                <a:rPr lang="da-DK" altLang="sv-SE" sz="1200">
                  <a:solidFill>
                    <a:srgbClr val="E79307"/>
                  </a:solidFill>
                  <a:latin typeface="Futura-Book"/>
                  <a:ea typeface="MS PGothic" pitchFamily="34" charset="-128"/>
                  <a:cs typeface="Futura-Book"/>
                </a:rPr>
                <a:t>Butiksskyltning</a:t>
              </a:r>
            </a:p>
          </p:txBody>
        </p:sp>
        <p:sp>
          <p:nvSpPr>
            <p:cNvPr id="53277" name="Rectangle 27"/>
            <p:cNvSpPr>
              <a:spLocks noChangeArrowheads="1"/>
            </p:cNvSpPr>
            <p:nvPr/>
          </p:nvSpPr>
          <p:spPr bwMode="auto">
            <a:xfrm>
              <a:off x="2205366" y="3437655"/>
              <a:ext cx="859836" cy="269063"/>
            </a:xfrm>
            <a:prstGeom prst="rect">
              <a:avLst/>
            </a:prstGeom>
            <a:noFill/>
            <a:ln w="9525">
              <a:noFill/>
              <a:miter lim="800000"/>
              <a:headEnd/>
              <a:tailEnd/>
            </a:ln>
          </p:spPr>
          <p:txBody>
            <a:bodyPr wrap="none">
              <a:spAutoFit/>
            </a:bodyPr>
            <a:lstStyle/>
            <a:p>
              <a:r>
                <a:rPr lang="nb-NO" altLang="sv-SE" sz="1200">
                  <a:solidFill>
                    <a:srgbClr val="007EC9"/>
                  </a:solidFill>
                  <a:latin typeface="Futura-Book"/>
                  <a:ea typeface="MS PGothic" pitchFamily="34" charset="-128"/>
                  <a:cs typeface="Futura-Book"/>
                </a:rPr>
                <a:t>Aktiviteter</a:t>
              </a:r>
            </a:p>
          </p:txBody>
        </p:sp>
        <p:sp>
          <p:nvSpPr>
            <p:cNvPr id="53278" name="Rectangle 28"/>
            <p:cNvSpPr>
              <a:spLocks noChangeArrowheads="1"/>
            </p:cNvSpPr>
            <p:nvPr/>
          </p:nvSpPr>
          <p:spPr bwMode="auto">
            <a:xfrm>
              <a:off x="-499296" y="3559663"/>
              <a:ext cx="1572158" cy="276999"/>
            </a:xfrm>
            <a:prstGeom prst="rect">
              <a:avLst/>
            </a:prstGeom>
            <a:noFill/>
            <a:ln w="9525">
              <a:noFill/>
              <a:miter lim="800000"/>
              <a:headEnd/>
              <a:tailEnd/>
            </a:ln>
          </p:spPr>
          <p:txBody>
            <a:bodyPr>
              <a:spAutoFit/>
            </a:bodyPr>
            <a:lstStyle/>
            <a:p>
              <a:r>
                <a:rPr lang="sv-SE" altLang="sv-SE" sz="1200">
                  <a:solidFill>
                    <a:srgbClr val="007EC9"/>
                  </a:solidFill>
                  <a:latin typeface="Futura-Book"/>
                  <a:ea typeface="MS PGothic" pitchFamily="34" charset="-128"/>
                  <a:cs typeface="Futura-Book"/>
                </a:rPr>
                <a:t>Skånska drycker</a:t>
              </a:r>
              <a:endParaRPr lang="en-US" altLang="sv-SE" sz="1200">
                <a:solidFill>
                  <a:srgbClr val="007EC9"/>
                </a:solidFill>
                <a:latin typeface="Futura-Book"/>
                <a:ea typeface="MS PGothic" pitchFamily="34" charset="-128"/>
                <a:cs typeface="Futura-Book"/>
              </a:endParaRPr>
            </a:p>
          </p:txBody>
        </p:sp>
        <p:sp>
          <p:nvSpPr>
            <p:cNvPr id="53279" name="Rectangle 29"/>
            <p:cNvSpPr>
              <a:spLocks noChangeArrowheads="1"/>
            </p:cNvSpPr>
            <p:nvPr/>
          </p:nvSpPr>
          <p:spPr bwMode="auto">
            <a:xfrm>
              <a:off x="-1411562" y="2277465"/>
              <a:ext cx="1530649" cy="269063"/>
            </a:xfrm>
            <a:prstGeom prst="rect">
              <a:avLst/>
            </a:prstGeom>
            <a:noFill/>
            <a:ln w="9525">
              <a:noFill/>
              <a:miter lim="800000"/>
              <a:headEnd/>
              <a:tailEnd/>
            </a:ln>
          </p:spPr>
          <p:txBody>
            <a:bodyPr wrap="none">
              <a:spAutoFit/>
            </a:bodyPr>
            <a:lstStyle/>
            <a:p>
              <a:r>
                <a:rPr lang="da-DK" altLang="sv-SE" sz="1200">
                  <a:solidFill>
                    <a:srgbClr val="9B0000"/>
                  </a:solidFill>
                  <a:latin typeface="Futura-Book"/>
                  <a:ea typeface="MS PGothic" pitchFamily="34" charset="-128"/>
                  <a:cs typeface="Futura-Book"/>
                </a:rPr>
                <a:t>Matvandring i butik </a:t>
              </a:r>
              <a:endParaRPr lang="en-US" altLang="sv-SE" sz="1200">
                <a:solidFill>
                  <a:srgbClr val="9B0000"/>
                </a:solidFill>
                <a:latin typeface="Futura-Book"/>
                <a:ea typeface="MS PGothic" pitchFamily="34" charset="-128"/>
                <a:cs typeface="Futura-Book"/>
              </a:endParaRPr>
            </a:p>
          </p:txBody>
        </p:sp>
        <p:sp>
          <p:nvSpPr>
            <p:cNvPr id="53280" name="Rectangle 30"/>
            <p:cNvSpPr>
              <a:spLocks noChangeArrowheads="1"/>
            </p:cNvSpPr>
            <p:nvPr/>
          </p:nvSpPr>
          <p:spPr bwMode="auto">
            <a:xfrm>
              <a:off x="-3102557" y="3390448"/>
              <a:ext cx="950226" cy="269063"/>
            </a:xfrm>
            <a:prstGeom prst="rect">
              <a:avLst/>
            </a:prstGeom>
            <a:noFill/>
            <a:ln w="9525">
              <a:noFill/>
              <a:miter lim="800000"/>
              <a:headEnd/>
              <a:tailEnd/>
            </a:ln>
          </p:spPr>
          <p:txBody>
            <a:bodyPr wrap="none">
              <a:spAutoFit/>
            </a:bodyPr>
            <a:lstStyle/>
            <a:p>
              <a:r>
                <a:rPr lang="en-US" altLang="sv-SE" sz="1200">
                  <a:solidFill>
                    <a:srgbClr val="9B0000"/>
                  </a:solidFill>
                  <a:latin typeface="Futura-Book"/>
                  <a:ea typeface="MS PGothic" pitchFamily="34" charset="-128"/>
                  <a:cs typeface="Futura-Book"/>
                </a:rPr>
                <a:t>Workshops </a:t>
              </a:r>
            </a:p>
          </p:txBody>
        </p:sp>
        <p:sp>
          <p:nvSpPr>
            <p:cNvPr id="53281" name="Rectangle 31"/>
            <p:cNvSpPr>
              <a:spLocks noChangeArrowheads="1"/>
            </p:cNvSpPr>
            <p:nvPr/>
          </p:nvSpPr>
          <p:spPr bwMode="auto">
            <a:xfrm>
              <a:off x="-2462439" y="2602847"/>
              <a:ext cx="1050877" cy="276999"/>
            </a:xfrm>
            <a:prstGeom prst="rect">
              <a:avLst/>
            </a:prstGeom>
            <a:noFill/>
            <a:ln w="9525">
              <a:noFill/>
              <a:miter lim="800000"/>
              <a:headEnd/>
              <a:tailEnd/>
            </a:ln>
          </p:spPr>
          <p:txBody>
            <a:bodyPr>
              <a:spAutoFit/>
            </a:bodyPr>
            <a:lstStyle/>
            <a:p>
              <a:r>
                <a:rPr lang="en-US" altLang="sv-SE" sz="1200">
                  <a:solidFill>
                    <a:srgbClr val="007EC9"/>
                  </a:solidFill>
                  <a:latin typeface="Futura-Book"/>
                  <a:ea typeface="MS PGothic" pitchFamily="34" charset="-128"/>
                  <a:cs typeface="Futura-Book"/>
                </a:rPr>
                <a:t>Coachning </a:t>
              </a:r>
            </a:p>
          </p:txBody>
        </p:sp>
        <p:sp>
          <p:nvSpPr>
            <p:cNvPr id="53282" name="Rectangle 32"/>
            <p:cNvSpPr>
              <a:spLocks noChangeArrowheads="1"/>
            </p:cNvSpPr>
            <p:nvPr/>
          </p:nvSpPr>
          <p:spPr bwMode="auto">
            <a:xfrm>
              <a:off x="2920083" y="2927355"/>
              <a:ext cx="768954" cy="269063"/>
            </a:xfrm>
            <a:prstGeom prst="rect">
              <a:avLst/>
            </a:prstGeom>
            <a:noFill/>
            <a:ln w="9525">
              <a:noFill/>
              <a:miter lim="800000"/>
              <a:headEnd/>
              <a:tailEnd/>
            </a:ln>
          </p:spPr>
          <p:txBody>
            <a:bodyPr wrap="none">
              <a:spAutoFit/>
            </a:bodyPr>
            <a:lstStyle/>
            <a:p>
              <a:r>
                <a:rPr lang="sv-SE" altLang="sv-SE" sz="1200">
                  <a:solidFill>
                    <a:srgbClr val="9B0000"/>
                  </a:solidFill>
                  <a:latin typeface="Futura-Book"/>
                  <a:ea typeface="MS PGothic" pitchFamily="34" charset="-128"/>
                  <a:cs typeface="Futura-Book"/>
                </a:rPr>
                <a:t>Kunskap </a:t>
              </a:r>
              <a:endParaRPr lang="en-US" altLang="sv-SE" sz="1200">
                <a:solidFill>
                  <a:srgbClr val="9B0000"/>
                </a:solidFill>
                <a:latin typeface="Futura-Book"/>
                <a:ea typeface="MS PGothic" pitchFamily="34" charset="-128"/>
                <a:cs typeface="Futura-Book"/>
              </a:endParaRPr>
            </a:p>
          </p:txBody>
        </p:sp>
        <p:sp>
          <p:nvSpPr>
            <p:cNvPr id="53283" name="Rectangle 33"/>
            <p:cNvSpPr>
              <a:spLocks noChangeArrowheads="1"/>
            </p:cNvSpPr>
            <p:nvPr/>
          </p:nvSpPr>
          <p:spPr bwMode="auto">
            <a:xfrm>
              <a:off x="-4021840" y="3663205"/>
              <a:ext cx="694571" cy="298959"/>
            </a:xfrm>
            <a:prstGeom prst="rect">
              <a:avLst/>
            </a:prstGeom>
            <a:noFill/>
            <a:ln w="9525">
              <a:noFill/>
              <a:miter lim="800000"/>
              <a:headEnd/>
              <a:tailEnd/>
            </a:ln>
          </p:spPr>
          <p:txBody>
            <a:bodyPr wrap="none">
              <a:spAutoFit/>
            </a:bodyPr>
            <a:lstStyle/>
            <a:p>
              <a:r>
                <a:rPr lang="hu-HU" altLang="sv-SE" sz="1400">
                  <a:solidFill>
                    <a:srgbClr val="9B0000"/>
                  </a:solidFill>
                  <a:latin typeface="Futura-Book"/>
                  <a:ea typeface="MS PGothic" pitchFamily="34" charset="-128"/>
                  <a:cs typeface="Futura-Book"/>
                </a:rPr>
                <a:t>Möten</a:t>
              </a:r>
            </a:p>
          </p:txBody>
        </p:sp>
        <p:sp>
          <p:nvSpPr>
            <p:cNvPr id="53284" name="Rectangle 34"/>
            <p:cNvSpPr>
              <a:spLocks noChangeArrowheads="1"/>
            </p:cNvSpPr>
            <p:nvPr/>
          </p:nvSpPr>
          <p:spPr bwMode="auto">
            <a:xfrm>
              <a:off x="-3677410" y="-78643"/>
              <a:ext cx="1106890" cy="269063"/>
            </a:xfrm>
            <a:prstGeom prst="rect">
              <a:avLst/>
            </a:prstGeom>
            <a:noFill/>
            <a:ln w="9525">
              <a:noFill/>
              <a:miter lim="800000"/>
              <a:headEnd/>
              <a:tailEnd/>
            </a:ln>
          </p:spPr>
          <p:txBody>
            <a:bodyPr wrap="none">
              <a:spAutoFit/>
            </a:bodyPr>
            <a:lstStyle/>
            <a:p>
              <a:r>
                <a:rPr lang="en-US" altLang="sv-SE" sz="1200">
                  <a:solidFill>
                    <a:srgbClr val="459527"/>
                  </a:solidFill>
                  <a:latin typeface="Futura-Book"/>
                  <a:ea typeface="MS PGothic" pitchFamily="34" charset="-128"/>
                  <a:cs typeface="Futura-Book"/>
                </a:rPr>
                <a:t>Scenprogram</a:t>
              </a:r>
            </a:p>
          </p:txBody>
        </p:sp>
        <p:sp>
          <p:nvSpPr>
            <p:cNvPr id="53285" name="Rectangle 35"/>
            <p:cNvSpPr>
              <a:spLocks noChangeArrowheads="1"/>
            </p:cNvSpPr>
            <p:nvPr/>
          </p:nvSpPr>
          <p:spPr bwMode="auto">
            <a:xfrm>
              <a:off x="2472008" y="154901"/>
              <a:ext cx="899110" cy="269063"/>
            </a:xfrm>
            <a:prstGeom prst="rect">
              <a:avLst/>
            </a:prstGeom>
            <a:noFill/>
            <a:ln w="9525">
              <a:noFill/>
              <a:miter lim="800000"/>
              <a:headEnd/>
              <a:tailEnd/>
            </a:ln>
          </p:spPr>
          <p:txBody>
            <a:bodyPr wrap="none">
              <a:spAutoFit/>
            </a:bodyPr>
            <a:lstStyle/>
            <a:p>
              <a:r>
                <a:rPr lang="nl-NL" altLang="sv-SE" sz="1200">
                  <a:solidFill>
                    <a:srgbClr val="459527"/>
                  </a:solidFill>
                  <a:latin typeface="Futura-Book"/>
                  <a:ea typeface="MS PGothic" pitchFamily="34" charset="-128"/>
                  <a:cs typeface="Futura-Book"/>
                </a:rPr>
                <a:t>Studieresa </a:t>
              </a:r>
              <a:endParaRPr lang="en-US" altLang="sv-SE" sz="1200">
                <a:solidFill>
                  <a:srgbClr val="459527"/>
                </a:solidFill>
                <a:latin typeface="Futura-Book"/>
                <a:ea typeface="MS PGothic" pitchFamily="34" charset="-128"/>
                <a:cs typeface="Futura-Book"/>
              </a:endParaRPr>
            </a:p>
          </p:txBody>
        </p:sp>
        <p:sp>
          <p:nvSpPr>
            <p:cNvPr id="53286" name="Rectangle 36"/>
            <p:cNvSpPr>
              <a:spLocks noChangeArrowheads="1"/>
            </p:cNvSpPr>
            <p:nvPr/>
          </p:nvSpPr>
          <p:spPr bwMode="auto">
            <a:xfrm>
              <a:off x="1831971" y="1666512"/>
              <a:ext cx="1690355" cy="276999"/>
            </a:xfrm>
            <a:prstGeom prst="rect">
              <a:avLst/>
            </a:prstGeom>
            <a:noFill/>
            <a:ln w="9525">
              <a:noFill/>
              <a:miter lim="800000"/>
              <a:headEnd/>
              <a:tailEnd/>
            </a:ln>
          </p:spPr>
          <p:txBody>
            <a:bodyPr>
              <a:spAutoFit/>
            </a:bodyPr>
            <a:lstStyle/>
            <a:p>
              <a:r>
                <a:rPr lang="nb-NO" altLang="sv-SE" sz="1200">
                  <a:solidFill>
                    <a:srgbClr val="9B0000"/>
                  </a:solidFill>
                  <a:latin typeface="Futura-Book"/>
                  <a:ea typeface="MS PGothic" pitchFamily="34" charset="-128"/>
                  <a:cs typeface="Futura-Book"/>
                </a:rPr>
                <a:t>Street food fika</a:t>
              </a:r>
              <a:endParaRPr lang="en-US" altLang="sv-SE" sz="1200">
                <a:solidFill>
                  <a:srgbClr val="9B0000"/>
                </a:solidFill>
                <a:latin typeface="Futura-Book"/>
                <a:ea typeface="MS PGothic" pitchFamily="34" charset="-128"/>
                <a:cs typeface="Futura-Book"/>
              </a:endParaRPr>
            </a:p>
          </p:txBody>
        </p:sp>
        <p:sp>
          <p:nvSpPr>
            <p:cNvPr id="53287" name="Rectangle 37"/>
            <p:cNvSpPr>
              <a:spLocks noChangeArrowheads="1"/>
            </p:cNvSpPr>
            <p:nvPr/>
          </p:nvSpPr>
          <p:spPr bwMode="auto">
            <a:xfrm>
              <a:off x="-1905467" y="966379"/>
              <a:ext cx="1609215" cy="269063"/>
            </a:xfrm>
            <a:prstGeom prst="rect">
              <a:avLst/>
            </a:prstGeom>
            <a:noFill/>
            <a:ln w="9525">
              <a:noFill/>
              <a:miter lim="800000"/>
              <a:headEnd/>
              <a:tailEnd/>
            </a:ln>
          </p:spPr>
          <p:txBody>
            <a:bodyPr wrap="none">
              <a:spAutoFit/>
            </a:bodyPr>
            <a:lstStyle/>
            <a:p>
              <a:r>
                <a:rPr lang="sv-SE" altLang="sv-SE" sz="1200">
                  <a:solidFill>
                    <a:srgbClr val="9B0000"/>
                  </a:solidFill>
                  <a:latin typeface="Futura-Book"/>
                  <a:ea typeface="MS PGothic" pitchFamily="34" charset="-128"/>
                  <a:cs typeface="Futura-Book"/>
                </a:rPr>
                <a:t>Kompetensutveckling</a:t>
              </a:r>
              <a:endParaRPr lang="en-US" altLang="sv-SE" sz="1200">
                <a:solidFill>
                  <a:srgbClr val="9B0000"/>
                </a:solidFill>
                <a:latin typeface="Futura-Book"/>
                <a:ea typeface="MS PGothic" pitchFamily="34" charset="-128"/>
                <a:cs typeface="Futura-Book"/>
              </a:endParaRPr>
            </a:p>
          </p:txBody>
        </p:sp>
        <p:sp>
          <p:nvSpPr>
            <p:cNvPr id="53288" name="Rectangle 38"/>
            <p:cNvSpPr>
              <a:spLocks noChangeArrowheads="1"/>
            </p:cNvSpPr>
            <p:nvPr/>
          </p:nvSpPr>
          <p:spPr bwMode="auto">
            <a:xfrm>
              <a:off x="-1817499" y="1350970"/>
              <a:ext cx="1333140" cy="269063"/>
            </a:xfrm>
            <a:prstGeom prst="rect">
              <a:avLst/>
            </a:prstGeom>
            <a:noFill/>
            <a:ln w="9525">
              <a:noFill/>
              <a:miter lim="800000"/>
              <a:headEnd/>
              <a:tailEnd/>
            </a:ln>
          </p:spPr>
          <p:txBody>
            <a:bodyPr wrap="none">
              <a:spAutoFit/>
            </a:bodyPr>
            <a:lstStyle/>
            <a:p>
              <a:r>
                <a:rPr lang="da-DK" altLang="sv-SE" sz="1200">
                  <a:solidFill>
                    <a:srgbClr val="007EC9"/>
                  </a:solidFill>
                  <a:latin typeface="Futura-Book"/>
                  <a:ea typeface="MS PGothic" pitchFamily="34" charset="-128"/>
                  <a:cs typeface="Futura-Book"/>
                </a:rPr>
                <a:t>Smakupplevelser</a:t>
              </a:r>
            </a:p>
          </p:txBody>
        </p:sp>
        <p:sp>
          <p:nvSpPr>
            <p:cNvPr id="53289" name="Rectangle 39"/>
            <p:cNvSpPr>
              <a:spLocks noChangeArrowheads="1"/>
            </p:cNvSpPr>
            <p:nvPr/>
          </p:nvSpPr>
          <p:spPr bwMode="auto">
            <a:xfrm>
              <a:off x="-499296" y="2741347"/>
              <a:ext cx="1061449" cy="269063"/>
            </a:xfrm>
            <a:prstGeom prst="rect">
              <a:avLst/>
            </a:prstGeom>
            <a:noFill/>
            <a:ln w="9525">
              <a:noFill/>
              <a:miter lim="800000"/>
              <a:headEnd/>
              <a:tailEnd/>
            </a:ln>
          </p:spPr>
          <p:txBody>
            <a:bodyPr wrap="none">
              <a:spAutoFit/>
            </a:bodyPr>
            <a:lstStyle/>
            <a:p>
              <a:r>
                <a:rPr lang="ro-RO" altLang="sv-SE" sz="1200">
                  <a:solidFill>
                    <a:srgbClr val="E79307"/>
                  </a:solidFill>
                  <a:latin typeface="Futura-Book"/>
                  <a:ea typeface="MS PGothic" pitchFamily="34" charset="-128"/>
                  <a:cs typeface="Futura-Book"/>
                </a:rPr>
                <a:t>Matfestivaler</a:t>
              </a:r>
            </a:p>
          </p:txBody>
        </p:sp>
        <p:sp>
          <p:nvSpPr>
            <p:cNvPr id="53290" name="Rectangle 40"/>
            <p:cNvSpPr>
              <a:spLocks noChangeArrowheads="1"/>
            </p:cNvSpPr>
            <p:nvPr/>
          </p:nvSpPr>
          <p:spPr bwMode="auto">
            <a:xfrm>
              <a:off x="1931824" y="3832482"/>
              <a:ext cx="1061449" cy="269063"/>
            </a:xfrm>
            <a:prstGeom prst="rect">
              <a:avLst/>
            </a:prstGeom>
            <a:noFill/>
            <a:ln w="9525">
              <a:noFill/>
              <a:miter lim="800000"/>
              <a:headEnd/>
              <a:tailEnd/>
            </a:ln>
          </p:spPr>
          <p:txBody>
            <a:bodyPr wrap="none">
              <a:spAutoFit/>
            </a:bodyPr>
            <a:lstStyle/>
            <a:p>
              <a:r>
                <a:rPr lang="ro-RO" altLang="sv-SE" sz="1200">
                  <a:solidFill>
                    <a:srgbClr val="9B0000"/>
                  </a:solidFill>
                  <a:latin typeface="Futura-Book"/>
                  <a:ea typeface="MS PGothic" pitchFamily="34" charset="-128"/>
                  <a:cs typeface="Futura-Book"/>
                </a:rPr>
                <a:t>Matfestivaler</a:t>
              </a:r>
            </a:p>
          </p:txBody>
        </p:sp>
        <p:sp>
          <p:nvSpPr>
            <p:cNvPr id="53291" name="Rectangle 41"/>
            <p:cNvSpPr>
              <a:spLocks noChangeArrowheads="1"/>
            </p:cNvSpPr>
            <p:nvPr/>
          </p:nvSpPr>
          <p:spPr bwMode="auto">
            <a:xfrm>
              <a:off x="-4144579" y="432885"/>
              <a:ext cx="962219" cy="269063"/>
            </a:xfrm>
            <a:prstGeom prst="rect">
              <a:avLst/>
            </a:prstGeom>
            <a:noFill/>
            <a:ln w="9525">
              <a:noFill/>
              <a:miter lim="800000"/>
              <a:headEnd/>
              <a:tailEnd/>
            </a:ln>
          </p:spPr>
          <p:txBody>
            <a:bodyPr wrap="none">
              <a:spAutoFit/>
            </a:bodyPr>
            <a:lstStyle/>
            <a:p>
              <a:r>
                <a:rPr lang="da-DK" altLang="sv-SE" sz="1200">
                  <a:solidFill>
                    <a:srgbClr val="9B0000"/>
                  </a:solidFill>
                  <a:latin typeface="Futura-Book"/>
                  <a:ea typeface="MS PGothic" pitchFamily="34" charset="-128"/>
                  <a:cs typeface="Futura-Book"/>
                </a:rPr>
                <a:t>Rådgivning </a:t>
              </a:r>
              <a:endParaRPr lang="en-US" altLang="sv-SE" sz="1200">
                <a:solidFill>
                  <a:srgbClr val="9B0000"/>
                </a:solidFill>
                <a:latin typeface="Futura-Book"/>
                <a:ea typeface="MS PGothic" pitchFamily="34" charset="-128"/>
                <a:cs typeface="Futura-Book"/>
              </a:endParaRPr>
            </a:p>
          </p:txBody>
        </p:sp>
      </p:grpSp>
      <p:sp>
        <p:nvSpPr>
          <p:cNvPr id="45" name="Rounded Rectangle 44"/>
          <p:cNvSpPr/>
          <p:nvPr/>
        </p:nvSpPr>
        <p:spPr>
          <a:xfrm>
            <a:off x="831850" y="1338263"/>
            <a:ext cx="7724775" cy="4764087"/>
          </a:xfrm>
          <a:prstGeom prst="roundRect">
            <a:avLst>
              <a:gd name="adj" fmla="val 6593"/>
            </a:avLst>
          </a:prstGeom>
          <a:solidFill>
            <a:schemeClr val="bg1">
              <a:alpha val="90000"/>
            </a:schemeClr>
          </a:solidFill>
          <a:ln w="19050">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fontAlgn="auto">
              <a:spcBef>
                <a:spcPts val="0"/>
              </a:spcBef>
              <a:spcAft>
                <a:spcPts val="0"/>
              </a:spcAft>
              <a:defRPr/>
            </a:pPr>
            <a:endParaRPr lang="en-US" dirty="0">
              <a:solidFill>
                <a:srgbClr val="9B0000"/>
              </a:solidFill>
              <a:latin typeface="Futura-Book"/>
              <a:cs typeface="Futura-Book"/>
            </a:endParaRPr>
          </a:p>
        </p:txBody>
      </p:sp>
      <p:sp>
        <p:nvSpPr>
          <p:cNvPr id="53251" name="TextBox 45"/>
          <p:cNvSpPr txBox="1">
            <a:spLocks noChangeArrowheads="1"/>
          </p:cNvSpPr>
          <p:nvPr/>
        </p:nvSpPr>
        <p:spPr bwMode="auto">
          <a:xfrm>
            <a:off x="1190625" y="3297238"/>
            <a:ext cx="6762750" cy="830262"/>
          </a:xfrm>
          <a:prstGeom prst="rect">
            <a:avLst/>
          </a:prstGeom>
          <a:noFill/>
          <a:ln w="9525">
            <a:noFill/>
            <a:miter lim="800000"/>
            <a:headEnd/>
            <a:tailEnd/>
          </a:ln>
        </p:spPr>
        <p:txBody>
          <a:bodyPr>
            <a:spAutoFit/>
          </a:bodyPr>
          <a:lstStyle/>
          <a:p>
            <a:pPr algn="ctr">
              <a:lnSpc>
                <a:spcPct val="150000"/>
              </a:lnSpc>
            </a:pPr>
            <a:r>
              <a:rPr lang="sv-SE" altLang="sv-SE" sz="1600">
                <a:latin typeface="Futura Std Book"/>
                <a:ea typeface="MS PGothic" pitchFamily="34" charset="-128"/>
                <a:cs typeface="Futura-Book"/>
              </a:rPr>
              <a:t>Through visability, accessibility, quality and cooperation </a:t>
            </a:r>
          </a:p>
          <a:p>
            <a:pPr algn="ctr">
              <a:lnSpc>
                <a:spcPct val="150000"/>
              </a:lnSpc>
            </a:pPr>
            <a:r>
              <a:rPr lang="sv-SE" altLang="sv-SE" sz="1600">
                <a:latin typeface="Futura Std Book"/>
                <a:ea typeface="MS PGothic" pitchFamily="34" charset="-128"/>
                <a:cs typeface="Futura-Book"/>
              </a:rPr>
              <a:t>developing </a:t>
            </a:r>
            <a:r>
              <a:rPr lang="sv-SE" altLang="sv-SE" sz="1600">
                <a:solidFill>
                  <a:srgbClr val="9B0000"/>
                </a:solidFill>
                <a:latin typeface="Futura Std Book"/>
                <a:ea typeface="MS PGothic" pitchFamily="34" charset="-128"/>
                <a:cs typeface="Futura-Book"/>
              </a:rPr>
              <a:t>Skåne</a:t>
            </a:r>
            <a:r>
              <a:rPr lang="sv-SE" altLang="sv-SE" sz="1600">
                <a:latin typeface="Futura Std Book"/>
                <a:ea typeface="MS PGothic" pitchFamily="34" charset="-128"/>
                <a:cs typeface="Futura-Book"/>
              </a:rPr>
              <a:t> as a </a:t>
            </a:r>
            <a:r>
              <a:rPr lang="sv-SE" altLang="sv-SE" sz="1600">
                <a:solidFill>
                  <a:srgbClr val="9B0000"/>
                </a:solidFill>
                <a:latin typeface="Futura Std Book"/>
                <a:ea typeface="MS PGothic" pitchFamily="34" charset="-128"/>
                <a:cs typeface="Futura-Book"/>
              </a:rPr>
              <a:t>culinary region</a:t>
            </a:r>
            <a:r>
              <a:rPr lang="sv-SE" altLang="sv-SE" sz="1600">
                <a:solidFill>
                  <a:srgbClr val="007EC9"/>
                </a:solidFill>
                <a:latin typeface="Futura Std Book"/>
                <a:ea typeface="MS PGothic" pitchFamily="34" charset="-128"/>
                <a:cs typeface="Futura-Book"/>
              </a:rPr>
              <a:t> </a:t>
            </a:r>
            <a:endParaRPr lang="en-US" altLang="sv-SE" sz="1600">
              <a:solidFill>
                <a:srgbClr val="007EC9"/>
              </a:solidFill>
              <a:latin typeface="Futura Std Book"/>
              <a:ea typeface="MS PGothic" pitchFamily="34" charset="-128"/>
              <a:cs typeface="Futura-Book"/>
            </a:endParaRPr>
          </a:p>
        </p:txBody>
      </p:sp>
      <p:sp>
        <p:nvSpPr>
          <p:cNvPr id="53252" name="Platshållare för datum 1"/>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sv-SE" altLang="sv-SE">
                <a:solidFill>
                  <a:srgbClr val="898989"/>
                </a:solidFill>
                <a:latin typeface="Futura-Book"/>
                <a:ea typeface="MS PGothic" pitchFamily="34" charset="-128"/>
                <a:cs typeface="Verdana" pitchFamily="34" charset="0"/>
              </a:rPr>
              <a:t>2014-09-29</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Bildobjekt 4"/>
          <p:cNvPicPr>
            <a:picLocks noChangeAspect="1"/>
          </p:cNvPicPr>
          <p:nvPr/>
        </p:nvPicPr>
        <p:blipFill>
          <a:blip r:embed="rId2"/>
          <a:srcRect/>
          <a:stretch>
            <a:fillRect/>
          </a:stretch>
        </p:blipFill>
        <p:spPr bwMode="auto">
          <a:xfrm>
            <a:off x="1289050" y="1181100"/>
            <a:ext cx="6808788" cy="5106988"/>
          </a:xfrm>
          <a:prstGeom prst="rect">
            <a:avLst/>
          </a:prstGeom>
          <a:noFill/>
          <a:ln w="9525">
            <a:noFill/>
            <a:miter lim="800000"/>
            <a:headEnd/>
            <a:tailEnd/>
          </a:ln>
        </p:spPr>
      </p:pic>
      <p:sp>
        <p:nvSpPr>
          <p:cNvPr id="55298" name="textruta 5"/>
          <p:cNvSpPr txBox="1">
            <a:spLocks noChangeArrowheads="1"/>
          </p:cNvSpPr>
          <p:nvPr/>
        </p:nvSpPr>
        <p:spPr bwMode="auto">
          <a:xfrm>
            <a:off x="1393825" y="2838450"/>
            <a:ext cx="6597650" cy="1816100"/>
          </a:xfrm>
          <a:prstGeom prst="rect">
            <a:avLst/>
          </a:prstGeom>
          <a:noFill/>
          <a:ln w="9525">
            <a:noFill/>
            <a:miter lim="800000"/>
            <a:headEnd/>
            <a:tailEnd/>
          </a:ln>
        </p:spPr>
        <p:txBody>
          <a:bodyPr wrap="none">
            <a:spAutoFit/>
          </a:bodyPr>
          <a:lstStyle/>
          <a:p>
            <a:r>
              <a:rPr lang="sv-SE" sz="2800" b="1">
                <a:solidFill>
                  <a:schemeClr val="bg1"/>
                </a:solidFill>
                <a:latin typeface="Futura Std Book"/>
              </a:rPr>
              <a:t>Skills in all parts of the system, </a:t>
            </a:r>
          </a:p>
          <a:p>
            <a:r>
              <a:rPr lang="sv-SE" sz="2800" b="1">
                <a:solidFill>
                  <a:schemeClr val="bg1"/>
                </a:solidFill>
                <a:latin typeface="Futura Std Book"/>
              </a:rPr>
              <a:t>business models/concepts.</a:t>
            </a:r>
          </a:p>
          <a:p>
            <a:endParaRPr lang="sv-SE" sz="2800" b="1">
              <a:solidFill>
                <a:schemeClr val="bg1"/>
              </a:solidFill>
              <a:latin typeface="Futura Std Book"/>
            </a:endParaRPr>
          </a:p>
          <a:p>
            <a:r>
              <a:rPr lang="sv-SE" sz="2800" b="1">
                <a:solidFill>
                  <a:schemeClr val="bg1"/>
                </a:solidFill>
                <a:latin typeface="Futura Std Book"/>
              </a:rPr>
              <a:t>Networking, cooperation – soft values!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ubrik 1"/>
          <p:cNvSpPr>
            <a:spLocks noGrp="1"/>
          </p:cNvSpPr>
          <p:nvPr>
            <p:ph type="title"/>
          </p:nvPr>
        </p:nvSpPr>
        <p:spPr/>
        <p:txBody>
          <a:bodyPr/>
          <a:lstStyle/>
          <a:p>
            <a:r>
              <a:rPr lang="sv-SE" smtClean="0">
                <a:latin typeface="Futura Std Book"/>
              </a:rPr>
              <a:t>Focus areas.</a:t>
            </a:r>
          </a:p>
        </p:txBody>
      </p:sp>
      <p:pic>
        <p:nvPicPr>
          <p:cNvPr id="56322" name="Bildobjekt 3"/>
          <p:cNvPicPr>
            <a:picLocks noChangeAspect="1"/>
          </p:cNvPicPr>
          <p:nvPr/>
        </p:nvPicPr>
        <p:blipFill>
          <a:blip r:embed="rId2"/>
          <a:srcRect/>
          <a:stretch>
            <a:fillRect/>
          </a:stretch>
        </p:blipFill>
        <p:spPr bwMode="auto">
          <a:xfrm rot="-354509">
            <a:off x="4378325" y="1420813"/>
            <a:ext cx="4486275" cy="4206875"/>
          </a:xfrm>
          <a:prstGeom prst="rect">
            <a:avLst/>
          </a:prstGeom>
          <a:noFill/>
          <a:ln w="9525">
            <a:noFill/>
            <a:miter lim="800000"/>
            <a:headEnd/>
            <a:tailEnd/>
          </a:ln>
        </p:spPr>
      </p:pic>
      <p:sp>
        <p:nvSpPr>
          <p:cNvPr id="3" name="Platshållare för innehåll 2"/>
          <p:cNvSpPr>
            <a:spLocks noGrp="1"/>
          </p:cNvSpPr>
          <p:nvPr>
            <p:ph idx="1"/>
          </p:nvPr>
        </p:nvSpPr>
        <p:spPr>
          <a:xfrm>
            <a:off x="844550" y="2230438"/>
            <a:ext cx="5073650" cy="3783012"/>
          </a:xfrm>
        </p:spPr>
        <p:txBody>
          <a:bodyPr rtlCol="0">
            <a:normAutofit fontScale="92500" lnSpcReduction="20000"/>
          </a:bodyPr>
          <a:lstStyle/>
          <a:p>
            <a:pPr fontAlgn="auto">
              <a:spcAft>
                <a:spcPts val="0"/>
              </a:spcAft>
              <a:buFont typeface="Arial"/>
              <a:buChar char="•"/>
              <a:defRPr/>
            </a:pPr>
            <a:r>
              <a:rPr lang="sv-SE" dirty="0" err="1" smtClean="0">
                <a:latin typeface="Futura Std Book" panose="020B0502020204020303" pitchFamily="34" charset="0"/>
              </a:rPr>
              <a:t>Concept</a:t>
            </a:r>
            <a:r>
              <a:rPr lang="sv-SE" dirty="0" smtClean="0">
                <a:latin typeface="Futura Std Book" panose="020B0502020204020303" pitchFamily="34" charset="0"/>
              </a:rPr>
              <a:t> for </a:t>
            </a:r>
            <a:r>
              <a:rPr lang="sv-SE" dirty="0" err="1" smtClean="0">
                <a:latin typeface="Futura Std Book" panose="020B0502020204020303" pitchFamily="34" charset="0"/>
              </a:rPr>
              <a:t>exposing</a:t>
            </a:r>
            <a:endParaRPr lang="sv-SE" dirty="0" smtClean="0">
              <a:latin typeface="Futura Std Book" panose="020B0502020204020303" pitchFamily="34" charset="0"/>
            </a:endParaRPr>
          </a:p>
          <a:p>
            <a:pPr fontAlgn="auto">
              <a:spcAft>
                <a:spcPts val="0"/>
              </a:spcAft>
              <a:buFont typeface="Arial"/>
              <a:buNone/>
              <a:defRPr/>
            </a:pPr>
            <a:r>
              <a:rPr lang="sv-SE" dirty="0" smtClean="0">
                <a:latin typeface="Futura Std Book" panose="020B0502020204020303" pitchFamily="34" charset="0"/>
              </a:rPr>
              <a:t>	</a:t>
            </a:r>
            <a:r>
              <a:rPr lang="sv-SE" dirty="0" err="1" smtClean="0">
                <a:latin typeface="Futura Std Book" panose="020B0502020204020303" pitchFamily="34" charset="0"/>
              </a:rPr>
              <a:t>local</a:t>
            </a:r>
            <a:r>
              <a:rPr lang="sv-SE" dirty="0" smtClean="0">
                <a:latin typeface="Futura Std Book" panose="020B0502020204020303" pitchFamily="34" charset="0"/>
              </a:rPr>
              <a:t> food in shops and supermarkets</a:t>
            </a:r>
            <a:endParaRPr lang="sv-SE" dirty="0">
              <a:latin typeface="Futura Std Book" panose="020B0502020204020303" pitchFamily="34" charset="0"/>
            </a:endParaRPr>
          </a:p>
          <a:p>
            <a:pPr fontAlgn="auto">
              <a:spcAft>
                <a:spcPts val="0"/>
              </a:spcAft>
              <a:buFont typeface="Arial"/>
              <a:buChar char="•"/>
              <a:defRPr/>
            </a:pPr>
            <a:r>
              <a:rPr lang="sv-SE" dirty="0" smtClean="0">
                <a:latin typeface="Futura Std Book" panose="020B0502020204020303" pitchFamily="34" charset="0"/>
              </a:rPr>
              <a:t>Culinary Tourism</a:t>
            </a:r>
          </a:p>
          <a:p>
            <a:pPr fontAlgn="auto">
              <a:spcAft>
                <a:spcPts val="0"/>
              </a:spcAft>
              <a:buFont typeface="Arial"/>
              <a:buChar char="•"/>
              <a:defRPr/>
            </a:pPr>
            <a:r>
              <a:rPr lang="sv-SE" dirty="0" smtClean="0">
                <a:latin typeface="Futura Std Book" panose="020B0502020204020303" pitchFamily="34" charset="0"/>
              </a:rPr>
              <a:t>The New Skåne Kitchen</a:t>
            </a:r>
          </a:p>
          <a:p>
            <a:pPr fontAlgn="auto">
              <a:spcAft>
                <a:spcPts val="0"/>
              </a:spcAft>
              <a:buFont typeface="Arial"/>
              <a:buChar char="•"/>
              <a:defRPr/>
            </a:pPr>
            <a:r>
              <a:rPr lang="sv-SE" dirty="0" smtClean="0">
                <a:latin typeface="Futura Std Book" panose="020B0502020204020303" pitchFamily="34" charset="0"/>
              </a:rPr>
              <a:t>Beverages</a:t>
            </a:r>
          </a:p>
          <a:p>
            <a:pPr fontAlgn="auto">
              <a:spcAft>
                <a:spcPts val="0"/>
              </a:spcAft>
              <a:buFont typeface="Arial"/>
              <a:buChar char="•"/>
              <a:defRPr/>
            </a:pPr>
            <a:r>
              <a:rPr lang="sv-SE" dirty="0" smtClean="0">
                <a:latin typeface="Futura Std Book" panose="020B0502020204020303" pitchFamily="34" charset="0"/>
              </a:rPr>
              <a:t>Export</a:t>
            </a:r>
            <a:endParaRPr lang="sv-SE" dirty="0">
              <a:latin typeface="Futura Std Book" panose="020B0502020204020303" pitchFamily="34" charset="0"/>
            </a:endParaRPr>
          </a:p>
          <a:p>
            <a:pPr fontAlgn="auto">
              <a:spcAft>
                <a:spcPts val="0"/>
              </a:spcAft>
              <a:buFont typeface="Arial"/>
              <a:buChar char="•"/>
              <a:defRPr/>
            </a:pPr>
            <a:r>
              <a:rPr lang="sv-SE" dirty="0" smtClean="0">
                <a:latin typeface="Futura Std Book" panose="020B0502020204020303" pitchFamily="34" charset="0"/>
              </a:rPr>
              <a:t>Local food in public </a:t>
            </a:r>
            <a:r>
              <a:rPr lang="sv-SE" dirty="0" err="1" smtClean="0">
                <a:latin typeface="Futura Std Book" panose="020B0502020204020303" pitchFamily="34" charset="0"/>
              </a:rPr>
              <a:t>sector</a:t>
            </a:r>
            <a:endParaRPr lang="sv-SE" dirty="0" smtClean="0">
              <a:latin typeface="Futura Std Book" panose="020B0502020204020303" pitchFamily="34" charset="0"/>
            </a:endParaRPr>
          </a:p>
          <a:p>
            <a:pPr fontAlgn="auto">
              <a:spcAft>
                <a:spcPts val="0"/>
              </a:spcAft>
              <a:buFont typeface="Arial"/>
              <a:buChar char="•"/>
              <a:defRPr/>
            </a:pPr>
            <a:r>
              <a:rPr lang="sv-SE" dirty="0" err="1">
                <a:latin typeface="Futura Std Book" panose="020B0502020204020303" pitchFamily="34" charset="0"/>
              </a:rPr>
              <a:t>C</a:t>
            </a:r>
            <a:r>
              <a:rPr lang="sv-SE" dirty="0" err="1" smtClean="0">
                <a:latin typeface="Futura Std Book" panose="020B0502020204020303" pitchFamily="34" charset="0"/>
              </a:rPr>
              <a:t>onceptualising</a:t>
            </a:r>
            <a:r>
              <a:rPr lang="sv-SE" dirty="0" smtClean="0">
                <a:latin typeface="Futura Std Book" panose="020B0502020204020303" pitchFamily="34" charset="0"/>
              </a:rPr>
              <a:t> food for events </a:t>
            </a:r>
            <a:r>
              <a:rPr lang="sv-SE" sz="1500" dirty="0" smtClean="0">
                <a:latin typeface="Futura Std Book" panose="020B0502020204020303" pitchFamily="34" charset="0"/>
              </a:rPr>
              <a:t>(</a:t>
            </a:r>
            <a:r>
              <a:rPr lang="sv-SE" sz="1500" dirty="0" err="1" smtClean="0">
                <a:latin typeface="Futura Std Book" panose="020B0502020204020303" pitchFamily="34" charset="0"/>
              </a:rPr>
              <a:t>that</a:t>
            </a:r>
            <a:r>
              <a:rPr lang="sv-SE" sz="1500" dirty="0" smtClean="0">
                <a:latin typeface="Futura Std Book" panose="020B0502020204020303" pitchFamily="34" charset="0"/>
              </a:rPr>
              <a:t> </a:t>
            </a:r>
            <a:r>
              <a:rPr lang="sv-SE" sz="1500" dirty="0" err="1" smtClean="0">
                <a:latin typeface="Futura Std Book" panose="020B0502020204020303" pitchFamily="34" charset="0"/>
              </a:rPr>
              <a:t>are</a:t>
            </a:r>
            <a:r>
              <a:rPr lang="sv-SE" sz="1500" dirty="0" smtClean="0">
                <a:latin typeface="Futura Std Book" panose="020B0502020204020303" pitchFamily="34" charset="0"/>
              </a:rPr>
              <a:t> not food </a:t>
            </a:r>
            <a:r>
              <a:rPr lang="sv-SE" sz="1500" dirty="0" err="1" smtClean="0">
                <a:latin typeface="Futura Std Book" panose="020B0502020204020303" pitchFamily="34" charset="0"/>
              </a:rPr>
              <a:t>related</a:t>
            </a:r>
            <a:r>
              <a:rPr lang="sv-SE" sz="1500" dirty="0" smtClean="0">
                <a:latin typeface="Futura Std Book" panose="020B0502020204020303" pitchFamily="34" charset="0"/>
              </a:rPr>
              <a:t>…)</a:t>
            </a:r>
            <a:endParaRPr lang="sv-SE" dirty="0" smtClean="0">
              <a:latin typeface="Futura Std Book" panose="020B0502020204020303" pitchFamily="34" charset="0"/>
            </a:endParaRPr>
          </a:p>
          <a:p>
            <a:pPr fontAlgn="auto">
              <a:spcAft>
                <a:spcPts val="0"/>
              </a:spcAft>
              <a:buFont typeface="Arial"/>
              <a:buChar char="•"/>
              <a:defRPr/>
            </a:pPr>
            <a:r>
              <a:rPr lang="sv-SE" dirty="0" err="1">
                <a:latin typeface="Futura Std Book" panose="020B0502020204020303" pitchFamily="34" charset="0"/>
              </a:rPr>
              <a:t>Street</a:t>
            </a:r>
            <a:r>
              <a:rPr lang="sv-SE" dirty="0">
                <a:latin typeface="Futura Std Book" panose="020B0502020204020303" pitchFamily="34" charset="0"/>
              </a:rPr>
              <a:t> </a:t>
            </a:r>
            <a:r>
              <a:rPr lang="sv-SE" dirty="0" err="1" smtClean="0">
                <a:latin typeface="Futura Std Book" panose="020B0502020204020303" pitchFamily="34" charset="0"/>
              </a:rPr>
              <a:t>Food</a:t>
            </a:r>
            <a:endParaRPr lang="sv-SE" dirty="0">
              <a:latin typeface="Futura Std Book" panose="020B0502020204020303" pitchFamily="34" charset="0"/>
            </a:endParaRPr>
          </a:p>
          <a:p>
            <a:pPr fontAlgn="auto">
              <a:spcAft>
                <a:spcPts val="0"/>
              </a:spcAft>
              <a:buFont typeface="Arial"/>
              <a:buChar char="•"/>
              <a:defRPr/>
            </a:pPr>
            <a:endParaRPr lang="sv-SE" dirty="0" smtClean="0">
              <a:latin typeface="Futura Std Book" panose="020B0502020204020303" pitchFamily="34" charset="0"/>
            </a:endParaRPr>
          </a:p>
          <a:p>
            <a:pPr fontAlgn="auto">
              <a:spcAft>
                <a:spcPts val="0"/>
              </a:spcAft>
              <a:buFont typeface="Arial"/>
              <a:buChar char="•"/>
              <a:defRPr/>
            </a:pPr>
            <a:endParaRPr lang="sv-SE" dirty="0">
              <a:latin typeface="Futura Std Book" panose="020B0502020204020303" pitchFamily="34" charset="0"/>
            </a:endParaRPr>
          </a:p>
          <a:p>
            <a:pPr fontAlgn="auto">
              <a:spcAft>
                <a:spcPts val="0"/>
              </a:spcAft>
              <a:buFont typeface="Arial"/>
              <a:buChar char="•"/>
              <a:defRPr/>
            </a:pPr>
            <a:r>
              <a:rPr lang="sv-SE" dirty="0" smtClean="0">
                <a:latin typeface="Futura Std Book" panose="020B0502020204020303" pitchFamily="34" charset="0"/>
              </a:rPr>
              <a:t>Skåne Food Festival 2014-2016</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ubrik 1"/>
          <p:cNvSpPr>
            <a:spLocks noGrp="1"/>
          </p:cNvSpPr>
          <p:nvPr>
            <p:ph type="title"/>
          </p:nvPr>
        </p:nvSpPr>
        <p:spPr/>
        <p:txBody>
          <a:bodyPr/>
          <a:lstStyle/>
          <a:p>
            <a:r>
              <a:rPr lang="sv-SE" altLang="sv-SE" sz="2800" smtClean="0">
                <a:latin typeface="Futura Std Book"/>
                <a:ea typeface="Futura-Book"/>
                <a:cs typeface="Futura-Book"/>
              </a:rPr>
              <a:t>Four examples.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ubrik 1"/>
          <p:cNvSpPr>
            <a:spLocks noGrp="1"/>
          </p:cNvSpPr>
          <p:nvPr>
            <p:ph type="title"/>
          </p:nvPr>
        </p:nvSpPr>
        <p:spPr/>
        <p:txBody>
          <a:bodyPr/>
          <a:lstStyle/>
          <a:p>
            <a:r>
              <a:rPr lang="sv-SE" altLang="sv-SE" sz="2800" b="1" smtClean="0">
                <a:latin typeface="Futura Std Book"/>
              </a:rPr>
              <a:t>1. A strategy: ”Skåne the leading Nordic region of drinks and beverages 2020”</a:t>
            </a:r>
            <a:endParaRPr lang="sv-SE" sz="2800" smtClean="0"/>
          </a:p>
        </p:txBody>
      </p:sp>
      <p:sp>
        <p:nvSpPr>
          <p:cNvPr id="3" name="Platshållare för innehåll 2"/>
          <p:cNvSpPr>
            <a:spLocks noGrp="1"/>
          </p:cNvSpPr>
          <p:nvPr>
            <p:ph idx="1"/>
          </p:nvPr>
        </p:nvSpPr>
        <p:spPr>
          <a:xfrm>
            <a:off x="844550" y="2747963"/>
            <a:ext cx="7712075" cy="3459162"/>
          </a:xfrm>
        </p:spPr>
        <p:txBody>
          <a:bodyPr/>
          <a:lstStyle/>
          <a:p>
            <a:pPr marL="0" indent="0" eaLnBrk="1" hangingPunct="1">
              <a:spcAft>
                <a:spcPts val="600"/>
              </a:spcAft>
              <a:buFont typeface="Arial" charset="0"/>
              <a:buNone/>
              <a:defRPr/>
            </a:pPr>
            <a:r>
              <a:rPr lang="sv-SE" altLang="sv-SE" sz="1600" dirty="0" err="1">
                <a:latin typeface="Futura Std Book" panose="020B0502020204020303" pitchFamily="34" charset="0"/>
                <a:ea typeface="ＭＳ Ｐゴシック" charset="0"/>
              </a:rPr>
              <a:t>During</a:t>
            </a:r>
            <a:r>
              <a:rPr lang="sv-SE" altLang="sv-SE" sz="1600" dirty="0">
                <a:latin typeface="Futura Std Book" panose="020B0502020204020303" pitchFamily="34" charset="0"/>
                <a:ea typeface="ＭＳ Ｐゴシック" charset="0"/>
              </a:rPr>
              <a:t> 2012-2013 the </a:t>
            </a:r>
            <a:r>
              <a:rPr lang="sv-SE" altLang="sv-SE" sz="1600" dirty="0" err="1">
                <a:latin typeface="Futura Std Book" panose="020B0502020204020303" pitchFamily="34" charset="0"/>
                <a:ea typeface="ＭＳ Ｐゴシック" charset="0"/>
              </a:rPr>
              <a:t>strategy</a:t>
            </a:r>
            <a:r>
              <a:rPr lang="sv-SE" altLang="sv-SE" sz="1600" dirty="0">
                <a:latin typeface="Futura Std Book" panose="020B0502020204020303" pitchFamily="34" charset="0"/>
                <a:ea typeface="ＭＳ Ｐゴシック" charset="0"/>
              </a:rPr>
              <a:t> </a:t>
            </a:r>
            <a:r>
              <a:rPr lang="sv-SE" altLang="sv-SE" sz="1600" dirty="0" err="1">
                <a:latin typeface="Futura Std Book" panose="020B0502020204020303" pitchFamily="34" charset="0"/>
                <a:ea typeface="ＭＳ Ｐゴシック" charset="0"/>
              </a:rPr>
              <a:t>was</a:t>
            </a:r>
            <a:r>
              <a:rPr lang="sv-SE" altLang="sv-SE" sz="1600" dirty="0">
                <a:latin typeface="Futura Std Book" panose="020B0502020204020303" pitchFamily="34" charset="0"/>
                <a:ea typeface="ＭＳ Ｐゴシック" charset="0"/>
              </a:rPr>
              <a:t> </a:t>
            </a:r>
            <a:r>
              <a:rPr lang="sv-SE" altLang="sv-SE" sz="1600" dirty="0" err="1">
                <a:latin typeface="Futura Std Book" panose="020B0502020204020303" pitchFamily="34" charset="0"/>
                <a:ea typeface="ＭＳ Ｐゴシック" charset="0"/>
              </a:rPr>
              <a:t>developed</a:t>
            </a:r>
            <a:r>
              <a:rPr lang="sv-SE" altLang="sv-SE" sz="1600" dirty="0">
                <a:latin typeface="Futura Std Book" panose="020B0502020204020303" pitchFamily="34" charset="0"/>
                <a:ea typeface="ＭＳ Ｐゴシック" charset="0"/>
              </a:rPr>
              <a:t> in </a:t>
            </a:r>
            <a:r>
              <a:rPr lang="sv-SE" altLang="sv-SE" sz="1600" dirty="0" err="1">
                <a:latin typeface="Futura Std Book" panose="020B0502020204020303" pitchFamily="34" charset="0"/>
                <a:ea typeface="ＭＳ Ｐゴシック" charset="0"/>
              </a:rPr>
              <a:t>cooperation</a:t>
            </a:r>
            <a:r>
              <a:rPr lang="sv-SE" altLang="sv-SE" sz="1600" dirty="0">
                <a:latin typeface="Futura Std Book" panose="020B0502020204020303" pitchFamily="34" charset="0"/>
                <a:ea typeface="ＭＳ Ｐゴシック" charset="0"/>
              </a:rPr>
              <a:t> </a:t>
            </a:r>
            <a:r>
              <a:rPr lang="sv-SE" altLang="sv-SE" sz="1600" dirty="0" err="1">
                <a:latin typeface="Futura Std Book" panose="020B0502020204020303" pitchFamily="34" charset="0"/>
                <a:ea typeface="ＭＳ Ｐゴシック" charset="0"/>
              </a:rPr>
              <a:t>with</a:t>
            </a:r>
            <a:r>
              <a:rPr lang="sv-SE" altLang="sv-SE" sz="1600" dirty="0">
                <a:latin typeface="Futura Std Book" panose="020B0502020204020303" pitchFamily="34" charset="0"/>
                <a:ea typeface="ＭＳ Ｐゴシック" charset="0"/>
              </a:rPr>
              <a:t> </a:t>
            </a:r>
            <a:r>
              <a:rPr lang="sv-SE" altLang="sv-SE" sz="1600" dirty="0" err="1">
                <a:latin typeface="Futura Std Book" panose="020B0502020204020303" pitchFamily="34" charset="0"/>
                <a:ea typeface="ＭＳ Ｐゴシック" charset="0"/>
              </a:rPr>
              <a:t>stakeholders</a:t>
            </a:r>
            <a:r>
              <a:rPr lang="sv-SE" altLang="sv-SE" sz="1600" dirty="0">
                <a:latin typeface="Futura Std Book" panose="020B0502020204020303" pitchFamily="34" charset="0"/>
                <a:ea typeface="ＭＳ Ｐゴシック" charset="0"/>
              </a:rPr>
              <a:t>; </a:t>
            </a:r>
            <a:r>
              <a:rPr lang="sv-SE" altLang="sv-SE" sz="1600" dirty="0" err="1">
                <a:latin typeface="Futura Std Book" panose="020B0502020204020303" pitchFamily="34" charset="0"/>
                <a:ea typeface="ＭＳ Ｐゴシック" charset="0"/>
              </a:rPr>
              <a:t>seminars</a:t>
            </a:r>
            <a:r>
              <a:rPr lang="sv-SE" altLang="sv-SE" sz="1600" dirty="0">
                <a:latin typeface="Futura Std Book" panose="020B0502020204020303" pitchFamily="34" charset="0"/>
                <a:ea typeface="ＭＳ Ｐゴシック" charset="0"/>
              </a:rPr>
              <a:t>, </a:t>
            </a:r>
            <a:r>
              <a:rPr lang="sv-SE" altLang="sv-SE" sz="1600" dirty="0" err="1">
                <a:latin typeface="Futura Std Book" panose="020B0502020204020303" pitchFamily="34" charset="0"/>
                <a:ea typeface="ＭＳ Ｐゴシック" charset="0"/>
              </a:rPr>
              <a:t>interviews</a:t>
            </a:r>
            <a:r>
              <a:rPr lang="sv-SE" altLang="sv-SE" sz="1600" dirty="0">
                <a:latin typeface="Futura Std Book" panose="020B0502020204020303" pitchFamily="34" charset="0"/>
                <a:ea typeface="ＭＳ Ｐゴシック" charset="0"/>
              </a:rPr>
              <a:t>, </a:t>
            </a:r>
            <a:r>
              <a:rPr lang="sv-SE" altLang="sv-SE" sz="1600" dirty="0" err="1">
                <a:latin typeface="Futura Std Book" panose="020B0502020204020303" pitchFamily="34" charset="0"/>
                <a:ea typeface="ＭＳ Ｐゴシック" charset="0"/>
              </a:rPr>
              <a:t>statistics</a:t>
            </a:r>
            <a:r>
              <a:rPr lang="sv-SE" altLang="sv-SE" sz="1600" dirty="0">
                <a:latin typeface="Futura Std Book" panose="020B0502020204020303" pitchFamily="34" charset="0"/>
                <a:ea typeface="ＭＳ Ｐゴシック" charset="0"/>
              </a:rPr>
              <a:t> etc. </a:t>
            </a:r>
          </a:p>
          <a:p>
            <a:pPr marL="0" indent="0" eaLnBrk="1" hangingPunct="1">
              <a:spcAft>
                <a:spcPts val="600"/>
              </a:spcAft>
              <a:buFont typeface="Arial" charset="0"/>
              <a:buNone/>
              <a:defRPr/>
            </a:pPr>
            <a:r>
              <a:rPr lang="sv-SE" altLang="sv-SE" sz="1600" dirty="0" smtClean="0">
                <a:latin typeface="Futura Std Book" panose="020B0502020204020303" pitchFamily="34" charset="0"/>
                <a:ea typeface="ＭＳ Ｐゴシック" charset="0"/>
              </a:rPr>
              <a:t>The </a:t>
            </a:r>
            <a:r>
              <a:rPr lang="sv-SE" altLang="sv-SE" sz="1600" dirty="0" err="1" smtClean="0">
                <a:latin typeface="Futura Std Book" panose="020B0502020204020303" pitchFamily="34" charset="0"/>
                <a:ea typeface="ＭＳ Ｐゴシック" charset="0"/>
              </a:rPr>
              <a:t>main</a:t>
            </a:r>
            <a:r>
              <a:rPr lang="sv-SE" altLang="sv-SE" sz="1600" dirty="0" smtClean="0">
                <a:latin typeface="Futura Std Book" panose="020B0502020204020303" pitchFamily="34" charset="0"/>
                <a:ea typeface="ＭＳ Ｐゴシック" charset="0"/>
              </a:rPr>
              <a:t> purposes and </a:t>
            </a:r>
            <a:r>
              <a:rPr lang="sv-SE" altLang="sv-SE" sz="1600" dirty="0" err="1" smtClean="0">
                <a:latin typeface="Futura Std Book" panose="020B0502020204020303" pitchFamily="34" charset="0"/>
                <a:ea typeface="ＭＳ Ｐゴシック" charset="0"/>
              </a:rPr>
              <a:t>goals</a:t>
            </a:r>
            <a:r>
              <a:rPr lang="sv-SE" altLang="sv-SE" sz="1600" dirty="0" smtClean="0">
                <a:latin typeface="Futura Std Book" panose="020B0502020204020303" pitchFamily="34" charset="0"/>
                <a:ea typeface="ＭＳ Ｐゴシック" charset="0"/>
              </a:rPr>
              <a:t> of </a:t>
            </a:r>
            <a:r>
              <a:rPr lang="sv-SE" altLang="sv-SE" sz="1600" dirty="0">
                <a:latin typeface="Futura Std Book" panose="020B0502020204020303" pitchFamily="34" charset="0"/>
                <a:ea typeface="ＭＳ Ｐゴシック" charset="0"/>
              </a:rPr>
              <a:t>the </a:t>
            </a:r>
            <a:r>
              <a:rPr lang="sv-SE" altLang="sv-SE" sz="1600" dirty="0" err="1" smtClean="0">
                <a:latin typeface="Futura Std Book" panose="020B0502020204020303" pitchFamily="34" charset="0"/>
                <a:ea typeface="ＭＳ Ｐゴシック" charset="0"/>
              </a:rPr>
              <a:t>strategy</a:t>
            </a:r>
            <a:r>
              <a:rPr lang="sv-SE" altLang="sv-SE" sz="1600" dirty="0" smtClean="0">
                <a:latin typeface="Futura Std Book" panose="020B0502020204020303" pitchFamily="34" charset="0"/>
                <a:ea typeface="ＭＳ Ｐゴシック" charset="0"/>
              </a:rPr>
              <a:t>:</a:t>
            </a:r>
          </a:p>
          <a:p>
            <a:pPr eaLnBrk="1" hangingPunct="1">
              <a:spcBef>
                <a:spcPts val="0"/>
              </a:spcBef>
              <a:spcAft>
                <a:spcPts val="600"/>
              </a:spcAft>
              <a:defRPr/>
            </a:pPr>
            <a:r>
              <a:rPr lang="sv-SE" altLang="sv-SE" sz="1600" dirty="0" smtClean="0">
                <a:latin typeface="Futura Std Book" panose="020B0502020204020303" pitchFamily="34" charset="0"/>
                <a:ea typeface="ＭＳ Ｐゴシック" charset="0"/>
              </a:rPr>
              <a:t>To </a:t>
            </a:r>
            <a:r>
              <a:rPr lang="sv-SE" altLang="sv-SE" sz="1600" dirty="0" err="1">
                <a:latin typeface="Futura Std Book" panose="020B0502020204020303" pitchFamily="34" charset="0"/>
                <a:ea typeface="ＭＳ Ｐゴシック" charset="0"/>
              </a:rPr>
              <a:t>develop</a:t>
            </a:r>
            <a:r>
              <a:rPr lang="sv-SE" altLang="sv-SE" sz="1600" dirty="0">
                <a:latin typeface="Futura Std Book" panose="020B0502020204020303" pitchFamily="34" charset="0"/>
                <a:ea typeface="ＭＳ Ｐゴシック" charset="0"/>
              </a:rPr>
              <a:t> and </a:t>
            </a:r>
            <a:r>
              <a:rPr lang="sv-SE" altLang="sv-SE" sz="1600" dirty="0" err="1">
                <a:latin typeface="Futura Std Book" panose="020B0502020204020303" pitchFamily="34" charset="0"/>
                <a:ea typeface="ＭＳ Ｐゴシック" charset="0"/>
              </a:rPr>
              <a:t>define</a:t>
            </a:r>
            <a:r>
              <a:rPr lang="sv-SE" altLang="sv-SE" sz="1600" dirty="0">
                <a:latin typeface="Futura Std Book" panose="020B0502020204020303" pitchFamily="34" charset="0"/>
                <a:ea typeface="ＭＳ Ｐゴシック" charset="0"/>
              </a:rPr>
              <a:t> the Skåne </a:t>
            </a:r>
            <a:r>
              <a:rPr lang="sv-SE" altLang="sv-SE" sz="1600" dirty="0" err="1">
                <a:latin typeface="Futura Std Book" panose="020B0502020204020303" pitchFamily="34" charset="0"/>
                <a:ea typeface="ＭＳ Ｐゴシック" charset="0"/>
              </a:rPr>
              <a:t>terroir</a:t>
            </a:r>
            <a:r>
              <a:rPr lang="sv-SE" altLang="sv-SE" sz="1600" dirty="0">
                <a:latin typeface="Futura Std Book" panose="020B0502020204020303" pitchFamily="34" charset="0"/>
                <a:ea typeface="ＭＳ Ｐゴシック" charset="0"/>
              </a:rPr>
              <a:t> and </a:t>
            </a:r>
            <a:r>
              <a:rPr lang="sv-SE" altLang="sv-SE" sz="1600" dirty="0" err="1">
                <a:latin typeface="Futura Std Book" panose="020B0502020204020303" pitchFamily="34" charset="0"/>
                <a:ea typeface="ＭＳ Ｐゴシック" charset="0"/>
              </a:rPr>
              <a:t>uniqueness</a:t>
            </a:r>
            <a:r>
              <a:rPr lang="sv-SE" altLang="sv-SE" sz="1600" dirty="0">
                <a:latin typeface="Futura Std Book" panose="020B0502020204020303" pitchFamily="34" charset="0"/>
                <a:ea typeface="ＭＳ Ｐゴシック" charset="0"/>
              </a:rPr>
              <a:t> </a:t>
            </a:r>
            <a:endParaRPr lang="sv-SE" altLang="sv-SE" sz="1600" dirty="0" smtClean="0">
              <a:latin typeface="Futura Std Book" panose="020B0502020204020303" pitchFamily="34" charset="0"/>
              <a:ea typeface="ＭＳ Ｐゴシック" charset="0"/>
            </a:endParaRPr>
          </a:p>
          <a:p>
            <a:pPr eaLnBrk="1" hangingPunct="1">
              <a:spcBef>
                <a:spcPts val="0"/>
              </a:spcBef>
              <a:spcAft>
                <a:spcPts val="600"/>
              </a:spcAft>
              <a:defRPr/>
            </a:pPr>
            <a:r>
              <a:rPr lang="sv-SE" altLang="sv-SE" sz="1600" dirty="0" smtClean="0">
                <a:latin typeface="Futura Std Book" panose="020B0502020204020303" pitchFamily="34" charset="0"/>
                <a:ea typeface="ＭＳ Ｐゴシック" charset="0"/>
              </a:rPr>
              <a:t>To </a:t>
            </a:r>
            <a:r>
              <a:rPr lang="sv-SE" altLang="sv-SE" sz="1600" dirty="0" err="1">
                <a:latin typeface="Futura Std Book" panose="020B0502020204020303" pitchFamily="34" charset="0"/>
                <a:ea typeface="ＭＳ Ｐゴシック" charset="0"/>
              </a:rPr>
              <a:t>strengthen</a:t>
            </a:r>
            <a:r>
              <a:rPr lang="sv-SE" altLang="sv-SE" sz="1600" dirty="0">
                <a:latin typeface="Futura Std Book" panose="020B0502020204020303" pitchFamily="34" charset="0"/>
                <a:ea typeface="ＭＳ Ｐゴシック" charset="0"/>
              </a:rPr>
              <a:t> the </a:t>
            </a:r>
            <a:r>
              <a:rPr lang="sv-SE" altLang="sv-SE" sz="1600" dirty="0" err="1">
                <a:latin typeface="Futura Std Book" panose="020B0502020204020303" pitchFamily="34" charset="0"/>
                <a:ea typeface="ＭＳ Ｐゴシック" charset="0"/>
              </a:rPr>
              <a:t>growth</a:t>
            </a:r>
            <a:r>
              <a:rPr lang="sv-SE" altLang="sv-SE" sz="1600" dirty="0">
                <a:latin typeface="Futura Std Book" panose="020B0502020204020303" pitchFamily="34" charset="0"/>
                <a:ea typeface="ＭＳ Ｐゴシック" charset="0"/>
              </a:rPr>
              <a:t> in the </a:t>
            </a:r>
            <a:r>
              <a:rPr lang="sv-SE" altLang="sv-SE" sz="1600" dirty="0" err="1" smtClean="0">
                <a:latin typeface="Futura Std Book" panose="020B0502020204020303" pitchFamily="34" charset="0"/>
                <a:ea typeface="ＭＳ Ｐゴシック" charset="0"/>
              </a:rPr>
              <a:t>sector</a:t>
            </a:r>
            <a:endParaRPr lang="sv-SE" altLang="sv-SE" sz="1600" dirty="0" smtClean="0">
              <a:latin typeface="Futura Std Book" panose="020B0502020204020303" pitchFamily="34" charset="0"/>
              <a:ea typeface="ＭＳ Ｐゴシック" charset="0"/>
            </a:endParaRPr>
          </a:p>
          <a:p>
            <a:pPr eaLnBrk="1" hangingPunct="1">
              <a:spcBef>
                <a:spcPts val="0"/>
              </a:spcBef>
              <a:spcAft>
                <a:spcPts val="600"/>
              </a:spcAft>
              <a:defRPr/>
            </a:pPr>
            <a:r>
              <a:rPr lang="sv-SE" altLang="sv-SE" sz="1600" dirty="0" smtClean="0">
                <a:latin typeface="Futura Std Book" panose="020B0502020204020303" pitchFamily="34" charset="0"/>
                <a:ea typeface="ＭＳ Ｐゴシック" charset="0"/>
              </a:rPr>
              <a:t>To </a:t>
            </a:r>
            <a:r>
              <a:rPr lang="sv-SE" altLang="sv-SE" sz="1600" dirty="0" err="1">
                <a:latin typeface="Futura Std Book" panose="020B0502020204020303" pitchFamily="34" charset="0"/>
                <a:ea typeface="ＭＳ Ｐゴシック" charset="0"/>
              </a:rPr>
              <a:t>increase</a:t>
            </a:r>
            <a:r>
              <a:rPr lang="sv-SE" altLang="sv-SE" sz="1600" dirty="0">
                <a:latin typeface="Futura Std Book" panose="020B0502020204020303" pitchFamily="34" charset="0"/>
                <a:ea typeface="ＭＳ Ｐゴシック" charset="0"/>
              </a:rPr>
              <a:t> </a:t>
            </a:r>
            <a:r>
              <a:rPr lang="sv-SE" altLang="sv-SE" sz="1600" dirty="0" err="1">
                <a:latin typeface="Futura Std Book" panose="020B0502020204020303" pitchFamily="34" charset="0"/>
                <a:ea typeface="ＭＳ Ｐゴシック" charset="0"/>
              </a:rPr>
              <a:t>jobs</a:t>
            </a:r>
            <a:r>
              <a:rPr lang="sv-SE" altLang="sv-SE" sz="1600" dirty="0">
                <a:latin typeface="Futura Std Book" panose="020B0502020204020303" pitchFamily="34" charset="0"/>
                <a:ea typeface="ＭＳ Ｐゴシック" charset="0"/>
              </a:rPr>
              <a:t> and </a:t>
            </a:r>
            <a:r>
              <a:rPr lang="sv-SE" altLang="sv-SE" sz="1600" dirty="0" err="1">
                <a:latin typeface="Futura Std Book" panose="020B0502020204020303" pitchFamily="34" charset="0"/>
                <a:ea typeface="ＭＳ Ｐゴシック" charset="0"/>
              </a:rPr>
              <a:t>employment</a:t>
            </a:r>
            <a:r>
              <a:rPr lang="sv-SE" altLang="sv-SE" sz="1600" dirty="0">
                <a:latin typeface="Futura Std Book" panose="020B0502020204020303" pitchFamily="34" charset="0"/>
                <a:ea typeface="ＭＳ Ｐゴシック" charset="0"/>
              </a:rPr>
              <a:t> </a:t>
            </a:r>
            <a:r>
              <a:rPr lang="sv-SE" altLang="sv-SE" sz="1600" dirty="0" smtClean="0">
                <a:latin typeface="Futura Std Book" panose="020B0502020204020303" pitchFamily="34" charset="0"/>
                <a:ea typeface="ＭＳ Ｐゴシック" charset="0"/>
              </a:rPr>
              <a:t>in </a:t>
            </a:r>
            <a:r>
              <a:rPr lang="sv-SE" altLang="sv-SE" sz="1600" dirty="0">
                <a:latin typeface="Futura Std Book" panose="020B0502020204020303" pitchFamily="34" charset="0"/>
                <a:ea typeface="ＭＳ Ｐゴシック" charset="0"/>
              </a:rPr>
              <a:t>the </a:t>
            </a:r>
            <a:r>
              <a:rPr lang="sv-SE" altLang="sv-SE" sz="1600" dirty="0" err="1" smtClean="0">
                <a:latin typeface="Futura Std Book" panose="020B0502020204020303" pitchFamily="34" charset="0"/>
                <a:ea typeface="ＭＳ Ｐゴシック" charset="0"/>
              </a:rPr>
              <a:t>sector</a:t>
            </a:r>
            <a:endParaRPr lang="sv-SE" altLang="sv-SE" sz="1600" dirty="0" smtClean="0">
              <a:latin typeface="Futura Std Book" panose="020B0502020204020303" pitchFamily="34" charset="0"/>
              <a:ea typeface="ＭＳ Ｐゴシック" charset="0"/>
            </a:endParaRPr>
          </a:p>
          <a:p>
            <a:pPr eaLnBrk="1" hangingPunct="1">
              <a:spcBef>
                <a:spcPts val="0"/>
              </a:spcBef>
              <a:spcAft>
                <a:spcPts val="600"/>
              </a:spcAft>
              <a:defRPr/>
            </a:pPr>
            <a:r>
              <a:rPr lang="sv-SE" altLang="sv-SE" sz="1600" dirty="0" smtClean="0">
                <a:latin typeface="Futura Std Book" panose="020B0502020204020303" pitchFamily="34" charset="0"/>
                <a:ea typeface="ＭＳ Ｐゴシック" charset="0"/>
              </a:rPr>
              <a:t>A </a:t>
            </a:r>
            <a:r>
              <a:rPr lang="sv-SE" altLang="sv-SE" sz="1600" dirty="0">
                <a:latin typeface="Futura Std Book" panose="020B0502020204020303" pitchFamily="34" charset="0"/>
                <a:ea typeface="ＭＳ Ｐゴシック" charset="0"/>
              </a:rPr>
              <a:t>common </a:t>
            </a:r>
            <a:r>
              <a:rPr lang="sv-SE" altLang="sv-SE" sz="1600" dirty="0" err="1">
                <a:latin typeface="Futura Std Book" panose="020B0502020204020303" pitchFamily="34" charset="0"/>
                <a:ea typeface="ＭＳ Ｐゴシック" charset="0"/>
              </a:rPr>
              <a:t>tool</a:t>
            </a:r>
            <a:r>
              <a:rPr lang="sv-SE" altLang="sv-SE" sz="1600" dirty="0">
                <a:latin typeface="Futura Std Book" panose="020B0502020204020303" pitchFamily="34" charset="0"/>
                <a:ea typeface="ＭＳ Ｐゴシック" charset="0"/>
              </a:rPr>
              <a:t> for </a:t>
            </a:r>
            <a:r>
              <a:rPr lang="sv-SE" altLang="sv-SE" sz="1600" dirty="0" err="1">
                <a:latin typeface="Futura Std Book" panose="020B0502020204020303" pitchFamily="34" charset="0"/>
                <a:ea typeface="ＭＳ Ｐゴシック" charset="0"/>
              </a:rPr>
              <a:t>priorities</a:t>
            </a:r>
            <a:r>
              <a:rPr lang="sv-SE" altLang="sv-SE" sz="1600" dirty="0">
                <a:latin typeface="Futura Std Book" panose="020B0502020204020303" pitchFamily="34" charset="0"/>
                <a:ea typeface="ＭＳ Ｐゴシック" charset="0"/>
              </a:rPr>
              <a:t> of public </a:t>
            </a:r>
            <a:r>
              <a:rPr lang="sv-SE" altLang="sv-SE" sz="1600" dirty="0" err="1" smtClean="0">
                <a:latin typeface="Futura Std Book" panose="020B0502020204020303" pitchFamily="34" charset="0"/>
                <a:ea typeface="ＭＳ Ｐゴシック" charset="0"/>
              </a:rPr>
              <a:t>resources</a:t>
            </a:r>
            <a:endParaRPr lang="sv-SE" altLang="sv-SE" sz="1600" dirty="0" smtClean="0">
              <a:latin typeface="Futura Std Book" panose="020B0502020204020303" pitchFamily="34" charset="0"/>
              <a:ea typeface="ＭＳ Ｐゴシック" charset="0"/>
            </a:endParaRPr>
          </a:p>
          <a:p>
            <a:pPr eaLnBrk="1" hangingPunct="1">
              <a:spcBef>
                <a:spcPts val="0"/>
              </a:spcBef>
              <a:spcAft>
                <a:spcPts val="600"/>
              </a:spcAft>
              <a:defRPr/>
            </a:pPr>
            <a:endParaRPr lang="sv-SE" altLang="sv-SE" sz="1600" dirty="0">
              <a:latin typeface="Futura Std Book" panose="020B0502020204020303" pitchFamily="34" charset="0"/>
              <a:ea typeface="ＭＳ Ｐゴシック" charset="0"/>
            </a:endParaRPr>
          </a:p>
          <a:p>
            <a:pPr eaLnBrk="1" hangingPunct="1">
              <a:spcBef>
                <a:spcPts val="0"/>
              </a:spcBef>
              <a:spcAft>
                <a:spcPts val="600"/>
              </a:spcAft>
              <a:defRPr/>
            </a:pPr>
            <a:r>
              <a:rPr lang="sv-SE" altLang="sv-SE" sz="1600" dirty="0" err="1" smtClean="0">
                <a:latin typeface="Futura Std Book" panose="020B0502020204020303" pitchFamily="34" charset="0"/>
                <a:ea typeface="ＭＳ Ｐゴシック" charset="0"/>
              </a:rPr>
              <a:t>Can</a:t>
            </a:r>
            <a:r>
              <a:rPr lang="sv-SE" altLang="sv-SE" sz="1600" dirty="0" smtClean="0">
                <a:latin typeface="Futura Std Book" panose="020B0502020204020303" pitchFamily="34" charset="0"/>
                <a:ea typeface="ＭＳ Ｐゴシック" charset="0"/>
              </a:rPr>
              <a:t> be </a:t>
            </a:r>
            <a:r>
              <a:rPr lang="sv-SE" altLang="sv-SE" sz="1600" dirty="0" err="1" smtClean="0">
                <a:latin typeface="Futura Std Book" panose="020B0502020204020303" pitchFamily="34" charset="0"/>
                <a:ea typeface="ＭＳ Ｐゴシック" charset="0"/>
              </a:rPr>
              <a:t>implemented</a:t>
            </a:r>
            <a:r>
              <a:rPr lang="sv-SE" altLang="sv-SE" sz="1600" dirty="0" smtClean="0">
                <a:latin typeface="Futura Std Book" panose="020B0502020204020303" pitchFamily="34" charset="0"/>
                <a:ea typeface="ＭＳ Ｐゴシック" charset="0"/>
              </a:rPr>
              <a:t> overall for food!</a:t>
            </a:r>
          </a:p>
        </p:txBody>
      </p:sp>
      <p:pic>
        <p:nvPicPr>
          <p:cNvPr id="4" name="Picture 7" descr="Skansk_dryckesstrategi_0416_web-1.png"/>
          <p:cNvPicPr>
            <a:picLocks noChangeAspect="1"/>
          </p:cNvPicPr>
          <p:nvPr/>
        </p:nvPicPr>
        <p:blipFill>
          <a:blip r:embed="rId2"/>
          <a:srcRect/>
          <a:stretch>
            <a:fillRect/>
          </a:stretch>
        </p:blipFill>
        <p:spPr bwMode="auto">
          <a:xfrm rot="568887">
            <a:off x="6097588" y="3297238"/>
            <a:ext cx="2422525" cy="3057525"/>
          </a:xfrm>
          <a:prstGeom prst="rect">
            <a:avLst/>
          </a:prstGeom>
          <a:noFill/>
          <a:ln w="38100">
            <a:solidFill>
              <a:srgbClr val="FFFFFF"/>
            </a:solidFill>
            <a:miter lim="800000"/>
            <a:headEnd/>
            <a:tailEnd/>
          </a:ln>
          <a:effectLst>
            <a:outerShdw blurRad="127000" algn="tl" rotWithShape="0">
              <a:srgbClr val="808080">
                <a:alpha val="25000"/>
              </a:srgbClr>
            </a:outerShdw>
          </a:effectLst>
          <a:extLst>
            <a:ext uri="{909E8E84-426E-40DD-AFC4-6F175D3DCCD1}"/>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ubrik 1"/>
          <p:cNvSpPr>
            <a:spLocks noGrp="1"/>
          </p:cNvSpPr>
          <p:nvPr>
            <p:ph type="title"/>
          </p:nvPr>
        </p:nvSpPr>
        <p:spPr/>
        <p:txBody>
          <a:bodyPr/>
          <a:lstStyle/>
          <a:p>
            <a:r>
              <a:rPr lang="sv-SE" altLang="sv-SE" sz="2800" b="1" smtClean="0">
                <a:latin typeface="Futura Std Book"/>
              </a:rPr>
              <a:t>”Skåne the leading Nordic region of drinks and beverages 2020”</a:t>
            </a:r>
            <a:endParaRPr lang="sv-SE" sz="2800" smtClean="0"/>
          </a:p>
        </p:txBody>
      </p:sp>
      <p:sp>
        <p:nvSpPr>
          <p:cNvPr id="3" name="Platshållare för innehåll 2"/>
          <p:cNvSpPr>
            <a:spLocks noGrp="1"/>
          </p:cNvSpPr>
          <p:nvPr>
            <p:ph idx="1"/>
          </p:nvPr>
        </p:nvSpPr>
        <p:spPr>
          <a:xfrm>
            <a:off x="844550" y="2382838"/>
            <a:ext cx="7712075" cy="3916362"/>
          </a:xfrm>
        </p:spPr>
        <p:txBody>
          <a:bodyPr/>
          <a:lstStyle/>
          <a:p>
            <a:pPr eaLnBrk="1" hangingPunct="1">
              <a:spcAft>
                <a:spcPts val="600"/>
              </a:spcAft>
              <a:defRPr/>
            </a:pPr>
            <a:r>
              <a:rPr lang="sv-SE" altLang="sv-SE" sz="1600" dirty="0" smtClean="0">
                <a:latin typeface="Futura Std Book" panose="020B0502020204020303" pitchFamily="34" charset="0"/>
                <a:ea typeface="ＭＳ Ｐゴシック" charset="0"/>
              </a:rPr>
              <a:t>6 </a:t>
            </a:r>
            <a:r>
              <a:rPr lang="sv-SE" altLang="sv-SE" sz="1600" dirty="0">
                <a:latin typeface="Futura Std Book" panose="020B0502020204020303" pitchFamily="34" charset="0"/>
                <a:ea typeface="ＭＳ Ｐゴシック" charset="0"/>
              </a:rPr>
              <a:t>Focus areas: </a:t>
            </a:r>
            <a:endParaRPr lang="sv-SE" altLang="sv-SE" sz="1600" dirty="0" smtClean="0">
              <a:latin typeface="Futura Std Book" panose="020B0502020204020303" pitchFamily="34" charset="0"/>
              <a:ea typeface="ＭＳ Ｐゴシック" charset="0"/>
            </a:endParaRPr>
          </a:p>
          <a:p>
            <a:pPr lvl="1" eaLnBrk="1" hangingPunct="1">
              <a:spcAft>
                <a:spcPts val="600"/>
              </a:spcAft>
              <a:defRPr/>
            </a:pPr>
            <a:r>
              <a:rPr lang="sv-SE" altLang="sv-SE" sz="1600" dirty="0" err="1" smtClean="0">
                <a:latin typeface="Futura Std Book" panose="020B0502020204020303" pitchFamily="34" charset="0"/>
                <a:ea typeface="ＭＳ Ｐゴシック" charset="0"/>
              </a:rPr>
              <a:t>Uniqueness</a:t>
            </a:r>
            <a:endParaRPr lang="sv-SE" altLang="sv-SE" sz="1600" dirty="0">
              <a:latin typeface="Futura Std Book" panose="020B0502020204020303" pitchFamily="34" charset="0"/>
              <a:ea typeface="ＭＳ Ｐゴシック" charset="0"/>
            </a:endParaRPr>
          </a:p>
          <a:p>
            <a:pPr lvl="1" eaLnBrk="1" hangingPunct="1">
              <a:spcAft>
                <a:spcPts val="600"/>
              </a:spcAft>
              <a:defRPr/>
            </a:pPr>
            <a:r>
              <a:rPr lang="sv-SE" altLang="sv-SE" sz="1600" dirty="0" smtClean="0">
                <a:latin typeface="Futura Std Book" panose="020B0502020204020303" pitchFamily="34" charset="0"/>
                <a:ea typeface="ＭＳ Ｐゴシック" charset="0"/>
              </a:rPr>
              <a:t>Excellent </a:t>
            </a:r>
            <a:r>
              <a:rPr lang="sv-SE" altLang="sv-SE" sz="1600" dirty="0" err="1" smtClean="0">
                <a:latin typeface="Futura Std Book" panose="020B0502020204020303" pitchFamily="34" charset="0"/>
                <a:ea typeface="ＭＳ Ｐゴシック" charset="0"/>
              </a:rPr>
              <a:t>Raw</a:t>
            </a:r>
            <a:r>
              <a:rPr lang="sv-SE" altLang="sv-SE" sz="1600" dirty="0" smtClean="0">
                <a:latin typeface="Futura Std Book" panose="020B0502020204020303" pitchFamily="34" charset="0"/>
                <a:ea typeface="ＭＳ Ｐゴシック" charset="0"/>
              </a:rPr>
              <a:t> Material</a:t>
            </a:r>
          </a:p>
          <a:p>
            <a:pPr lvl="1" eaLnBrk="1" hangingPunct="1">
              <a:spcAft>
                <a:spcPts val="600"/>
              </a:spcAft>
              <a:defRPr/>
            </a:pPr>
            <a:r>
              <a:rPr lang="sv-SE" altLang="sv-SE" sz="1600" dirty="0" err="1" smtClean="0">
                <a:latin typeface="Futura Std Book" panose="020B0502020204020303" pitchFamily="34" charset="0"/>
                <a:ea typeface="ＭＳ Ｐゴシック" charset="0"/>
              </a:rPr>
              <a:t>More</a:t>
            </a:r>
            <a:r>
              <a:rPr lang="sv-SE" altLang="sv-SE" sz="1600" dirty="0" smtClean="0">
                <a:latin typeface="Futura Std Book" panose="020B0502020204020303" pitchFamily="34" charset="0"/>
                <a:ea typeface="ＭＳ Ｐゴシック" charset="0"/>
              </a:rPr>
              <a:t> </a:t>
            </a:r>
            <a:r>
              <a:rPr lang="sv-SE" altLang="sv-SE" sz="1600" dirty="0" err="1" smtClean="0">
                <a:latin typeface="Futura Std Book" panose="020B0502020204020303" pitchFamily="34" charset="0"/>
                <a:ea typeface="ＭＳ Ｐゴシック" charset="0"/>
              </a:rPr>
              <a:t>Processed</a:t>
            </a:r>
            <a:r>
              <a:rPr lang="sv-SE" altLang="sv-SE" sz="1600" dirty="0" smtClean="0">
                <a:latin typeface="Futura Std Book" panose="020B0502020204020303" pitchFamily="34" charset="0"/>
                <a:ea typeface="ＭＳ Ｐゴシック" charset="0"/>
              </a:rPr>
              <a:t> Beverages</a:t>
            </a:r>
          </a:p>
          <a:p>
            <a:pPr lvl="1" eaLnBrk="1" hangingPunct="1">
              <a:spcAft>
                <a:spcPts val="600"/>
              </a:spcAft>
              <a:defRPr/>
            </a:pPr>
            <a:r>
              <a:rPr lang="sv-SE" altLang="sv-SE" sz="1600" dirty="0" err="1" smtClean="0">
                <a:latin typeface="Futura Std Book" panose="020B0502020204020303" pitchFamily="34" charset="0"/>
                <a:ea typeface="ＭＳ Ｐゴシック" charset="0"/>
              </a:rPr>
              <a:t>Retail</a:t>
            </a:r>
            <a:r>
              <a:rPr lang="sv-SE" altLang="sv-SE" sz="1600" dirty="0" smtClean="0">
                <a:latin typeface="Futura Std Book" panose="020B0502020204020303" pitchFamily="34" charset="0"/>
                <a:ea typeface="ＭＳ Ｐゴシック" charset="0"/>
              </a:rPr>
              <a:t> &amp; Restaurant</a:t>
            </a:r>
          </a:p>
          <a:p>
            <a:pPr lvl="1" eaLnBrk="1" hangingPunct="1">
              <a:spcAft>
                <a:spcPts val="600"/>
              </a:spcAft>
              <a:defRPr/>
            </a:pPr>
            <a:r>
              <a:rPr lang="sv-SE" altLang="sv-SE" sz="1600" dirty="0" smtClean="0">
                <a:latin typeface="Futura Std Book" panose="020B0502020204020303" pitchFamily="34" charset="0"/>
                <a:ea typeface="ＭＳ Ｐゴシック" charset="0"/>
              </a:rPr>
              <a:t>Creating First Class Destinations</a:t>
            </a:r>
          </a:p>
          <a:p>
            <a:pPr lvl="1" eaLnBrk="1" hangingPunct="1">
              <a:spcAft>
                <a:spcPts val="600"/>
              </a:spcAft>
              <a:defRPr/>
            </a:pPr>
            <a:r>
              <a:rPr lang="sv-SE" altLang="sv-SE" sz="1600" dirty="0" smtClean="0">
                <a:latin typeface="Futura Std Book" panose="020B0502020204020303" pitchFamily="34" charset="0"/>
                <a:ea typeface="ＭＳ Ｐゴシック" charset="0"/>
              </a:rPr>
              <a:t>Beverages in the Public </a:t>
            </a:r>
            <a:r>
              <a:rPr lang="sv-SE" altLang="sv-SE" sz="1600" dirty="0" err="1" smtClean="0">
                <a:latin typeface="Futura Std Book" panose="020B0502020204020303" pitchFamily="34" charset="0"/>
                <a:ea typeface="ＭＳ Ｐゴシック" charset="0"/>
              </a:rPr>
              <a:t>Sector</a:t>
            </a:r>
            <a:endParaRPr lang="sv-SE" altLang="sv-SE" sz="1600" dirty="0" smtClean="0">
              <a:latin typeface="Futura Std Book" panose="020B0502020204020303" pitchFamily="34" charset="0"/>
              <a:ea typeface="ＭＳ Ｐゴシック" charset="0"/>
            </a:endParaRPr>
          </a:p>
          <a:p>
            <a:pPr marL="0" indent="0" eaLnBrk="1" hangingPunct="1">
              <a:spcAft>
                <a:spcPts val="1200"/>
              </a:spcAft>
              <a:buSzPct val="200000"/>
              <a:buFont typeface="Arial" charset="0"/>
              <a:buNone/>
              <a:defRPr/>
            </a:pPr>
            <a:r>
              <a:rPr lang="sv-SE" altLang="sv-SE" sz="1600" b="1" dirty="0" smtClean="0">
                <a:latin typeface="Futura Std Book" panose="020B0502020204020303" pitchFamily="34" charset="0"/>
                <a:ea typeface="ＭＳ Ｐゴシック" charset="0"/>
              </a:rPr>
              <a:t>Skåne </a:t>
            </a:r>
            <a:r>
              <a:rPr lang="sv-SE" altLang="sv-SE" sz="1600" b="1" dirty="0" err="1" smtClean="0">
                <a:latin typeface="Futura Std Book" panose="020B0502020204020303" pitchFamily="34" charset="0"/>
                <a:ea typeface="ＭＳ Ｐゴシック" charset="0"/>
              </a:rPr>
              <a:t>inhabitants</a:t>
            </a:r>
            <a:r>
              <a:rPr lang="sv-SE" altLang="sv-SE" sz="1600" b="1" dirty="0" smtClean="0">
                <a:latin typeface="Futura Std Book" panose="020B0502020204020303" pitchFamily="34" charset="0"/>
                <a:ea typeface="ＭＳ Ｐゴシック" charset="0"/>
              </a:rPr>
              <a:t> </a:t>
            </a:r>
            <a:r>
              <a:rPr lang="sv-SE" altLang="sv-SE" sz="1600" b="1" dirty="0" err="1" smtClean="0">
                <a:latin typeface="Futura Std Book" panose="020B0502020204020303" pitchFamily="34" charset="0"/>
                <a:ea typeface="ＭＳ Ｐゴシック" charset="0"/>
              </a:rPr>
              <a:t>should</a:t>
            </a:r>
            <a:r>
              <a:rPr lang="sv-SE" altLang="sv-SE" sz="1600" b="1" dirty="0" smtClean="0">
                <a:latin typeface="Futura Std Book" panose="020B0502020204020303" pitchFamily="34" charset="0"/>
                <a:ea typeface="ＭＳ Ｐゴシック" charset="0"/>
              </a:rPr>
              <a:t> be </a:t>
            </a:r>
            <a:r>
              <a:rPr lang="sv-SE" altLang="sv-SE" sz="1600" b="1" dirty="0" err="1" smtClean="0">
                <a:latin typeface="Futura Std Book" panose="020B0502020204020303" pitchFamily="34" charset="0"/>
                <a:ea typeface="ＭＳ Ｐゴシック" charset="0"/>
              </a:rPr>
              <a:t>proud</a:t>
            </a:r>
            <a:r>
              <a:rPr lang="sv-SE" altLang="sv-SE" sz="1600" b="1" dirty="0" smtClean="0">
                <a:latin typeface="Futura Std Book" panose="020B0502020204020303" pitchFamily="34" charset="0"/>
                <a:ea typeface="ＭＳ Ｐゴシック" charset="0"/>
              </a:rPr>
              <a:t>, </a:t>
            </a:r>
            <a:r>
              <a:rPr lang="sv-SE" altLang="sv-SE" sz="1600" b="1" dirty="0" err="1" smtClean="0">
                <a:latin typeface="Futura Std Book" panose="020B0502020204020303" pitchFamily="34" charset="0"/>
                <a:ea typeface="ＭＳ Ｐゴシック" charset="0"/>
              </a:rPr>
              <a:t>know</a:t>
            </a:r>
            <a:r>
              <a:rPr lang="sv-SE" altLang="sv-SE" sz="1600" b="1" dirty="0" smtClean="0">
                <a:latin typeface="Futura Std Book" panose="020B0502020204020303" pitchFamily="34" charset="0"/>
                <a:ea typeface="ＭＳ Ｐゴシック" charset="0"/>
              </a:rPr>
              <a:t> of and </a:t>
            </a:r>
            <a:r>
              <a:rPr lang="sv-SE" altLang="sv-SE" sz="1600" b="1" dirty="0" err="1" smtClean="0">
                <a:latin typeface="Futura Std Book" panose="020B0502020204020303" pitchFamily="34" charset="0"/>
                <a:ea typeface="ＭＳ Ｐゴシック" charset="0"/>
              </a:rPr>
              <a:t>buy</a:t>
            </a:r>
            <a:r>
              <a:rPr lang="sv-SE" altLang="sv-SE" sz="1600" b="1" dirty="0" smtClean="0">
                <a:latin typeface="Futura Std Book" panose="020B0502020204020303" pitchFamily="34" charset="0"/>
                <a:ea typeface="ＭＳ Ｐゴシック" charset="0"/>
              </a:rPr>
              <a:t> </a:t>
            </a:r>
            <a:r>
              <a:rPr lang="sv-SE" altLang="sv-SE" sz="1600" b="1" dirty="0" err="1" smtClean="0">
                <a:latin typeface="Futura Std Book" panose="020B0502020204020303" pitchFamily="34" charset="0"/>
                <a:ea typeface="ＭＳ Ｐゴシック" charset="0"/>
              </a:rPr>
              <a:t>local</a:t>
            </a:r>
            <a:r>
              <a:rPr lang="sv-SE" altLang="sv-SE" sz="1600" b="1" dirty="0" smtClean="0">
                <a:latin typeface="Futura Std Book" panose="020B0502020204020303" pitchFamily="34" charset="0"/>
                <a:ea typeface="ＭＳ Ｐゴシック" charset="0"/>
              </a:rPr>
              <a:t> </a:t>
            </a:r>
            <a:r>
              <a:rPr lang="sv-SE" altLang="sv-SE" sz="1600" b="1" dirty="0" err="1" smtClean="0">
                <a:latin typeface="Futura Std Book" panose="020B0502020204020303" pitchFamily="34" charset="0"/>
                <a:ea typeface="ＭＳ Ｐゴシック" charset="0"/>
              </a:rPr>
              <a:t>beverages</a:t>
            </a:r>
            <a:endParaRPr lang="sv-SE" altLang="sv-SE" sz="1600" b="1" dirty="0" smtClean="0">
              <a:latin typeface="Futura Std Book" panose="020B0502020204020303" pitchFamily="34" charset="0"/>
              <a:ea typeface="ＭＳ Ｐゴシック" charset="0"/>
            </a:endParaRPr>
          </a:p>
        </p:txBody>
      </p:sp>
      <p:pic>
        <p:nvPicPr>
          <p:cNvPr id="59395" name="Bildobjekt 4"/>
          <p:cNvPicPr>
            <a:picLocks noChangeAspect="1"/>
          </p:cNvPicPr>
          <p:nvPr/>
        </p:nvPicPr>
        <p:blipFill>
          <a:blip r:embed="rId2"/>
          <a:srcRect/>
          <a:stretch>
            <a:fillRect/>
          </a:stretch>
        </p:blipFill>
        <p:spPr bwMode="auto">
          <a:xfrm>
            <a:off x="4398963" y="2392363"/>
            <a:ext cx="4098925" cy="2732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ubrik 1"/>
          <p:cNvSpPr>
            <a:spLocks noGrp="1"/>
          </p:cNvSpPr>
          <p:nvPr>
            <p:ph type="title"/>
          </p:nvPr>
        </p:nvSpPr>
        <p:spPr>
          <a:xfrm>
            <a:off x="669925" y="1471613"/>
            <a:ext cx="7886700" cy="758825"/>
          </a:xfrm>
        </p:spPr>
        <p:txBody>
          <a:bodyPr/>
          <a:lstStyle/>
          <a:p>
            <a:r>
              <a:rPr lang="sv-SE" sz="2400" b="1" smtClean="0">
                <a:latin typeface="Futura Std Book"/>
              </a:rPr>
              <a:t>2. A concept: ”Taste of Skåne – locally produced and carefully selected” – our retail concept celebrating 5 years in 2016</a:t>
            </a:r>
          </a:p>
        </p:txBody>
      </p:sp>
      <p:pic>
        <p:nvPicPr>
          <p:cNvPr id="60418" name="Picture 12" descr="test1.png"/>
          <p:cNvPicPr>
            <a:picLocks noChangeAspect="1"/>
          </p:cNvPicPr>
          <p:nvPr/>
        </p:nvPicPr>
        <p:blipFill>
          <a:blip r:embed="rId2"/>
          <a:srcRect/>
          <a:stretch>
            <a:fillRect/>
          </a:stretch>
        </p:blipFill>
        <p:spPr bwMode="auto">
          <a:xfrm>
            <a:off x="1778000" y="2560638"/>
            <a:ext cx="5845175" cy="3730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latshållare för innehåll 3"/>
          <p:cNvPicPr>
            <a:picLocks noGrp="1" noChangeAspect="1"/>
          </p:cNvPicPr>
          <p:nvPr>
            <p:ph idx="4294967295"/>
          </p:nvPr>
        </p:nvPicPr>
        <p:blipFill>
          <a:blip r:embed="rId2"/>
          <a:srcRect/>
          <a:stretch>
            <a:fillRect/>
          </a:stretch>
        </p:blipFill>
        <p:spPr>
          <a:xfrm>
            <a:off x="2484438" y="2047875"/>
            <a:ext cx="4098925" cy="2955925"/>
          </a:xfrm>
        </p:spPr>
      </p:pic>
      <p:sp>
        <p:nvSpPr>
          <p:cNvPr id="61442" name="textruta 1"/>
          <p:cNvSpPr txBox="1">
            <a:spLocks noChangeArrowheads="1"/>
          </p:cNvSpPr>
          <p:nvPr/>
        </p:nvSpPr>
        <p:spPr bwMode="auto">
          <a:xfrm>
            <a:off x="963613" y="1398588"/>
            <a:ext cx="7299325" cy="584200"/>
          </a:xfrm>
          <a:prstGeom prst="rect">
            <a:avLst/>
          </a:prstGeom>
          <a:noFill/>
          <a:ln w="9525">
            <a:noFill/>
            <a:miter lim="800000"/>
            <a:headEnd/>
            <a:tailEnd/>
          </a:ln>
        </p:spPr>
        <p:txBody>
          <a:bodyPr>
            <a:spAutoFit/>
          </a:bodyPr>
          <a:lstStyle/>
          <a:p>
            <a:r>
              <a:rPr lang="sv-SE" sz="3200">
                <a:latin typeface="Futura Std Book"/>
              </a:rPr>
              <a:t>The message is simple…</a:t>
            </a:r>
          </a:p>
        </p:txBody>
      </p:sp>
      <p:sp>
        <p:nvSpPr>
          <p:cNvPr id="61443" name="textruta 4"/>
          <p:cNvSpPr txBox="1">
            <a:spLocks noChangeArrowheads="1"/>
          </p:cNvSpPr>
          <p:nvPr/>
        </p:nvSpPr>
        <p:spPr bwMode="auto">
          <a:xfrm>
            <a:off x="1287463" y="4941888"/>
            <a:ext cx="1022350" cy="368300"/>
          </a:xfrm>
          <a:prstGeom prst="rect">
            <a:avLst/>
          </a:prstGeom>
          <a:noFill/>
          <a:ln w="9525">
            <a:noFill/>
            <a:miter lim="800000"/>
            <a:headEnd/>
            <a:tailEnd/>
          </a:ln>
        </p:spPr>
        <p:txBody>
          <a:bodyPr wrap="none">
            <a:spAutoFit/>
          </a:bodyPr>
          <a:lstStyle/>
          <a:p>
            <a:r>
              <a:rPr lang="sv-SE">
                <a:latin typeface="Futura Std Book"/>
              </a:rPr>
              <a:t>Visibility</a:t>
            </a:r>
          </a:p>
        </p:txBody>
      </p:sp>
      <p:sp>
        <p:nvSpPr>
          <p:cNvPr id="61444" name="textruta 5"/>
          <p:cNvSpPr txBox="1">
            <a:spLocks noChangeArrowheads="1"/>
          </p:cNvSpPr>
          <p:nvPr/>
        </p:nvSpPr>
        <p:spPr bwMode="auto">
          <a:xfrm>
            <a:off x="6645275" y="3141663"/>
            <a:ext cx="1409700" cy="368300"/>
          </a:xfrm>
          <a:prstGeom prst="rect">
            <a:avLst/>
          </a:prstGeom>
          <a:noFill/>
          <a:ln w="9525">
            <a:noFill/>
            <a:miter lim="800000"/>
            <a:headEnd/>
            <a:tailEnd/>
          </a:ln>
        </p:spPr>
        <p:txBody>
          <a:bodyPr wrap="none">
            <a:spAutoFit/>
          </a:bodyPr>
          <a:lstStyle/>
          <a:p>
            <a:r>
              <a:rPr lang="sv-SE">
                <a:latin typeface="Futura Std Book"/>
              </a:rPr>
              <a:t>Accessibility</a:t>
            </a:r>
          </a:p>
        </p:txBody>
      </p:sp>
      <p:sp>
        <p:nvSpPr>
          <p:cNvPr id="61445" name="textruta 6"/>
          <p:cNvSpPr txBox="1">
            <a:spLocks noChangeArrowheads="1"/>
          </p:cNvSpPr>
          <p:nvPr/>
        </p:nvSpPr>
        <p:spPr bwMode="auto">
          <a:xfrm>
            <a:off x="5784850" y="5157788"/>
            <a:ext cx="2243138" cy="368300"/>
          </a:xfrm>
          <a:prstGeom prst="rect">
            <a:avLst/>
          </a:prstGeom>
          <a:noFill/>
          <a:ln w="9525">
            <a:noFill/>
            <a:miter lim="800000"/>
            <a:headEnd/>
            <a:tailEnd/>
          </a:ln>
        </p:spPr>
        <p:txBody>
          <a:bodyPr wrap="none">
            <a:spAutoFit/>
          </a:bodyPr>
          <a:lstStyle/>
          <a:p>
            <a:r>
              <a:rPr lang="sv-SE">
                <a:latin typeface="Futura Std Book"/>
              </a:rPr>
              <a:t>Meets a strong trend</a:t>
            </a:r>
          </a:p>
        </p:txBody>
      </p:sp>
      <p:sp>
        <p:nvSpPr>
          <p:cNvPr id="61446" name="textruta 7"/>
          <p:cNvSpPr txBox="1">
            <a:spLocks noChangeArrowheads="1"/>
          </p:cNvSpPr>
          <p:nvPr/>
        </p:nvSpPr>
        <p:spPr bwMode="auto">
          <a:xfrm>
            <a:off x="812800" y="2565400"/>
            <a:ext cx="2006600" cy="368300"/>
          </a:xfrm>
          <a:prstGeom prst="rect">
            <a:avLst/>
          </a:prstGeom>
          <a:noFill/>
          <a:ln w="9525">
            <a:noFill/>
            <a:miter lim="800000"/>
            <a:headEnd/>
            <a:tailEnd/>
          </a:ln>
        </p:spPr>
        <p:txBody>
          <a:bodyPr wrap="none">
            <a:spAutoFit/>
          </a:bodyPr>
          <a:lstStyle/>
          <a:p>
            <a:r>
              <a:rPr lang="sv-SE">
                <a:latin typeface="Futura Std Book"/>
              </a:rPr>
              <a:t>Locally embedded</a:t>
            </a:r>
          </a:p>
        </p:txBody>
      </p:sp>
      <p:sp>
        <p:nvSpPr>
          <p:cNvPr id="61447" name="textruta 8"/>
          <p:cNvSpPr txBox="1">
            <a:spLocks noChangeArrowheads="1"/>
          </p:cNvSpPr>
          <p:nvPr/>
        </p:nvSpPr>
        <p:spPr bwMode="auto">
          <a:xfrm>
            <a:off x="2486025" y="5664200"/>
            <a:ext cx="3090863" cy="369888"/>
          </a:xfrm>
          <a:prstGeom prst="rect">
            <a:avLst/>
          </a:prstGeom>
          <a:noFill/>
          <a:ln w="9525">
            <a:noFill/>
            <a:miter lim="800000"/>
            <a:headEnd/>
            <a:tailEnd/>
          </a:ln>
        </p:spPr>
        <p:txBody>
          <a:bodyPr wrap="none">
            <a:spAutoFit/>
          </a:bodyPr>
          <a:lstStyle/>
          <a:p>
            <a:r>
              <a:rPr lang="sv-SE">
                <a:latin typeface="Futura Std Book"/>
              </a:rPr>
              <a:t>Possibility for increased sales</a:t>
            </a:r>
          </a:p>
        </p:txBody>
      </p:sp>
      <p:sp>
        <p:nvSpPr>
          <p:cNvPr id="61448" name="textruta 9"/>
          <p:cNvSpPr txBox="1">
            <a:spLocks noChangeArrowheads="1"/>
          </p:cNvSpPr>
          <p:nvPr/>
        </p:nvSpPr>
        <p:spPr bwMode="auto">
          <a:xfrm>
            <a:off x="971550" y="4005263"/>
            <a:ext cx="1093788" cy="369887"/>
          </a:xfrm>
          <a:prstGeom prst="rect">
            <a:avLst/>
          </a:prstGeom>
          <a:noFill/>
          <a:ln w="9525">
            <a:noFill/>
            <a:miter lim="800000"/>
            <a:headEnd/>
            <a:tailEnd/>
          </a:ln>
        </p:spPr>
        <p:txBody>
          <a:bodyPr wrap="none">
            <a:spAutoFit/>
          </a:bodyPr>
          <a:lstStyle/>
          <a:p>
            <a:r>
              <a:rPr lang="sv-SE">
                <a:latin typeface="Futura Std Book"/>
              </a:rPr>
              <a:t>Exposure</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Bildobjekt 3"/>
          <p:cNvPicPr>
            <a:picLocks noChangeAspect="1"/>
          </p:cNvPicPr>
          <p:nvPr/>
        </p:nvPicPr>
        <p:blipFill>
          <a:blip r:embed="rId3"/>
          <a:srcRect/>
          <a:stretch>
            <a:fillRect/>
          </a:stretch>
        </p:blipFill>
        <p:spPr bwMode="auto">
          <a:xfrm>
            <a:off x="774700" y="1270000"/>
            <a:ext cx="7475538" cy="4983163"/>
          </a:xfrm>
          <a:prstGeom prst="rect">
            <a:avLst/>
          </a:prstGeom>
          <a:blipFill dpi="0" rotWithShape="1">
            <a:blip r:embed="rId3">
              <a:alphaModFix amt="25000"/>
            </a:blip>
            <a:srcRect/>
            <a:stretch>
              <a:fillRect/>
            </a:stretch>
          </a:blipFill>
          <a:ln w="9525">
            <a:noFill/>
            <a:miter lim="800000"/>
            <a:headEnd/>
            <a:tailEnd/>
          </a:ln>
        </p:spPr>
      </p:pic>
      <p:sp>
        <p:nvSpPr>
          <p:cNvPr id="38914" name="textruta 4"/>
          <p:cNvSpPr txBox="1">
            <a:spLocks noChangeArrowheads="1"/>
          </p:cNvSpPr>
          <p:nvPr/>
        </p:nvSpPr>
        <p:spPr bwMode="auto">
          <a:xfrm>
            <a:off x="893763" y="3538538"/>
            <a:ext cx="5919787" cy="1816100"/>
          </a:xfrm>
          <a:prstGeom prst="rect">
            <a:avLst/>
          </a:prstGeom>
          <a:noFill/>
          <a:ln w="9525">
            <a:noFill/>
            <a:miter lim="800000"/>
            <a:headEnd/>
            <a:tailEnd/>
          </a:ln>
        </p:spPr>
        <p:txBody>
          <a:bodyPr wrap="none">
            <a:spAutoFit/>
          </a:bodyPr>
          <a:lstStyle/>
          <a:p>
            <a:r>
              <a:rPr lang="sv-SE" sz="2800" b="1">
                <a:solidFill>
                  <a:schemeClr val="bg1"/>
                </a:solidFill>
                <a:latin typeface="Futura Std Book"/>
              </a:rPr>
              <a:t>”Skåne – a strong culinary region”</a:t>
            </a:r>
          </a:p>
          <a:p>
            <a:endParaRPr lang="sv-SE" sz="2800" b="1">
              <a:solidFill>
                <a:schemeClr val="bg1"/>
              </a:solidFill>
              <a:latin typeface="Futura Std Book"/>
            </a:endParaRPr>
          </a:p>
          <a:p>
            <a:endParaRPr lang="sv-SE" sz="2800" b="1">
              <a:solidFill>
                <a:schemeClr val="bg1"/>
              </a:solidFill>
              <a:latin typeface="Futura Std Book"/>
            </a:endParaRPr>
          </a:p>
          <a:p>
            <a:endParaRPr lang="sv-SE" sz="2800" b="1">
              <a:solidFill>
                <a:schemeClr val="bg1"/>
              </a:solidFill>
              <a:latin typeface="Futura Std Book"/>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ubrik 1"/>
          <p:cNvSpPr>
            <a:spLocks noGrp="1"/>
          </p:cNvSpPr>
          <p:nvPr>
            <p:ph type="title"/>
          </p:nvPr>
        </p:nvSpPr>
        <p:spPr/>
        <p:txBody>
          <a:bodyPr/>
          <a:lstStyle/>
          <a:p>
            <a:r>
              <a:rPr lang="sv-SE" smtClean="0">
                <a:latin typeface="Futura Std Book"/>
              </a:rPr>
              <a:t>In a nutshell</a:t>
            </a:r>
          </a:p>
        </p:txBody>
      </p:sp>
      <p:sp>
        <p:nvSpPr>
          <p:cNvPr id="62466" name="textruta 4"/>
          <p:cNvSpPr txBox="1">
            <a:spLocks noChangeArrowheads="1"/>
          </p:cNvSpPr>
          <p:nvPr/>
        </p:nvSpPr>
        <p:spPr bwMode="auto">
          <a:xfrm>
            <a:off x="827088" y="2771775"/>
            <a:ext cx="1854200" cy="369888"/>
          </a:xfrm>
          <a:prstGeom prst="rect">
            <a:avLst/>
          </a:prstGeom>
          <a:noFill/>
          <a:ln w="9525">
            <a:noFill/>
            <a:miter lim="800000"/>
            <a:headEnd/>
            <a:tailEnd/>
          </a:ln>
        </p:spPr>
        <p:txBody>
          <a:bodyPr wrap="none">
            <a:spAutoFit/>
          </a:bodyPr>
          <a:lstStyle/>
          <a:p>
            <a:r>
              <a:rPr lang="sv-SE">
                <a:latin typeface="Futura Std Book"/>
              </a:rPr>
              <a:t>Retailer’s council</a:t>
            </a:r>
          </a:p>
        </p:txBody>
      </p:sp>
      <p:sp>
        <p:nvSpPr>
          <p:cNvPr id="62467" name="textruta 6"/>
          <p:cNvSpPr txBox="1">
            <a:spLocks noChangeArrowheads="1"/>
          </p:cNvSpPr>
          <p:nvPr/>
        </p:nvSpPr>
        <p:spPr bwMode="auto">
          <a:xfrm>
            <a:off x="1331913" y="2195513"/>
            <a:ext cx="1936750" cy="369887"/>
          </a:xfrm>
          <a:prstGeom prst="rect">
            <a:avLst/>
          </a:prstGeom>
          <a:noFill/>
          <a:ln w="9525">
            <a:noFill/>
            <a:miter lim="800000"/>
            <a:headEnd/>
            <a:tailEnd/>
          </a:ln>
        </p:spPr>
        <p:txBody>
          <a:bodyPr wrap="none">
            <a:spAutoFit/>
          </a:bodyPr>
          <a:lstStyle/>
          <a:p>
            <a:r>
              <a:rPr lang="sv-SE">
                <a:latin typeface="Futura Std Book"/>
              </a:rPr>
              <a:t>Retailer’s network</a:t>
            </a:r>
          </a:p>
        </p:txBody>
      </p:sp>
      <p:sp>
        <p:nvSpPr>
          <p:cNvPr id="62468" name="textruta 7"/>
          <p:cNvSpPr txBox="1">
            <a:spLocks noChangeArrowheads="1"/>
          </p:cNvSpPr>
          <p:nvPr/>
        </p:nvSpPr>
        <p:spPr bwMode="auto">
          <a:xfrm>
            <a:off x="673100" y="4708525"/>
            <a:ext cx="1847850" cy="369888"/>
          </a:xfrm>
          <a:prstGeom prst="rect">
            <a:avLst/>
          </a:prstGeom>
          <a:noFill/>
          <a:ln w="9525">
            <a:noFill/>
            <a:miter lim="800000"/>
            <a:headEnd/>
            <a:tailEnd/>
          </a:ln>
        </p:spPr>
        <p:txBody>
          <a:bodyPr wrap="none">
            <a:spAutoFit/>
          </a:bodyPr>
          <a:lstStyle/>
          <a:p>
            <a:r>
              <a:rPr lang="sv-SE">
                <a:latin typeface="Futura Std Book"/>
              </a:rPr>
              <a:t>Webb education</a:t>
            </a:r>
          </a:p>
        </p:txBody>
      </p:sp>
      <p:sp>
        <p:nvSpPr>
          <p:cNvPr id="62469" name="textruta 8"/>
          <p:cNvSpPr txBox="1">
            <a:spLocks noChangeArrowheads="1"/>
          </p:cNvSpPr>
          <p:nvPr/>
        </p:nvSpPr>
        <p:spPr bwMode="auto">
          <a:xfrm>
            <a:off x="1449388" y="5213350"/>
            <a:ext cx="2879725" cy="368300"/>
          </a:xfrm>
          <a:prstGeom prst="rect">
            <a:avLst/>
          </a:prstGeom>
          <a:noFill/>
          <a:ln w="9525">
            <a:noFill/>
            <a:miter lim="800000"/>
            <a:headEnd/>
            <a:tailEnd/>
          </a:ln>
        </p:spPr>
        <p:txBody>
          <a:bodyPr wrap="none">
            <a:spAutoFit/>
          </a:bodyPr>
          <a:lstStyle/>
          <a:p>
            <a:r>
              <a:rPr lang="sv-SE">
                <a:latin typeface="Futura Std Book"/>
              </a:rPr>
              <a:t>240 employees w diploma</a:t>
            </a:r>
          </a:p>
        </p:txBody>
      </p:sp>
      <p:sp>
        <p:nvSpPr>
          <p:cNvPr id="62470" name="textruta 9"/>
          <p:cNvSpPr txBox="1">
            <a:spLocks noChangeArrowheads="1"/>
          </p:cNvSpPr>
          <p:nvPr/>
        </p:nvSpPr>
        <p:spPr bwMode="auto">
          <a:xfrm>
            <a:off x="889000" y="3995738"/>
            <a:ext cx="1120775" cy="369887"/>
          </a:xfrm>
          <a:prstGeom prst="rect">
            <a:avLst/>
          </a:prstGeom>
          <a:noFill/>
          <a:ln w="9525">
            <a:noFill/>
            <a:miter lim="800000"/>
            <a:headEnd/>
            <a:tailEnd/>
          </a:ln>
        </p:spPr>
        <p:txBody>
          <a:bodyPr wrap="none">
            <a:spAutoFit/>
          </a:bodyPr>
          <a:lstStyle/>
          <a:p>
            <a:r>
              <a:rPr lang="sv-SE">
                <a:latin typeface="Futura Std Book"/>
              </a:rPr>
              <a:t>44 shops</a:t>
            </a:r>
          </a:p>
        </p:txBody>
      </p:sp>
      <p:sp>
        <p:nvSpPr>
          <p:cNvPr id="62471" name="textruta 10"/>
          <p:cNvSpPr txBox="1">
            <a:spLocks noChangeArrowheads="1"/>
          </p:cNvSpPr>
          <p:nvPr/>
        </p:nvSpPr>
        <p:spPr bwMode="auto">
          <a:xfrm>
            <a:off x="1949450" y="5832475"/>
            <a:ext cx="5403850" cy="369888"/>
          </a:xfrm>
          <a:prstGeom prst="rect">
            <a:avLst/>
          </a:prstGeom>
          <a:noFill/>
          <a:ln w="9525">
            <a:noFill/>
            <a:miter lim="800000"/>
            <a:headEnd/>
            <a:tailEnd/>
          </a:ln>
        </p:spPr>
        <p:txBody>
          <a:bodyPr wrap="none">
            <a:spAutoFit/>
          </a:bodyPr>
          <a:lstStyle/>
          <a:p>
            <a:r>
              <a:rPr lang="sv-SE">
                <a:latin typeface="Futura Std Book"/>
              </a:rPr>
              <a:t>Developed in cooperation with our Retailer’s council</a:t>
            </a:r>
          </a:p>
        </p:txBody>
      </p:sp>
      <p:sp>
        <p:nvSpPr>
          <p:cNvPr id="62472" name="textruta 12"/>
          <p:cNvSpPr txBox="1">
            <a:spLocks noChangeArrowheads="1"/>
          </p:cNvSpPr>
          <p:nvPr/>
        </p:nvSpPr>
        <p:spPr bwMode="auto">
          <a:xfrm>
            <a:off x="2427288" y="4052888"/>
            <a:ext cx="928687" cy="646112"/>
          </a:xfrm>
          <a:prstGeom prst="rect">
            <a:avLst/>
          </a:prstGeom>
          <a:noFill/>
          <a:ln w="9525">
            <a:noFill/>
            <a:miter lim="800000"/>
            <a:headEnd/>
            <a:tailEnd/>
          </a:ln>
        </p:spPr>
        <p:txBody>
          <a:bodyPr>
            <a:spAutoFit/>
          </a:bodyPr>
          <a:lstStyle/>
          <a:p>
            <a:r>
              <a:rPr lang="sv-SE">
                <a:latin typeface="Futura Std Book"/>
              </a:rPr>
              <a:t>Simple criteria</a:t>
            </a:r>
          </a:p>
        </p:txBody>
      </p:sp>
      <p:sp>
        <p:nvSpPr>
          <p:cNvPr id="62473" name="textruta 13"/>
          <p:cNvSpPr txBox="1">
            <a:spLocks noChangeArrowheads="1"/>
          </p:cNvSpPr>
          <p:nvPr/>
        </p:nvSpPr>
        <p:spPr bwMode="auto">
          <a:xfrm>
            <a:off x="1219200" y="3233738"/>
            <a:ext cx="2651125" cy="646112"/>
          </a:xfrm>
          <a:prstGeom prst="rect">
            <a:avLst/>
          </a:prstGeom>
          <a:noFill/>
          <a:ln w="9525">
            <a:noFill/>
            <a:miter lim="800000"/>
            <a:headEnd/>
            <a:tailEnd/>
          </a:ln>
        </p:spPr>
        <p:txBody>
          <a:bodyPr wrap="none">
            <a:spAutoFit/>
          </a:bodyPr>
          <a:lstStyle/>
          <a:p>
            <a:r>
              <a:rPr lang="sv-SE">
                <a:latin typeface="Futura Std Book"/>
              </a:rPr>
              <a:t>Neutral arena: </a:t>
            </a:r>
          </a:p>
          <a:p>
            <a:r>
              <a:rPr lang="sv-SE">
                <a:latin typeface="Futura Std Book"/>
              </a:rPr>
              <a:t>open to all kind of shops</a:t>
            </a:r>
          </a:p>
        </p:txBody>
      </p:sp>
      <p:pic>
        <p:nvPicPr>
          <p:cNvPr id="62474" name="Picture 2" descr="C:\Users\Jannie\Documents\01_SmakaPåSkåne\04_Kommunikation\Butikskoncept\Presentation av koncept\SLA Stämman 2012\BilderStefan\SmakaPaSkane_72dpi-8.jpg"/>
          <p:cNvPicPr>
            <a:picLocks noChangeAspect="1" noChangeArrowheads="1"/>
          </p:cNvPicPr>
          <p:nvPr/>
        </p:nvPicPr>
        <p:blipFill>
          <a:blip r:embed="rId2"/>
          <a:srcRect/>
          <a:stretch>
            <a:fillRect/>
          </a:stretch>
        </p:blipFill>
        <p:spPr bwMode="auto">
          <a:xfrm>
            <a:off x="3948113" y="1484313"/>
            <a:ext cx="4511675" cy="3384550"/>
          </a:xfrm>
          <a:prstGeom prst="rect">
            <a:avLst/>
          </a:prstGeom>
          <a:noFill/>
          <a:ln w="9525">
            <a:noFill/>
            <a:miter lim="800000"/>
            <a:headEnd/>
            <a:tailEnd/>
          </a:ln>
        </p:spPr>
      </p:pic>
      <p:sp>
        <p:nvSpPr>
          <p:cNvPr id="62475" name="textruta 14"/>
          <p:cNvSpPr txBox="1">
            <a:spLocks noChangeArrowheads="1"/>
          </p:cNvSpPr>
          <p:nvPr/>
        </p:nvSpPr>
        <p:spPr bwMode="auto">
          <a:xfrm>
            <a:off x="5651500" y="5013325"/>
            <a:ext cx="2698750" cy="369888"/>
          </a:xfrm>
          <a:prstGeom prst="rect">
            <a:avLst/>
          </a:prstGeom>
          <a:noFill/>
          <a:ln w="9525">
            <a:noFill/>
            <a:miter lim="800000"/>
            <a:headEnd/>
            <a:tailEnd/>
          </a:ln>
        </p:spPr>
        <p:txBody>
          <a:bodyPr wrap="none">
            <a:spAutoFit/>
          </a:bodyPr>
          <a:lstStyle/>
          <a:p>
            <a:r>
              <a:rPr lang="sv-SE">
                <a:latin typeface="Futura Std Book"/>
              </a:rPr>
              <a:t>Retailer is the guarantee</a:t>
            </a:r>
          </a:p>
        </p:txBody>
      </p:sp>
      <p:sp>
        <p:nvSpPr>
          <p:cNvPr id="62476" name="textruta 15"/>
          <p:cNvSpPr txBox="1">
            <a:spLocks noChangeArrowheads="1"/>
          </p:cNvSpPr>
          <p:nvPr/>
        </p:nvSpPr>
        <p:spPr bwMode="auto">
          <a:xfrm>
            <a:off x="4706938" y="5432425"/>
            <a:ext cx="3338512" cy="369888"/>
          </a:xfrm>
          <a:prstGeom prst="rect">
            <a:avLst/>
          </a:prstGeom>
          <a:noFill/>
          <a:ln w="9525">
            <a:noFill/>
            <a:miter lim="800000"/>
            <a:headEnd/>
            <a:tailEnd/>
          </a:ln>
        </p:spPr>
        <p:txBody>
          <a:bodyPr wrap="none">
            <a:spAutoFit/>
          </a:bodyPr>
          <a:lstStyle/>
          <a:p>
            <a:r>
              <a:rPr lang="sv-SE">
                <a:latin typeface="Futura Std Book"/>
              </a:rPr>
              <a:t>Accesibility of market channels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ubrik 1"/>
          <p:cNvSpPr>
            <a:spLocks noGrp="1"/>
          </p:cNvSpPr>
          <p:nvPr>
            <p:ph type="title"/>
          </p:nvPr>
        </p:nvSpPr>
        <p:spPr>
          <a:xfrm>
            <a:off x="844550" y="1471613"/>
            <a:ext cx="7712075" cy="1008062"/>
          </a:xfrm>
        </p:spPr>
        <p:txBody>
          <a:bodyPr/>
          <a:lstStyle/>
          <a:p>
            <a:endParaRPr lang="pt-PT" smtClean="0">
              <a:latin typeface="Futura Std Book"/>
            </a:endParaRPr>
          </a:p>
        </p:txBody>
      </p:sp>
      <p:pic>
        <p:nvPicPr>
          <p:cNvPr id="63490" name="Bildobjekt 4"/>
          <p:cNvPicPr>
            <a:picLocks noChangeAspect="1"/>
          </p:cNvPicPr>
          <p:nvPr/>
        </p:nvPicPr>
        <p:blipFill>
          <a:blip r:embed="rId2"/>
          <a:srcRect/>
          <a:stretch>
            <a:fillRect/>
          </a:stretch>
        </p:blipFill>
        <p:spPr bwMode="auto">
          <a:xfrm rot="-276570">
            <a:off x="-862013" y="-165100"/>
            <a:ext cx="6089651" cy="3417888"/>
          </a:xfrm>
          <a:prstGeom prst="rect">
            <a:avLst/>
          </a:prstGeom>
          <a:noFill/>
          <a:ln w="9525">
            <a:noFill/>
            <a:miter lim="800000"/>
            <a:headEnd/>
            <a:tailEnd/>
          </a:ln>
        </p:spPr>
      </p:pic>
      <p:pic>
        <p:nvPicPr>
          <p:cNvPr id="63491" name="Bildobjekt 5"/>
          <p:cNvPicPr>
            <a:picLocks noChangeAspect="1"/>
          </p:cNvPicPr>
          <p:nvPr/>
        </p:nvPicPr>
        <p:blipFill>
          <a:blip r:embed="rId3"/>
          <a:srcRect/>
          <a:stretch>
            <a:fillRect/>
          </a:stretch>
        </p:blipFill>
        <p:spPr bwMode="auto">
          <a:xfrm rot="-582341">
            <a:off x="4735513" y="-71438"/>
            <a:ext cx="2833687" cy="4244976"/>
          </a:xfrm>
          <a:prstGeom prst="rect">
            <a:avLst/>
          </a:prstGeom>
          <a:noFill/>
          <a:ln w="9525">
            <a:noFill/>
            <a:miter lim="800000"/>
            <a:headEnd/>
            <a:tailEnd/>
          </a:ln>
        </p:spPr>
      </p:pic>
      <p:pic>
        <p:nvPicPr>
          <p:cNvPr id="63492" name="Bildobjekt 6"/>
          <p:cNvPicPr>
            <a:picLocks noChangeAspect="1"/>
          </p:cNvPicPr>
          <p:nvPr/>
        </p:nvPicPr>
        <p:blipFill>
          <a:blip r:embed="rId4"/>
          <a:srcRect/>
          <a:stretch>
            <a:fillRect/>
          </a:stretch>
        </p:blipFill>
        <p:spPr bwMode="auto">
          <a:xfrm>
            <a:off x="-425450" y="2727325"/>
            <a:ext cx="3063875" cy="4130675"/>
          </a:xfrm>
          <a:prstGeom prst="rect">
            <a:avLst/>
          </a:prstGeom>
          <a:noFill/>
          <a:ln w="9525">
            <a:noFill/>
            <a:miter lim="800000"/>
            <a:headEnd/>
            <a:tailEnd/>
          </a:ln>
        </p:spPr>
      </p:pic>
      <p:pic>
        <p:nvPicPr>
          <p:cNvPr id="63493" name="Bildobjekt 8"/>
          <p:cNvPicPr>
            <a:picLocks noChangeAspect="1"/>
          </p:cNvPicPr>
          <p:nvPr/>
        </p:nvPicPr>
        <p:blipFill>
          <a:blip r:embed="rId5"/>
          <a:srcRect/>
          <a:stretch>
            <a:fillRect/>
          </a:stretch>
        </p:blipFill>
        <p:spPr bwMode="auto">
          <a:xfrm rot="543802">
            <a:off x="2349500" y="2571750"/>
            <a:ext cx="2525713" cy="4502150"/>
          </a:xfrm>
          <a:prstGeom prst="rect">
            <a:avLst/>
          </a:prstGeom>
          <a:noFill/>
          <a:ln w="9525">
            <a:noFill/>
            <a:miter lim="800000"/>
            <a:headEnd/>
            <a:tailEnd/>
          </a:ln>
        </p:spPr>
      </p:pic>
      <p:pic>
        <p:nvPicPr>
          <p:cNvPr id="63494" name="Bildobjekt 9"/>
          <p:cNvPicPr>
            <a:picLocks noChangeAspect="1"/>
          </p:cNvPicPr>
          <p:nvPr/>
        </p:nvPicPr>
        <p:blipFill>
          <a:blip r:embed="rId6"/>
          <a:srcRect/>
          <a:stretch>
            <a:fillRect/>
          </a:stretch>
        </p:blipFill>
        <p:spPr bwMode="auto">
          <a:xfrm>
            <a:off x="4143375" y="3616325"/>
            <a:ext cx="5741988" cy="3227388"/>
          </a:xfrm>
          <a:prstGeom prst="rect">
            <a:avLst/>
          </a:prstGeom>
          <a:noFill/>
          <a:ln w="9525">
            <a:noFill/>
            <a:miter lim="800000"/>
            <a:headEnd/>
            <a:tailEnd/>
          </a:ln>
        </p:spPr>
      </p:pic>
      <p:pic>
        <p:nvPicPr>
          <p:cNvPr id="63495" name="Bildobjekt 2"/>
          <p:cNvPicPr>
            <a:picLocks noChangeAspect="1"/>
          </p:cNvPicPr>
          <p:nvPr/>
        </p:nvPicPr>
        <p:blipFill>
          <a:blip r:embed="rId7"/>
          <a:srcRect/>
          <a:stretch>
            <a:fillRect/>
          </a:stretch>
        </p:blipFill>
        <p:spPr bwMode="auto">
          <a:xfrm rot="465445">
            <a:off x="6565900" y="-209550"/>
            <a:ext cx="2960688" cy="3946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latshållare för innehåll 3"/>
          <p:cNvPicPr>
            <a:picLocks noGrp="1" noChangeAspect="1"/>
          </p:cNvPicPr>
          <p:nvPr>
            <p:ph idx="1"/>
          </p:nvPr>
        </p:nvPicPr>
        <p:blipFill>
          <a:blip r:embed="rId2"/>
          <a:srcRect/>
          <a:stretch>
            <a:fillRect/>
          </a:stretch>
        </p:blipFill>
        <p:spPr>
          <a:xfrm>
            <a:off x="1296988" y="2527300"/>
            <a:ext cx="6457950" cy="3630613"/>
          </a:xfrm>
        </p:spPr>
      </p:pic>
      <p:sp>
        <p:nvSpPr>
          <p:cNvPr id="64514" name="Rubrik 1"/>
          <p:cNvSpPr>
            <a:spLocks noGrp="1"/>
          </p:cNvSpPr>
          <p:nvPr>
            <p:ph type="title"/>
          </p:nvPr>
        </p:nvSpPr>
        <p:spPr>
          <a:xfrm>
            <a:off x="804863" y="1371600"/>
            <a:ext cx="8694737" cy="1039813"/>
          </a:xfrm>
        </p:spPr>
        <p:txBody>
          <a:bodyPr/>
          <a:lstStyle/>
          <a:p>
            <a:r>
              <a:rPr lang="sv-SE" smtClean="0">
                <a:latin typeface="Futura Std Book"/>
              </a:rPr>
              <a:t>The essence of an innovation arena</a:t>
            </a:r>
            <a:br>
              <a:rPr lang="sv-SE" smtClean="0">
                <a:latin typeface="Futura Std Book"/>
              </a:rPr>
            </a:br>
            <a:r>
              <a:rPr lang="sv-SE" sz="2800" smtClean="0">
                <a:latin typeface="Futura Std Book"/>
              </a:rPr>
              <a:t>”Proud people – strong cooperation”</a:t>
            </a:r>
            <a:endParaRPr lang="sv-SE" smtClean="0">
              <a:latin typeface="Futura Std Book"/>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ubrik 1"/>
          <p:cNvSpPr>
            <a:spLocks noGrp="1"/>
          </p:cNvSpPr>
          <p:nvPr>
            <p:ph type="title"/>
          </p:nvPr>
        </p:nvSpPr>
        <p:spPr>
          <a:xfrm>
            <a:off x="804863" y="1371600"/>
            <a:ext cx="8694737" cy="1039813"/>
          </a:xfrm>
        </p:spPr>
        <p:txBody>
          <a:bodyPr/>
          <a:lstStyle/>
          <a:p>
            <a:r>
              <a:rPr lang="sv-SE" smtClean="0">
                <a:latin typeface="Futura Std Book"/>
              </a:rPr>
              <a:t>The heritage. Skåne is food!</a:t>
            </a:r>
          </a:p>
        </p:txBody>
      </p:sp>
      <p:pic>
        <p:nvPicPr>
          <p:cNvPr id="6" name="Bildobjekt 5" descr="edvmim.png"/>
          <p:cNvPicPr>
            <a:picLocks noChangeAspect="1"/>
          </p:cNvPicPr>
          <p:nvPr/>
        </p:nvPicPr>
        <p:blipFill>
          <a:blip r:embed="rId2" cstate="screen"/>
          <a:srcRect/>
          <a:stretch>
            <a:fillRect/>
          </a:stretch>
        </p:blipFill>
        <p:spPr>
          <a:xfrm>
            <a:off x="5065424" y="2423824"/>
            <a:ext cx="3124283" cy="3059730"/>
          </a:xfrm>
          <a:prstGeom prst="ellipse">
            <a:avLst/>
          </a:prstGeom>
          <a:effectLst>
            <a:outerShdw blurRad="50800" dist="38100" dir="2700000" algn="tl" rotWithShape="0">
              <a:prstClr val="black">
                <a:alpha val="40000"/>
              </a:prstClr>
            </a:outerShdw>
          </a:effectLst>
        </p:spPr>
      </p:pic>
      <p:sp>
        <p:nvSpPr>
          <p:cNvPr id="3" name="textruta 2"/>
          <p:cNvSpPr txBox="1">
            <a:spLocks noChangeArrowheads="1"/>
          </p:cNvSpPr>
          <p:nvPr/>
        </p:nvSpPr>
        <p:spPr bwMode="auto">
          <a:xfrm>
            <a:off x="804863" y="2752725"/>
            <a:ext cx="3938587" cy="1201738"/>
          </a:xfrm>
          <a:prstGeom prst="rect">
            <a:avLst/>
          </a:prstGeom>
          <a:noFill/>
          <a:ln w="9525">
            <a:noFill/>
            <a:miter lim="800000"/>
            <a:headEnd/>
            <a:tailEnd/>
          </a:ln>
        </p:spPr>
        <p:txBody>
          <a:bodyPr wrap="none">
            <a:spAutoFit/>
          </a:bodyPr>
          <a:lstStyle/>
          <a:p>
            <a:r>
              <a:rPr lang="sv-SE">
                <a:latin typeface="Calibri" pitchFamily="34" charset="0"/>
              </a:rPr>
              <a:t>When does a person from Skåne sweat?</a:t>
            </a:r>
          </a:p>
          <a:p>
            <a:endParaRPr lang="sv-SE">
              <a:latin typeface="Calibri" pitchFamily="34" charset="0"/>
            </a:endParaRPr>
          </a:p>
          <a:p>
            <a:endParaRPr lang="sv-SE">
              <a:latin typeface="Calibri" pitchFamily="34" charset="0"/>
            </a:endParaRPr>
          </a:p>
          <a:p>
            <a:r>
              <a:rPr lang="sv-SE">
                <a:latin typeface="Calibri" pitchFamily="34" charset="0"/>
              </a:rPr>
              <a:t>	(…when he eats…the saying goes)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ubrik 1"/>
          <p:cNvSpPr>
            <a:spLocks noGrp="1"/>
          </p:cNvSpPr>
          <p:nvPr>
            <p:ph type="title"/>
          </p:nvPr>
        </p:nvSpPr>
        <p:spPr>
          <a:xfrm>
            <a:off x="885825" y="1327150"/>
            <a:ext cx="7712075" cy="1019175"/>
          </a:xfrm>
        </p:spPr>
        <p:txBody>
          <a:bodyPr/>
          <a:lstStyle/>
          <a:p>
            <a:r>
              <a:rPr lang="sv-SE" smtClean="0">
                <a:latin typeface="Futura Std Book"/>
              </a:rPr>
              <a:t>3. Innovation on tradition: </a:t>
            </a:r>
            <a:br>
              <a:rPr lang="sv-SE" smtClean="0">
                <a:latin typeface="Futura Std Book"/>
              </a:rPr>
            </a:br>
            <a:r>
              <a:rPr lang="sv-SE" smtClean="0">
                <a:latin typeface="Futura Std Book"/>
              </a:rPr>
              <a:t>The New Skåne Kitchen.</a:t>
            </a:r>
          </a:p>
        </p:txBody>
      </p:sp>
      <p:sp>
        <p:nvSpPr>
          <p:cNvPr id="3" name="Platshållare för innehåll 2"/>
          <p:cNvSpPr>
            <a:spLocks noGrp="1"/>
          </p:cNvSpPr>
          <p:nvPr>
            <p:ph idx="1"/>
          </p:nvPr>
        </p:nvSpPr>
        <p:spPr>
          <a:xfrm>
            <a:off x="844550" y="2492375"/>
            <a:ext cx="7466013" cy="3814763"/>
          </a:xfrm>
        </p:spPr>
        <p:txBody>
          <a:bodyPr rtlCol="0">
            <a:normAutofit lnSpcReduction="10000"/>
          </a:bodyPr>
          <a:lstStyle/>
          <a:p>
            <a:pPr fontAlgn="auto">
              <a:spcAft>
                <a:spcPts val="0"/>
              </a:spcAft>
              <a:buFont typeface="Arial"/>
              <a:buChar char="•"/>
              <a:defRPr/>
            </a:pPr>
            <a:r>
              <a:rPr lang="sv-SE" dirty="0" smtClean="0">
                <a:latin typeface="Futura Std Book" panose="020B0502020204020303" pitchFamily="34" charset="0"/>
              </a:rPr>
              <a:t>New Skåne Kitchen </a:t>
            </a:r>
            <a:r>
              <a:rPr lang="sv-SE" dirty="0" err="1" smtClean="0">
                <a:latin typeface="Futura Std Book" panose="020B0502020204020303" pitchFamily="34" charset="0"/>
              </a:rPr>
              <a:t>ambassadors</a:t>
            </a:r>
            <a:endParaRPr lang="sv-SE" dirty="0" smtClean="0">
              <a:latin typeface="Futura Std Book" panose="020B0502020204020303" pitchFamily="34" charset="0"/>
            </a:endParaRPr>
          </a:p>
          <a:p>
            <a:pPr fontAlgn="auto">
              <a:spcAft>
                <a:spcPts val="0"/>
              </a:spcAft>
              <a:buFont typeface="Arial"/>
              <a:buChar char="•"/>
              <a:defRPr/>
            </a:pPr>
            <a:r>
              <a:rPr lang="sv-SE" dirty="0" smtClean="0">
                <a:latin typeface="Futura Std Book" panose="020B0502020204020303" pitchFamily="34" charset="0"/>
              </a:rPr>
              <a:t>Recept </a:t>
            </a:r>
            <a:r>
              <a:rPr lang="sv-SE" dirty="0" err="1" smtClean="0">
                <a:latin typeface="Futura Std Book" panose="020B0502020204020303" pitchFamily="34" charset="0"/>
              </a:rPr>
              <a:t>brochure</a:t>
            </a:r>
            <a:r>
              <a:rPr lang="sv-SE" dirty="0" smtClean="0">
                <a:latin typeface="Futura Std Book" panose="020B0502020204020303" pitchFamily="34" charset="0"/>
              </a:rPr>
              <a:t>, </a:t>
            </a:r>
            <a:r>
              <a:rPr lang="sv-SE" dirty="0" err="1" smtClean="0">
                <a:latin typeface="Futura Std Book" panose="020B0502020204020303" pitchFamily="34" charset="0"/>
              </a:rPr>
              <a:t>recipes</a:t>
            </a:r>
            <a:r>
              <a:rPr lang="sv-SE" dirty="0" smtClean="0">
                <a:latin typeface="Futura Std Book" panose="020B0502020204020303" pitchFamily="34" charset="0"/>
              </a:rPr>
              <a:t> on the </a:t>
            </a:r>
            <a:r>
              <a:rPr lang="sv-SE" dirty="0" err="1" smtClean="0">
                <a:latin typeface="Futura Std Book" panose="020B0502020204020303" pitchFamily="34" charset="0"/>
              </a:rPr>
              <a:t>homepage</a:t>
            </a:r>
            <a:endParaRPr lang="sv-SE" dirty="0" smtClean="0">
              <a:latin typeface="Futura Std Book" panose="020B0502020204020303" pitchFamily="34" charset="0"/>
            </a:endParaRPr>
          </a:p>
          <a:p>
            <a:pPr fontAlgn="auto">
              <a:spcAft>
                <a:spcPts val="0"/>
              </a:spcAft>
              <a:buFont typeface="Arial"/>
              <a:buChar char="•"/>
              <a:defRPr/>
            </a:pPr>
            <a:r>
              <a:rPr lang="sv-SE" dirty="0" smtClean="0">
                <a:latin typeface="Futura Std Book" panose="020B0502020204020303" pitchFamily="34" charset="0"/>
              </a:rPr>
              <a:t>A </a:t>
            </a:r>
            <a:r>
              <a:rPr lang="sv-SE" dirty="0" err="1" smtClean="0">
                <a:latin typeface="Futura Std Book" panose="020B0502020204020303" pitchFamily="34" charset="0"/>
              </a:rPr>
              <a:t>manifesto</a:t>
            </a:r>
            <a:r>
              <a:rPr lang="sv-SE" dirty="0" smtClean="0">
                <a:latin typeface="Futura Std Book" panose="020B0502020204020303" pitchFamily="34" charset="0"/>
              </a:rPr>
              <a:t> ”Skånsk Manifest” </a:t>
            </a:r>
          </a:p>
          <a:p>
            <a:pPr marL="182563" indent="-182563" fontAlgn="auto">
              <a:spcAft>
                <a:spcPts val="0"/>
              </a:spcAft>
              <a:buFont typeface="Arial"/>
              <a:buNone/>
              <a:defRPr/>
            </a:pPr>
            <a:r>
              <a:rPr lang="sv-SE" dirty="0">
                <a:latin typeface="Futura Std Book" panose="020B0502020204020303" pitchFamily="34" charset="0"/>
              </a:rPr>
              <a:t>	</a:t>
            </a:r>
            <a:r>
              <a:rPr lang="sv-SE" dirty="0" err="1" smtClean="0">
                <a:latin typeface="Futura Std Book" panose="020B0502020204020303" pitchFamily="34" charset="0"/>
              </a:rPr>
              <a:t>february</a:t>
            </a:r>
            <a:r>
              <a:rPr lang="sv-SE" dirty="0" smtClean="0">
                <a:latin typeface="Futura Std Book" panose="020B0502020204020303" pitchFamily="34" charset="0"/>
              </a:rPr>
              <a:t> 2014</a:t>
            </a:r>
          </a:p>
          <a:p>
            <a:pPr fontAlgn="auto">
              <a:spcAft>
                <a:spcPts val="0"/>
              </a:spcAft>
              <a:buFont typeface="Arial"/>
              <a:buChar char="•"/>
              <a:defRPr/>
            </a:pPr>
            <a:r>
              <a:rPr lang="sv-SE" dirty="0" smtClean="0">
                <a:latin typeface="Futura Std Book" panose="020B0502020204020303" pitchFamily="34" charset="0"/>
              </a:rPr>
              <a:t>Network of </a:t>
            </a:r>
            <a:r>
              <a:rPr lang="sv-SE" dirty="0" err="1" smtClean="0">
                <a:latin typeface="Futura Std Book" panose="020B0502020204020303" pitchFamily="34" charset="0"/>
              </a:rPr>
              <a:t>young</a:t>
            </a:r>
            <a:r>
              <a:rPr lang="sv-SE" dirty="0" smtClean="0">
                <a:latin typeface="Futura Std Book" panose="020B0502020204020303" pitchFamily="34" charset="0"/>
              </a:rPr>
              <a:t> chefs</a:t>
            </a:r>
          </a:p>
          <a:p>
            <a:pPr fontAlgn="auto">
              <a:spcAft>
                <a:spcPts val="0"/>
              </a:spcAft>
              <a:buFont typeface="Arial"/>
              <a:buChar char="•"/>
              <a:defRPr/>
            </a:pPr>
            <a:r>
              <a:rPr lang="sv-SE" dirty="0" err="1" smtClean="0">
                <a:latin typeface="Futura Std Book" panose="020B0502020204020303" pitchFamily="34" charset="0"/>
              </a:rPr>
              <a:t>Development</a:t>
            </a:r>
            <a:r>
              <a:rPr lang="sv-SE" dirty="0" smtClean="0">
                <a:latin typeface="Futura Std Book" panose="020B0502020204020303" pitchFamily="34" charset="0"/>
              </a:rPr>
              <a:t> of </a:t>
            </a:r>
            <a:r>
              <a:rPr lang="sv-SE" dirty="0" err="1" smtClean="0">
                <a:latin typeface="Futura Std Book" panose="020B0502020204020303" pitchFamily="34" charset="0"/>
              </a:rPr>
              <a:t>competences</a:t>
            </a:r>
            <a:r>
              <a:rPr lang="sv-SE" dirty="0" smtClean="0">
                <a:latin typeface="Futura Std Book" panose="020B0502020204020303" pitchFamily="34" charset="0"/>
              </a:rPr>
              <a:t> – </a:t>
            </a:r>
          </a:p>
          <a:p>
            <a:pPr fontAlgn="auto">
              <a:spcAft>
                <a:spcPts val="0"/>
              </a:spcAft>
              <a:buFont typeface="Arial"/>
              <a:buNone/>
              <a:defRPr/>
            </a:pPr>
            <a:r>
              <a:rPr lang="sv-SE" dirty="0">
                <a:latin typeface="Futura Std Book" panose="020B0502020204020303" pitchFamily="34" charset="0"/>
              </a:rPr>
              <a:t>	</a:t>
            </a:r>
            <a:r>
              <a:rPr lang="sv-SE" dirty="0" err="1" smtClean="0">
                <a:latin typeface="Futura Std Book" panose="020B0502020204020303" pitchFamily="34" charset="0"/>
              </a:rPr>
              <a:t>network</a:t>
            </a:r>
            <a:r>
              <a:rPr lang="sv-SE" dirty="0" smtClean="0">
                <a:latin typeface="Futura Std Book" panose="020B0502020204020303" pitchFamily="34" charset="0"/>
              </a:rPr>
              <a:t>, restaurants, chefs, </a:t>
            </a:r>
            <a:r>
              <a:rPr lang="sv-SE" dirty="0" err="1" smtClean="0">
                <a:latin typeface="Futura Std Book" panose="020B0502020204020303" pitchFamily="34" charset="0"/>
              </a:rPr>
              <a:t>producers</a:t>
            </a:r>
            <a:endParaRPr lang="sv-SE" dirty="0" smtClean="0">
              <a:latin typeface="Futura Std Book" panose="020B0502020204020303" pitchFamily="34" charset="0"/>
            </a:endParaRPr>
          </a:p>
          <a:p>
            <a:pPr fontAlgn="auto">
              <a:spcAft>
                <a:spcPts val="0"/>
              </a:spcAft>
              <a:buFont typeface="Arial"/>
              <a:buNone/>
              <a:defRPr/>
            </a:pPr>
            <a:endParaRPr lang="sv-SE" dirty="0">
              <a:latin typeface="Futura Std Book" panose="020B0502020204020303" pitchFamily="34" charset="0"/>
            </a:endParaRPr>
          </a:p>
          <a:p>
            <a:pPr fontAlgn="auto">
              <a:spcAft>
                <a:spcPts val="0"/>
              </a:spcAft>
              <a:buFont typeface="Arial"/>
              <a:buChar char="•"/>
              <a:defRPr/>
            </a:pPr>
            <a:r>
              <a:rPr lang="sv-SE" dirty="0" err="1" smtClean="0">
                <a:latin typeface="Futura Std Book" panose="020B0502020204020303" pitchFamily="34" charset="0"/>
              </a:rPr>
              <a:t>How</a:t>
            </a:r>
            <a:r>
              <a:rPr lang="sv-SE" dirty="0" smtClean="0">
                <a:latin typeface="Futura Std Book" panose="020B0502020204020303" pitchFamily="34" charset="0"/>
              </a:rPr>
              <a:t> </a:t>
            </a:r>
            <a:r>
              <a:rPr lang="sv-SE" dirty="0" err="1" smtClean="0">
                <a:latin typeface="Futura Std Book" panose="020B0502020204020303" pitchFamily="34" charset="0"/>
              </a:rPr>
              <a:t>does</a:t>
            </a:r>
            <a:r>
              <a:rPr lang="sv-SE" dirty="0" smtClean="0">
                <a:latin typeface="Futura Std Book" panose="020B0502020204020303" pitchFamily="34" charset="0"/>
              </a:rPr>
              <a:t> the </a:t>
            </a:r>
            <a:r>
              <a:rPr lang="sv-SE" dirty="0" err="1" smtClean="0">
                <a:latin typeface="Futura Std Book" panose="020B0502020204020303" pitchFamily="34" charset="0"/>
              </a:rPr>
              <a:t>ethnic</a:t>
            </a:r>
            <a:r>
              <a:rPr lang="sv-SE" dirty="0" smtClean="0">
                <a:latin typeface="Futura Std Book" panose="020B0502020204020303" pitchFamily="34" charset="0"/>
              </a:rPr>
              <a:t> </a:t>
            </a:r>
            <a:r>
              <a:rPr lang="sv-SE" dirty="0" err="1" smtClean="0">
                <a:latin typeface="Futura Std Book" panose="020B0502020204020303" pitchFamily="34" charset="0"/>
              </a:rPr>
              <a:t>diversity</a:t>
            </a:r>
            <a:r>
              <a:rPr lang="sv-SE" dirty="0" smtClean="0">
                <a:latin typeface="Futura Std Book" panose="020B0502020204020303" pitchFamily="34" charset="0"/>
              </a:rPr>
              <a:t> </a:t>
            </a:r>
            <a:r>
              <a:rPr lang="sv-SE" dirty="0" err="1" smtClean="0">
                <a:latin typeface="Futura Std Book" panose="020B0502020204020303" pitchFamily="34" charset="0"/>
              </a:rPr>
              <a:t>influence</a:t>
            </a:r>
            <a:r>
              <a:rPr lang="sv-SE" dirty="0" smtClean="0">
                <a:latin typeface="Futura Std Book" panose="020B0502020204020303" pitchFamily="34" charset="0"/>
              </a:rPr>
              <a:t> the food </a:t>
            </a:r>
            <a:r>
              <a:rPr lang="sv-SE" dirty="0" err="1" smtClean="0">
                <a:latin typeface="Futura Std Book" panose="020B0502020204020303" pitchFamily="34" charset="0"/>
              </a:rPr>
              <a:t>culture</a:t>
            </a:r>
            <a:r>
              <a:rPr lang="sv-SE" dirty="0" smtClean="0">
                <a:latin typeface="Futura Std Book" panose="020B0502020204020303" pitchFamily="34" charset="0"/>
              </a:rPr>
              <a:t> </a:t>
            </a:r>
            <a:r>
              <a:rPr lang="sv-SE" dirty="0" err="1" smtClean="0">
                <a:latin typeface="Futura Std Book" panose="020B0502020204020303" pitchFamily="34" charset="0"/>
              </a:rPr>
              <a:t>nowadays</a:t>
            </a:r>
            <a:r>
              <a:rPr lang="sv-SE" dirty="0" smtClean="0">
                <a:latin typeface="Futura Std Book" panose="020B0502020204020303" pitchFamily="34" charset="0"/>
              </a:rPr>
              <a:t>; and </a:t>
            </a:r>
            <a:r>
              <a:rPr lang="sv-SE" dirty="0" err="1" smtClean="0">
                <a:latin typeface="Futura Std Book" panose="020B0502020204020303" pitchFamily="34" charset="0"/>
              </a:rPr>
              <a:t>how</a:t>
            </a:r>
            <a:r>
              <a:rPr lang="sv-SE" dirty="0" smtClean="0">
                <a:latin typeface="Futura Std Book" panose="020B0502020204020303" pitchFamily="34" charset="0"/>
              </a:rPr>
              <a:t> to </a:t>
            </a:r>
            <a:r>
              <a:rPr lang="sv-SE" dirty="0" err="1" smtClean="0">
                <a:latin typeface="Futura Std Book" panose="020B0502020204020303" pitchFamily="34" charset="0"/>
              </a:rPr>
              <a:t>utilize</a:t>
            </a:r>
            <a:r>
              <a:rPr lang="sv-SE" dirty="0" smtClean="0">
                <a:latin typeface="Futura Std Book" panose="020B0502020204020303" pitchFamily="34" charset="0"/>
              </a:rPr>
              <a:t> </a:t>
            </a:r>
            <a:r>
              <a:rPr lang="sv-SE" dirty="0" err="1" smtClean="0">
                <a:latin typeface="Futura Std Book" panose="020B0502020204020303" pitchFamily="34" charset="0"/>
              </a:rPr>
              <a:t>this</a:t>
            </a:r>
            <a:r>
              <a:rPr lang="sv-SE" dirty="0" smtClean="0">
                <a:latin typeface="Futura Std Book" panose="020B0502020204020303" pitchFamily="34" charset="0"/>
              </a:rPr>
              <a:t> in </a:t>
            </a:r>
            <a:r>
              <a:rPr lang="sv-SE" dirty="0" err="1" smtClean="0">
                <a:latin typeface="Futura Std Book" panose="020B0502020204020303" pitchFamily="34" charset="0"/>
              </a:rPr>
              <a:t>further</a:t>
            </a:r>
            <a:r>
              <a:rPr lang="sv-SE" dirty="0" smtClean="0">
                <a:latin typeface="Futura Std Book" panose="020B0502020204020303" pitchFamily="34" charset="0"/>
              </a:rPr>
              <a:t> </a:t>
            </a:r>
            <a:r>
              <a:rPr lang="sv-SE" dirty="0" err="1" smtClean="0">
                <a:latin typeface="Futura Std Book" panose="020B0502020204020303" pitchFamily="34" charset="0"/>
              </a:rPr>
              <a:t>develoopment</a:t>
            </a:r>
            <a:r>
              <a:rPr lang="sv-SE" dirty="0" smtClean="0">
                <a:latin typeface="Futura Std Book" panose="020B0502020204020303" pitchFamily="34" charset="0"/>
              </a:rPr>
              <a:t>?</a:t>
            </a:r>
          </a:p>
          <a:p>
            <a:pPr fontAlgn="auto">
              <a:spcAft>
                <a:spcPts val="0"/>
              </a:spcAft>
              <a:buFont typeface="Arial"/>
              <a:buChar char="•"/>
              <a:defRPr/>
            </a:pPr>
            <a:r>
              <a:rPr lang="sv-SE" dirty="0" smtClean="0">
                <a:latin typeface="Futura Std Book" panose="020B0502020204020303" pitchFamily="34" charset="0"/>
              </a:rPr>
              <a:t>Focus </a:t>
            </a:r>
            <a:r>
              <a:rPr lang="sv-SE" dirty="0" err="1" smtClean="0">
                <a:latin typeface="Futura Std Book" panose="020B0502020204020303" pitchFamily="34" charset="0"/>
              </a:rPr>
              <a:t>through</a:t>
            </a:r>
            <a:r>
              <a:rPr lang="sv-SE" dirty="0" smtClean="0">
                <a:latin typeface="Futura Std Book" panose="020B0502020204020303" pitchFamily="34" charset="0"/>
              </a:rPr>
              <a:t> </a:t>
            </a:r>
            <a:r>
              <a:rPr lang="sv-SE" dirty="0" err="1" smtClean="0">
                <a:latin typeface="Futura Std Book" panose="020B0502020204020303" pitchFamily="34" charset="0"/>
              </a:rPr>
              <a:t>course</a:t>
            </a:r>
            <a:r>
              <a:rPr lang="sv-SE" dirty="0" smtClean="0">
                <a:latin typeface="Futura Std Book" panose="020B0502020204020303" pitchFamily="34" charset="0"/>
              </a:rPr>
              <a:t> aktiviteter and events</a:t>
            </a:r>
            <a:endParaRPr lang="sv-SE" dirty="0">
              <a:latin typeface="Futura Std Book" panose="020B0502020204020303" pitchFamily="34" charset="0"/>
            </a:endParaRPr>
          </a:p>
        </p:txBody>
      </p:sp>
      <p:pic>
        <p:nvPicPr>
          <p:cNvPr id="66563" name="Picture 2"/>
          <p:cNvPicPr>
            <a:picLocks noChangeAspect="1" noChangeArrowheads="1"/>
          </p:cNvPicPr>
          <p:nvPr/>
        </p:nvPicPr>
        <p:blipFill>
          <a:blip r:embed="rId2"/>
          <a:srcRect/>
          <a:stretch>
            <a:fillRect/>
          </a:stretch>
        </p:blipFill>
        <p:spPr bwMode="auto">
          <a:xfrm rot="2487024">
            <a:off x="5376863" y="2435225"/>
            <a:ext cx="4487862" cy="1770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ubrik 1"/>
          <p:cNvSpPr>
            <a:spLocks noGrp="1"/>
          </p:cNvSpPr>
          <p:nvPr>
            <p:ph type="title"/>
          </p:nvPr>
        </p:nvSpPr>
        <p:spPr>
          <a:xfrm>
            <a:off x="844550" y="1471613"/>
            <a:ext cx="7712075" cy="1027112"/>
          </a:xfrm>
        </p:spPr>
        <p:txBody>
          <a:bodyPr/>
          <a:lstStyle/>
          <a:p>
            <a:r>
              <a:rPr lang="sv-SE" smtClean="0">
                <a:latin typeface="Futura Std Book"/>
              </a:rPr>
              <a:t>4. Our manifesto:</a:t>
            </a:r>
            <a:br>
              <a:rPr lang="sv-SE" smtClean="0">
                <a:latin typeface="Futura Std Book"/>
              </a:rPr>
            </a:br>
            <a:r>
              <a:rPr lang="sv-SE" smtClean="0">
                <a:latin typeface="Futura Std Book"/>
              </a:rPr>
              <a:t>IRL. The Skåne Food Festival.</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hape 31"/>
          <p:cNvSpPr txBox="1">
            <a:spLocks noChangeArrowheads="1"/>
          </p:cNvSpPr>
          <p:nvPr/>
        </p:nvSpPr>
        <p:spPr bwMode="auto">
          <a:xfrm>
            <a:off x="7462838" y="3121025"/>
            <a:ext cx="184150" cy="368300"/>
          </a:xfrm>
          <a:prstGeom prst="rect">
            <a:avLst/>
          </a:prstGeom>
          <a:noFill/>
          <a:ln w="9525">
            <a:noFill/>
            <a:miter lim="800000"/>
            <a:headEnd/>
            <a:tailEnd/>
          </a:ln>
        </p:spPr>
        <p:txBody>
          <a:bodyPr lIns="91425" tIns="45700" rIns="91425" bIns="45700"/>
          <a:lstStyle/>
          <a:p>
            <a:endParaRPr lang="pt-PT">
              <a:solidFill>
                <a:srgbClr val="000000"/>
              </a:solidFill>
              <a:latin typeface="Calibri" pitchFamily="34" charset="0"/>
              <a:sym typeface="Calibri" pitchFamily="34" charset="0"/>
            </a:endParaRPr>
          </a:p>
        </p:txBody>
      </p:sp>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ctrTitle"/>
          </p:nvPr>
        </p:nvSpPr>
        <p:spPr>
          <a:xfrm>
            <a:off x="685800" y="911225"/>
            <a:ext cx="7772400" cy="3568700"/>
          </a:xfrm>
        </p:spPr>
        <p:txBody>
          <a:bodyPr/>
          <a:lstStyle/>
          <a:p>
            <a:r>
              <a:rPr lang="en-US" sz="4400" smtClean="0">
                <a:solidFill>
                  <a:schemeClr val="bg1"/>
                </a:solidFill>
              </a:rPr>
              <a:t>Not just another market, but a unique food festival with focus on</a:t>
            </a:r>
          </a:p>
        </p:txBody>
      </p:sp>
      <p:sp>
        <p:nvSpPr>
          <p:cNvPr id="14" name="Freeform 13"/>
          <p:cNvSpPr/>
          <p:nvPr/>
        </p:nvSpPr>
        <p:spPr>
          <a:xfrm>
            <a:off x="1327150" y="4283075"/>
            <a:ext cx="1870075" cy="1862138"/>
          </a:xfrm>
          <a:custGeom>
            <a:avLst/>
            <a:gdLst>
              <a:gd name="connsiteX0" fmla="*/ 1800284 w 1805818"/>
              <a:gd name="connsiteY0" fmla="*/ 878225 h 1796397"/>
              <a:gd name="connsiteX1" fmla="*/ 1656258 w 1805818"/>
              <a:gd name="connsiteY1" fmla="*/ 1441268 h 1796397"/>
              <a:gd name="connsiteX2" fmla="*/ 1197995 w 1805818"/>
              <a:gd name="connsiteY2" fmla="*/ 1768619 h 1796397"/>
              <a:gd name="connsiteX3" fmla="*/ 438586 w 1805818"/>
              <a:gd name="connsiteY3" fmla="*/ 1716243 h 1796397"/>
              <a:gd name="connsiteX4" fmla="*/ 71975 w 1805818"/>
              <a:gd name="connsiteY4" fmla="*/ 1218670 h 1796397"/>
              <a:gd name="connsiteX5" fmla="*/ 58882 w 1805818"/>
              <a:gd name="connsiteY5" fmla="*/ 550874 h 1796397"/>
              <a:gd name="connsiteX6" fmla="*/ 700451 w 1805818"/>
              <a:gd name="connsiteY6" fmla="*/ 27113 h 1796397"/>
              <a:gd name="connsiteX7" fmla="*/ 1499139 w 1805818"/>
              <a:gd name="connsiteY7" fmla="*/ 158053 h 1796397"/>
              <a:gd name="connsiteX8" fmla="*/ 1800284 w 1805818"/>
              <a:gd name="connsiteY8" fmla="*/ 878225 h 179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5818" h="1796397">
                <a:moveTo>
                  <a:pt x="1800284" y="878225"/>
                </a:moveTo>
                <a:cubicBezTo>
                  <a:pt x="1826470" y="1092094"/>
                  <a:pt x="1756639" y="1292869"/>
                  <a:pt x="1656258" y="1441268"/>
                </a:cubicBezTo>
                <a:cubicBezTo>
                  <a:pt x="1555877" y="1589667"/>
                  <a:pt x="1400940" y="1722790"/>
                  <a:pt x="1197995" y="1768619"/>
                </a:cubicBezTo>
                <a:cubicBezTo>
                  <a:pt x="995050" y="1814448"/>
                  <a:pt x="626256" y="1807901"/>
                  <a:pt x="438586" y="1716243"/>
                </a:cubicBezTo>
                <a:cubicBezTo>
                  <a:pt x="250916" y="1624585"/>
                  <a:pt x="135259" y="1412898"/>
                  <a:pt x="71975" y="1218670"/>
                </a:cubicBezTo>
                <a:cubicBezTo>
                  <a:pt x="8691" y="1024442"/>
                  <a:pt x="-45864" y="749467"/>
                  <a:pt x="58882" y="550874"/>
                </a:cubicBezTo>
                <a:cubicBezTo>
                  <a:pt x="163628" y="352281"/>
                  <a:pt x="460408" y="92583"/>
                  <a:pt x="700451" y="27113"/>
                </a:cubicBezTo>
                <a:cubicBezTo>
                  <a:pt x="940494" y="-38357"/>
                  <a:pt x="1313651" y="18383"/>
                  <a:pt x="1499139" y="158053"/>
                </a:cubicBezTo>
                <a:cubicBezTo>
                  <a:pt x="1684627" y="297723"/>
                  <a:pt x="1774098" y="664356"/>
                  <a:pt x="1800284" y="878225"/>
                </a:cubicBezTo>
                <a:close/>
              </a:path>
            </a:pathLst>
          </a:custGeom>
          <a:solidFill>
            <a:schemeClr val="accent1">
              <a:lumMod val="40000"/>
              <a:lumOff val="60000"/>
              <a:alpha val="55000"/>
            </a:schemeClr>
          </a:solidFill>
          <a:ln w="69850">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70000"/>
              </a:lnSpc>
              <a:defRPr/>
            </a:pPr>
            <a:r>
              <a:rPr lang="en-US" sz="2000" dirty="0">
                <a:solidFill>
                  <a:prstClr val="black"/>
                </a:solidFill>
                <a:latin typeface="Open Sans Light"/>
                <a:cs typeface="Open Sans Light"/>
              </a:rPr>
              <a:t>Innovation</a:t>
            </a:r>
          </a:p>
        </p:txBody>
      </p:sp>
      <p:sp>
        <p:nvSpPr>
          <p:cNvPr id="15" name="Freeform 14"/>
          <p:cNvSpPr/>
          <p:nvPr/>
        </p:nvSpPr>
        <p:spPr>
          <a:xfrm>
            <a:off x="2884488" y="3675063"/>
            <a:ext cx="2119312" cy="1936750"/>
          </a:xfrm>
          <a:custGeom>
            <a:avLst/>
            <a:gdLst>
              <a:gd name="connsiteX0" fmla="*/ 1762982 w 1775624"/>
              <a:gd name="connsiteY0" fmla="*/ 886161 h 1797039"/>
              <a:gd name="connsiteX1" fmla="*/ 1566583 w 1775624"/>
              <a:gd name="connsiteY1" fmla="*/ 1501581 h 1797039"/>
              <a:gd name="connsiteX2" fmla="*/ 1121413 w 1775624"/>
              <a:gd name="connsiteY2" fmla="*/ 1776555 h 1797039"/>
              <a:gd name="connsiteX3" fmla="*/ 532216 w 1775624"/>
              <a:gd name="connsiteY3" fmla="*/ 1724179 h 1797039"/>
              <a:gd name="connsiteX4" fmla="*/ 139419 w 1775624"/>
              <a:gd name="connsiteY4" fmla="*/ 1305170 h 1797039"/>
              <a:gd name="connsiteX5" fmla="*/ 8486 w 1775624"/>
              <a:gd name="connsiteY5" fmla="*/ 689750 h 1797039"/>
              <a:gd name="connsiteX6" fmla="*/ 348911 w 1775624"/>
              <a:gd name="connsiteY6" fmla="*/ 192177 h 1797039"/>
              <a:gd name="connsiteX7" fmla="*/ 1108319 w 1775624"/>
              <a:gd name="connsiteY7" fmla="*/ 8861 h 1797039"/>
              <a:gd name="connsiteX8" fmla="*/ 1684422 w 1775624"/>
              <a:gd name="connsiteY8" fmla="*/ 440964 h 1797039"/>
              <a:gd name="connsiteX9" fmla="*/ 1762982 w 1775624"/>
              <a:gd name="connsiteY9" fmla="*/ 886161 h 179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5624" h="1797039">
                <a:moveTo>
                  <a:pt x="1762982" y="886161"/>
                </a:moveTo>
                <a:cubicBezTo>
                  <a:pt x="1743342" y="1062931"/>
                  <a:pt x="1673511" y="1353182"/>
                  <a:pt x="1566583" y="1501581"/>
                </a:cubicBezTo>
                <a:cubicBezTo>
                  <a:pt x="1459655" y="1649980"/>
                  <a:pt x="1293807" y="1739455"/>
                  <a:pt x="1121413" y="1776555"/>
                </a:cubicBezTo>
                <a:cubicBezTo>
                  <a:pt x="949018" y="1813655"/>
                  <a:pt x="695881" y="1802743"/>
                  <a:pt x="532216" y="1724179"/>
                </a:cubicBezTo>
                <a:cubicBezTo>
                  <a:pt x="368551" y="1645615"/>
                  <a:pt x="226707" y="1477575"/>
                  <a:pt x="139419" y="1305170"/>
                </a:cubicBezTo>
                <a:cubicBezTo>
                  <a:pt x="52131" y="1132765"/>
                  <a:pt x="-26429" y="875249"/>
                  <a:pt x="8486" y="689750"/>
                </a:cubicBezTo>
                <a:cubicBezTo>
                  <a:pt x="43401" y="504251"/>
                  <a:pt x="165605" y="305658"/>
                  <a:pt x="348911" y="192177"/>
                </a:cubicBezTo>
                <a:cubicBezTo>
                  <a:pt x="532216" y="78695"/>
                  <a:pt x="885734" y="-32603"/>
                  <a:pt x="1108319" y="8861"/>
                </a:cubicBezTo>
                <a:cubicBezTo>
                  <a:pt x="1330904" y="50325"/>
                  <a:pt x="1575312" y="290383"/>
                  <a:pt x="1684422" y="440964"/>
                </a:cubicBezTo>
                <a:cubicBezTo>
                  <a:pt x="1793532" y="591545"/>
                  <a:pt x="1782622" y="709391"/>
                  <a:pt x="1762982" y="886161"/>
                </a:cubicBezTo>
                <a:close/>
              </a:path>
            </a:pathLst>
          </a:custGeom>
          <a:solidFill>
            <a:schemeClr val="accent2">
              <a:lumMod val="40000"/>
              <a:lumOff val="60000"/>
              <a:alpha val="55000"/>
            </a:schemeClr>
          </a:solidFill>
          <a:ln w="6985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solidFill>
                  <a:prstClr val="black"/>
                </a:solidFill>
                <a:latin typeface="Open Sans Light"/>
                <a:cs typeface="Open Sans Light"/>
              </a:rPr>
              <a:t>Interactivity</a:t>
            </a:r>
            <a:endParaRPr lang="en-US" sz="2000" dirty="0">
              <a:solidFill>
                <a:prstClr val="white"/>
              </a:solidFill>
            </a:endParaRPr>
          </a:p>
        </p:txBody>
      </p:sp>
      <p:sp>
        <p:nvSpPr>
          <p:cNvPr id="16" name="Freeform 15"/>
          <p:cNvSpPr/>
          <p:nvPr/>
        </p:nvSpPr>
        <p:spPr>
          <a:xfrm>
            <a:off x="4530725" y="4678363"/>
            <a:ext cx="1681163" cy="1655762"/>
          </a:xfrm>
          <a:custGeom>
            <a:avLst/>
            <a:gdLst>
              <a:gd name="connsiteX0" fmla="*/ 1248029 w 1757247"/>
              <a:gd name="connsiteY0" fmla="*/ 52976 h 1730040"/>
              <a:gd name="connsiteX1" fmla="*/ 1719386 w 1757247"/>
              <a:gd name="connsiteY1" fmla="*/ 537456 h 1730040"/>
              <a:gd name="connsiteX2" fmla="*/ 1640827 w 1757247"/>
              <a:gd name="connsiteY2" fmla="*/ 1388568 h 1730040"/>
              <a:gd name="connsiteX3" fmla="*/ 946884 w 1757247"/>
              <a:gd name="connsiteY3" fmla="*/ 1729013 h 1730040"/>
              <a:gd name="connsiteX4" fmla="*/ 252942 w 1757247"/>
              <a:gd name="connsiteY4" fmla="*/ 1467132 h 1730040"/>
              <a:gd name="connsiteX5" fmla="*/ 4170 w 1757247"/>
              <a:gd name="connsiteY5" fmla="*/ 760054 h 1730040"/>
              <a:gd name="connsiteX6" fmla="*/ 423154 w 1757247"/>
              <a:gd name="connsiteY6" fmla="*/ 92259 h 1730040"/>
              <a:gd name="connsiteX7" fmla="*/ 1248029 w 1757247"/>
              <a:gd name="connsiteY7" fmla="*/ 52976 h 173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7247" h="1730040">
                <a:moveTo>
                  <a:pt x="1248029" y="52976"/>
                </a:moveTo>
                <a:cubicBezTo>
                  <a:pt x="1464068" y="127176"/>
                  <a:pt x="1653920" y="314858"/>
                  <a:pt x="1719386" y="537456"/>
                </a:cubicBezTo>
                <a:cubicBezTo>
                  <a:pt x="1784852" y="760054"/>
                  <a:pt x="1769577" y="1189975"/>
                  <a:pt x="1640827" y="1388568"/>
                </a:cubicBezTo>
                <a:cubicBezTo>
                  <a:pt x="1512077" y="1587161"/>
                  <a:pt x="1178198" y="1715919"/>
                  <a:pt x="946884" y="1729013"/>
                </a:cubicBezTo>
                <a:cubicBezTo>
                  <a:pt x="715570" y="1742107"/>
                  <a:pt x="410061" y="1628625"/>
                  <a:pt x="252942" y="1467132"/>
                </a:cubicBezTo>
                <a:cubicBezTo>
                  <a:pt x="95823" y="1305639"/>
                  <a:pt x="-24199" y="989200"/>
                  <a:pt x="4170" y="760054"/>
                </a:cubicBezTo>
                <a:cubicBezTo>
                  <a:pt x="32539" y="530909"/>
                  <a:pt x="211480" y="210105"/>
                  <a:pt x="423154" y="92259"/>
                </a:cubicBezTo>
                <a:cubicBezTo>
                  <a:pt x="634828" y="-25587"/>
                  <a:pt x="1031990" y="-21224"/>
                  <a:pt x="1248029" y="52976"/>
                </a:cubicBezTo>
                <a:close/>
              </a:path>
            </a:pathLst>
          </a:custGeom>
          <a:solidFill>
            <a:schemeClr val="accent3">
              <a:lumMod val="20000"/>
              <a:lumOff val="80000"/>
              <a:alpha val="55000"/>
            </a:schemeClr>
          </a:solidFill>
          <a:ln w="69850">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solidFill>
                  <a:prstClr val="black"/>
                </a:solidFill>
                <a:latin typeface="Open Sans Light"/>
                <a:cs typeface="Open Sans Light"/>
              </a:rPr>
              <a:t>Knowledge</a:t>
            </a:r>
            <a:endParaRPr lang="en-US" sz="2000" dirty="0">
              <a:solidFill>
                <a:prstClr val="white"/>
              </a:solidFill>
            </a:endParaRPr>
          </a:p>
        </p:txBody>
      </p:sp>
      <p:sp>
        <p:nvSpPr>
          <p:cNvPr id="17" name="Freeform 16"/>
          <p:cNvSpPr/>
          <p:nvPr/>
        </p:nvSpPr>
        <p:spPr>
          <a:xfrm>
            <a:off x="5929313" y="3729038"/>
            <a:ext cx="2395537" cy="2224087"/>
          </a:xfrm>
          <a:custGeom>
            <a:avLst/>
            <a:gdLst>
              <a:gd name="connsiteX0" fmla="*/ 1800284 w 1805818"/>
              <a:gd name="connsiteY0" fmla="*/ 878225 h 1796397"/>
              <a:gd name="connsiteX1" fmla="*/ 1656258 w 1805818"/>
              <a:gd name="connsiteY1" fmla="*/ 1441268 h 1796397"/>
              <a:gd name="connsiteX2" fmla="*/ 1197995 w 1805818"/>
              <a:gd name="connsiteY2" fmla="*/ 1768619 h 1796397"/>
              <a:gd name="connsiteX3" fmla="*/ 438586 w 1805818"/>
              <a:gd name="connsiteY3" fmla="*/ 1716243 h 1796397"/>
              <a:gd name="connsiteX4" fmla="*/ 71975 w 1805818"/>
              <a:gd name="connsiteY4" fmla="*/ 1218670 h 1796397"/>
              <a:gd name="connsiteX5" fmla="*/ 58882 w 1805818"/>
              <a:gd name="connsiteY5" fmla="*/ 550874 h 1796397"/>
              <a:gd name="connsiteX6" fmla="*/ 700451 w 1805818"/>
              <a:gd name="connsiteY6" fmla="*/ 27113 h 1796397"/>
              <a:gd name="connsiteX7" fmla="*/ 1499139 w 1805818"/>
              <a:gd name="connsiteY7" fmla="*/ 158053 h 1796397"/>
              <a:gd name="connsiteX8" fmla="*/ 1800284 w 1805818"/>
              <a:gd name="connsiteY8" fmla="*/ 878225 h 179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5818" h="1796397">
                <a:moveTo>
                  <a:pt x="1800284" y="878225"/>
                </a:moveTo>
                <a:cubicBezTo>
                  <a:pt x="1826470" y="1092094"/>
                  <a:pt x="1756639" y="1292869"/>
                  <a:pt x="1656258" y="1441268"/>
                </a:cubicBezTo>
                <a:cubicBezTo>
                  <a:pt x="1555877" y="1589667"/>
                  <a:pt x="1400940" y="1722790"/>
                  <a:pt x="1197995" y="1768619"/>
                </a:cubicBezTo>
                <a:cubicBezTo>
                  <a:pt x="995050" y="1814448"/>
                  <a:pt x="626256" y="1807901"/>
                  <a:pt x="438586" y="1716243"/>
                </a:cubicBezTo>
                <a:cubicBezTo>
                  <a:pt x="250916" y="1624585"/>
                  <a:pt x="135259" y="1412898"/>
                  <a:pt x="71975" y="1218670"/>
                </a:cubicBezTo>
                <a:cubicBezTo>
                  <a:pt x="8691" y="1024442"/>
                  <a:pt x="-45864" y="749467"/>
                  <a:pt x="58882" y="550874"/>
                </a:cubicBezTo>
                <a:cubicBezTo>
                  <a:pt x="163628" y="352281"/>
                  <a:pt x="460408" y="92583"/>
                  <a:pt x="700451" y="27113"/>
                </a:cubicBezTo>
                <a:cubicBezTo>
                  <a:pt x="940494" y="-38357"/>
                  <a:pt x="1313651" y="18383"/>
                  <a:pt x="1499139" y="158053"/>
                </a:cubicBezTo>
                <a:cubicBezTo>
                  <a:pt x="1684627" y="297723"/>
                  <a:pt x="1774098" y="664356"/>
                  <a:pt x="1800284" y="878225"/>
                </a:cubicBezTo>
                <a:close/>
              </a:path>
            </a:pathLst>
          </a:custGeom>
          <a:solidFill>
            <a:schemeClr val="bg1">
              <a:alpha val="55000"/>
            </a:schemeClr>
          </a:solidFill>
          <a:ln w="69850">
            <a:solidFill>
              <a:schemeClr val="bg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20000"/>
              </a:lnSpc>
              <a:defRPr/>
            </a:pPr>
            <a:endParaRPr lang="en-US" sz="2000" dirty="0">
              <a:solidFill>
                <a:prstClr val="black"/>
              </a:solidFill>
              <a:latin typeface="Open Sans Light"/>
              <a:cs typeface="Open Sans Light"/>
            </a:endParaRPr>
          </a:p>
          <a:p>
            <a:pPr algn="ctr">
              <a:lnSpc>
                <a:spcPct val="120000"/>
              </a:lnSpc>
              <a:defRPr/>
            </a:pPr>
            <a:r>
              <a:rPr lang="en-US" sz="2000" dirty="0">
                <a:solidFill>
                  <a:prstClr val="black"/>
                </a:solidFill>
                <a:latin typeface="Open Sans Light"/>
                <a:cs typeface="Open Sans Light"/>
              </a:rPr>
              <a:t>Diversity</a:t>
            </a:r>
            <a:endParaRPr lang="en-US" sz="2000" dirty="0">
              <a:solidFill>
                <a:prstClr val="black"/>
              </a:solidFill>
              <a:latin typeface="Open Sans Light"/>
              <a:cs typeface="Open Sans Light"/>
            </a:endParaRPr>
          </a:p>
          <a:p>
            <a:pPr algn="ctr">
              <a:lnSpc>
                <a:spcPct val="120000"/>
              </a:lnSpc>
              <a:defRPr/>
            </a:pPr>
            <a:endParaRPr lang="en-US" sz="2000" dirty="0">
              <a:solidFill>
                <a:prstClr val="black"/>
              </a:solidFill>
              <a:latin typeface="Open Sans Light"/>
              <a:cs typeface="Open Sans Light"/>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200" fill="hold"/>
                                        <p:tgtEl>
                                          <p:spTgt spid="14"/>
                                        </p:tgtEl>
                                        <p:attrNameLst>
                                          <p:attrName>ppt_w</p:attrName>
                                        </p:attrNameLst>
                                      </p:cBhvr>
                                      <p:tavLst>
                                        <p:tav tm="0">
                                          <p:val>
                                            <p:strVal val="2/3*#ppt_w"/>
                                          </p:val>
                                        </p:tav>
                                        <p:tav tm="100000">
                                          <p:val>
                                            <p:strVal val="#ppt_w"/>
                                          </p:val>
                                        </p:tav>
                                      </p:tavLst>
                                    </p:anim>
                                    <p:anim calcmode="lin" valueType="num">
                                      <p:cBhvr>
                                        <p:cTn id="8" dur="200" fill="hold"/>
                                        <p:tgtEl>
                                          <p:spTgt spid="14"/>
                                        </p:tgtEl>
                                        <p:attrNameLst>
                                          <p:attrName>ppt_h</p:attrName>
                                        </p:attrNameLst>
                                      </p:cBhvr>
                                      <p:tavLst>
                                        <p:tav tm="0">
                                          <p:val>
                                            <p:strVal val="2/3*#ppt_h"/>
                                          </p:val>
                                        </p:tav>
                                        <p:tav tm="100000">
                                          <p:val>
                                            <p:strVal val="#ppt_h"/>
                                          </p:val>
                                        </p:tav>
                                      </p:tavLst>
                                    </p:anim>
                                  </p:childTnLst>
                                </p:cTn>
                              </p:par>
                            </p:childTnLst>
                          </p:cTn>
                        </p:par>
                        <p:par>
                          <p:cTn id="9" fill="hold">
                            <p:stCondLst>
                              <p:cond delay="200"/>
                            </p:stCondLst>
                            <p:childTnLst>
                              <p:par>
                                <p:cTn id="10" presetID="23" presetClass="entr" presetSubtype="27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200" fill="hold"/>
                                        <p:tgtEl>
                                          <p:spTgt spid="15"/>
                                        </p:tgtEl>
                                        <p:attrNameLst>
                                          <p:attrName>ppt_w</p:attrName>
                                        </p:attrNameLst>
                                      </p:cBhvr>
                                      <p:tavLst>
                                        <p:tav tm="0">
                                          <p:val>
                                            <p:strVal val="2/3*#ppt_w"/>
                                          </p:val>
                                        </p:tav>
                                        <p:tav tm="100000">
                                          <p:val>
                                            <p:strVal val="#ppt_w"/>
                                          </p:val>
                                        </p:tav>
                                      </p:tavLst>
                                    </p:anim>
                                    <p:anim calcmode="lin" valueType="num">
                                      <p:cBhvr>
                                        <p:cTn id="13" dur="200" fill="hold"/>
                                        <p:tgtEl>
                                          <p:spTgt spid="15"/>
                                        </p:tgtEl>
                                        <p:attrNameLst>
                                          <p:attrName>ppt_h</p:attrName>
                                        </p:attrNameLst>
                                      </p:cBhvr>
                                      <p:tavLst>
                                        <p:tav tm="0">
                                          <p:val>
                                            <p:strVal val="2/3*#ppt_h"/>
                                          </p:val>
                                        </p:tav>
                                        <p:tav tm="100000">
                                          <p:val>
                                            <p:strVal val="#ppt_h"/>
                                          </p:val>
                                        </p:tav>
                                      </p:tavLst>
                                    </p:anim>
                                  </p:childTnLst>
                                </p:cTn>
                              </p:par>
                            </p:childTnLst>
                          </p:cTn>
                        </p:par>
                        <p:par>
                          <p:cTn id="14" fill="hold">
                            <p:stCondLst>
                              <p:cond delay="400"/>
                            </p:stCondLst>
                            <p:childTnLst>
                              <p:par>
                                <p:cTn id="15" presetID="23" presetClass="entr" presetSubtype="27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200" fill="hold"/>
                                        <p:tgtEl>
                                          <p:spTgt spid="16"/>
                                        </p:tgtEl>
                                        <p:attrNameLst>
                                          <p:attrName>ppt_w</p:attrName>
                                        </p:attrNameLst>
                                      </p:cBhvr>
                                      <p:tavLst>
                                        <p:tav tm="0">
                                          <p:val>
                                            <p:strVal val="2/3*#ppt_w"/>
                                          </p:val>
                                        </p:tav>
                                        <p:tav tm="100000">
                                          <p:val>
                                            <p:strVal val="#ppt_w"/>
                                          </p:val>
                                        </p:tav>
                                      </p:tavLst>
                                    </p:anim>
                                    <p:anim calcmode="lin" valueType="num">
                                      <p:cBhvr>
                                        <p:cTn id="18" dur="200" fill="hold"/>
                                        <p:tgtEl>
                                          <p:spTgt spid="16"/>
                                        </p:tgtEl>
                                        <p:attrNameLst>
                                          <p:attrName>ppt_h</p:attrName>
                                        </p:attrNameLst>
                                      </p:cBhvr>
                                      <p:tavLst>
                                        <p:tav tm="0">
                                          <p:val>
                                            <p:strVal val="2/3*#ppt_h"/>
                                          </p:val>
                                        </p:tav>
                                        <p:tav tm="100000">
                                          <p:val>
                                            <p:strVal val="#ppt_h"/>
                                          </p:val>
                                        </p:tav>
                                      </p:tavLst>
                                    </p:anim>
                                  </p:childTnLst>
                                </p:cTn>
                              </p:par>
                            </p:childTnLst>
                          </p:cTn>
                        </p:par>
                        <p:par>
                          <p:cTn id="19" fill="hold">
                            <p:stCondLst>
                              <p:cond delay="600"/>
                            </p:stCondLst>
                            <p:childTnLst>
                              <p:par>
                                <p:cTn id="20" presetID="23" presetClass="entr" presetSubtype="27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200" fill="hold"/>
                                        <p:tgtEl>
                                          <p:spTgt spid="17"/>
                                        </p:tgtEl>
                                        <p:attrNameLst>
                                          <p:attrName>ppt_w</p:attrName>
                                        </p:attrNameLst>
                                      </p:cBhvr>
                                      <p:tavLst>
                                        <p:tav tm="0">
                                          <p:val>
                                            <p:strVal val="2/3*#ppt_w"/>
                                          </p:val>
                                        </p:tav>
                                        <p:tav tm="100000">
                                          <p:val>
                                            <p:strVal val="#ppt_w"/>
                                          </p:val>
                                        </p:tav>
                                      </p:tavLst>
                                    </p:anim>
                                    <p:anim calcmode="lin" valueType="num">
                                      <p:cBhvr>
                                        <p:cTn id="23" dur="200" fill="hold"/>
                                        <p:tgtEl>
                                          <p:spTgt spid="1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ubrik 1"/>
          <p:cNvSpPr>
            <a:spLocks noGrp="1"/>
          </p:cNvSpPr>
          <p:nvPr>
            <p:ph type="title"/>
          </p:nvPr>
        </p:nvSpPr>
        <p:spPr>
          <a:xfrm>
            <a:off x="844550" y="1471613"/>
            <a:ext cx="7712075" cy="1098550"/>
          </a:xfrm>
        </p:spPr>
        <p:txBody>
          <a:bodyPr/>
          <a:lstStyle/>
          <a:p>
            <a:r>
              <a:rPr lang="sv-SE" sz="2800" smtClean="0">
                <a:latin typeface="Futura Std Book"/>
              </a:rPr>
              <a:t>What have we accomplished </a:t>
            </a:r>
            <a:br>
              <a:rPr lang="sv-SE" sz="2800" smtClean="0">
                <a:latin typeface="Futura Std Book"/>
              </a:rPr>
            </a:br>
            <a:r>
              <a:rPr lang="sv-SE" sz="2800" smtClean="0">
                <a:latin typeface="Futura Std Book"/>
              </a:rPr>
              <a:t>”Taste of Skåne 2010-2015”</a:t>
            </a:r>
            <a:r>
              <a:rPr lang="sv-SE" smtClean="0">
                <a:latin typeface="Futura Std Book"/>
              </a:rPr>
              <a:t>	</a:t>
            </a:r>
          </a:p>
        </p:txBody>
      </p:sp>
      <p:sp>
        <p:nvSpPr>
          <p:cNvPr id="71682" name="Platshållare för innehåll 2"/>
          <p:cNvSpPr>
            <a:spLocks noGrp="1"/>
          </p:cNvSpPr>
          <p:nvPr>
            <p:ph idx="1"/>
          </p:nvPr>
        </p:nvSpPr>
        <p:spPr>
          <a:xfrm>
            <a:off x="844550" y="2443163"/>
            <a:ext cx="7712075" cy="3754437"/>
          </a:xfrm>
        </p:spPr>
        <p:txBody>
          <a:bodyPr/>
          <a:lstStyle/>
          <a:p>
            <a:endParaRPr lang="sv-SE" sz="1600" smtClean="0">
              <a:latin typeface="Futura Std Book"/>
            </a:endParaRPr>
          </a:p>
          <a:p>
            <a:r>
              <a:rPr lang="sv-SE" sz="1600" smtClean="0">
                <a:latin typeface="Futura Std Book"/>
              </a:rPr>
              <a:t>Building the platform, development of concepts</a:t>
            </a:r>
          </a:p>
          <a:p>
            <a:r>
              <a:rPr lang="sv-SE" sz="1600" smtClean="0">
                <a:latin typeface="Futura Std Book"/>
              </a:rPr>
              <a:t>More than 50 competence activities</a:t>
            </a:r>
          </a:p>
          <a:p>
            <a:pPr lvl="1"/>
            <a:r>
              <a:rPr lang="sv-SE" smtClean="0">
                <a:latin typeface="Futura Std Book"/>
              </a:rPr>
              <a:t>Courses, seminars, speed dating, workshops, study trips, competitions etc.</a:t>
            </a:r>
          </a:p>
          <a:p>
            <a:r>
              <a:rPr lang="sv-SE" sz="1600" smtClean="0">
                <a:latin typeface="Futura Std Book"/>
              </a:rPr>
              <a:t>More than 200 events in total, with food in focus or food as a cultural add-on</a:t>
            </a:r>
          </a:p>
          <a:p>
            <a:pPr lvl="1"/>
            <a:r>
              <a:rPr lang="sv-SE" smtClean="0">
                <a:latin typeface="Futura Std Book"/>
              </a:rPr>
              <a:t>Eurovision Song Contest 2013 (Malmö), first ESC to focus on local food and drinks</a:t>
            </a:r>
          </a:p>
          <a:p>
            <a:pPr lvl="1"/>
            <a:r>
              <a:rPr lang="sv-SE" smtClean="0">
                <a:latin typeface="Futura Std Book"/>
              </a:rPr>
              <a:t>And a lot of other smaller events locally and internationally</a:t>
            </a:r>
          </a:p>
          <a:p>
            <a:pPr lvl="1"/>
            <a:r>
              <a:rPr lang="sv-SE" smtClean="0">
                <a:latin typeface="Futura Std Book"/>
              </a:rPr>
              <a:t>Always in cooperation with other partners</a:t>
            </a:r>
          </a:p>
          <a:p>
            <a:pPr lvl="1"/>
            <a:r>
              <a:rPr lang="sv-SE" smtClean="0">
                <a:latin typeface="Futura Std Book"/>
              </a:rPr>
              <a:t>Focusing on creating ”the meeting place”, aka the arena, developing skills (concrete) and creativity around hospitality (soft values)</a:t>
            </a:r>
          </a:p>
          <a:p>
            <a:r>
              <a:rPr lang="sv-SE" sz="1600" smtClean="0">
                <a:latin typeface="Futura Std Book"/>
              </a:rPr>
              <a:t>In total more than 6 700 participating stakeholders</a:t>
            </a:r>
          </a:p>
          <a:p>
            <a:r>
              <a:rPr lang="sv-SE" sz="1600" smtClean="0">
                <a:latin typeface="Futura Std Book"/>
              </a:rPr>
              <a:t>Spreading our models and mindset!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2888" y="149225"/>
            <a:ext cx="8715375" cy="66055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2706" name="Bildobjekt 1" descr="vinnarna matverk 2013_2.jpg"/>
          <p:cNvPicPr>
            <a:picLocks noChangeAspect="1"/>
          </p:cNvPicPr>
          <p:nvPr/>
        </p:nvPicPr>
        <p:blipFill>
          <a:blip r:embed="rId3"/>
          <a:srcRect l="-2" b="-2866"/>
          <a:stretch>
            <a:fillRect/>
          </a:stretch>
        </p:blipFill>
        <p:spPr bwMode="auto">
          <a:xfrm>
            <a:off x="6359525" y="-14288"/>
            <a:ext cx="2808288" cy="4540251"/>
          </a:xfrm>
          <a:prstGeom prst="rect">
            <a:avLst/>
          </a:prstGeom>
          <a:noFill/>
          <a:ln w="9525">
            <a:noFill/>
            <a:miter lim="800000"/>
            <a:headEnd/>
            <a:tailEnd/>
          </a:ln>
        </p:spPr>
      </p:pic>
      <p:pic>
        <p:nvPicPr>
          <p:cNvPr id="72707" name="Bildobjekt 2" descr="14_BittenOchAnna_8258623_webb.jpg"/>
          <p:cNvPicPr>
            <a:picLocks noChangeAspect="1"/>
          </p:cNvPicPr>
          <p:nvPr/>
        </p:nvPicPr>
        <p:blipFill>
          <a:blip r:embed="rId4"/>
          <a:srcRect l="-12891" t="-2" b="-2"/>
          <a:stretch>
            <a:fillRect/>
          </a:stretch>
        </p:blipFill>
        <p:spPr bwMode="auto">
          <a:xfrm>
            <a:off x="6000750" y="4468813"/>
            <a:ext cx="3182938" cy="2414587"/>
          </a:xfrm>
          <a:prstGeom prst="rect">
            <a:avLst/>
          </a:prstGeom>
          <a:noFill/>
          <a:ln w="9525">
            <a:noFill/>
            <a:miter lim="800000"/>
            <a:headEnd/>
            <a:tailEnd/>
          </a:ln>
        </p:spPr>
      </p:pic>
      <p:pic>
        <p:nvPicPr>
          <p:cNvPr id="72708" name="Bildobjekt 3" descr="_5104332_web.jpg"/>
          <p:cNvPicPr>
            <a:picLocks noChangeAspect="1"/>
          </p:cNvPicPr>
          <p:nvPr/>
        </p:nvPicPr>
        <p:blipFill>
          <a:blip r:embed="rId5"/>
          <a:srcRect/>
          <a:stretch>
            <a:fillRect/>
          </a:stretch>
        </p:blipFill>
        <p:spPr bwMode="auto">
          <a:xfrm>
            <a:off x="1933575" y="4835525"/>
            <a:ext cx="2705100" cy="2028825"/>
          </a:xfrm>
          <a:prstGeom prst="rect">
            <a:avLst/>
          </a:prstGeom>
          <a:noFill/>
          <a:ln w="9525">
            <a:noFill/>
            <a:miter lim="800000"/>
            <a:headEnd/>
            <a:tailEnd/>
          </a:ln>
        </p:spPr>
      </p:pic>
      <p:pic>
        <p:nvPicPr>
          <p:cNvPr id="72709" name="Bildobjekt 4" descr="andreas larsson portratt foto cecilia franck 2.jpg"/>
          <p:cNvPicPr>
            <a:picLocks noChangeAspect="1"/>
          </p:cNvPicPr>
          <p:nvPr/>
        </p:nvPicPr>
        <p:blipFill>
          <a:blip r:embed="rId6"/>
          <a:srcRect/>
          <a:stretch>
            <a:fillRect/>
          </a:stretch>
        </p:blipFill>
        <p:spPr bwMode="auto">
          <a:xfrm>
            <a:off x="-25400" y="3978275"/>
            <a:ext cx="1895475" cy="2933700"/>
          </a:xfrm>
          <a:prstGeom prst="rect">
            <a:avLst/>
          </a:prstGeom>
          <a:noFill/>
          <a:ln w="9525">
            <a:noFill/>
            <a:miter lim="800000"/>
            <a:headEnd/>
            <a:tailEnd/>
          </a:ln>
        </p:spPr>
      </p:pic>
      <p:pic>
        <p:nvPicPr>
          <p:cNvPr id="72710" name="Bildobjekt 6" descr="IMG_8154.jpg"/>
          <p:cNvPicPr>
            <a:picLocks noChangeAspect="1"/>
          </p:cNvPicPr>
          <p:nvPr/>
        </p:nvPicPr>
        <p:blipFill>
          <a:blip r:embed="rId7"/>
          <a:srcRect/>
          <a:stretch>
            <a:fillRect/>
          </a:stretch>
        </p:blipFill>
        <p:spPr bwMode="auto">
          <a:xfrm>
            <a:off x="-12700" y="0"/>
            <a:ext cx="3308350" cy="2205038"/>
          </a:xfrm>
          <a:prstGeom prst="rect">
            <a:avLst/>
          </a:prstGeom>
          <a:noFill/>
          <a:ln w="9525">
            <a:noFill/>
            <a:miter lim="800000"/>
            <a:headEnd/>
            <a:tailEnd/>
          </a:ln>
        </p:spPr>
      </p:pic>
      <p:pic>
        <p:nvPicPr>
          <p:cNvPr id="72711" name="Bildobjekt 7" descr="IMG_1033_.jpg"/>
          <p:cNvPicPr>
            <a:picLocks noChangeAspect="1"/>
          </p:cNvPicPr>
          <p:nvPr/>
        </p:nvPicPr>
        <p:blipFill>
          <a:blip r:embed="rId8"/>
          <a:srcRect/>
          <a:stretch>
            <a:fillRect/>
          </a:stretch>
        </p:blipFill>
        <p:spPr bwMode="auto">
          <a:xfrm>
            <a:off x="-6350" y="2263775"/>
            <a:ext cx="2486025" cy="1657350"/>
          </a:xfrm>
          <a:prstGeom prst="rect">
            <a:avLst/>
          </a:prstGeom>
          <a:noFill/>
          <a:ln w="9525">
            <a:noFill/>
            <a:miter lim="800000"/>
            <a:headEnd/>
            <a:tailEnd/>
          </a:ln>
        </p:spPr>
      </p:pic>
      <p:pic>
        <p:nvPicPr>
          <p:cNvPr id="72712" name="Bildobjekt 11" descr="STREETFOOD-6762.jpg"/>
          <p:cNvPicPr>
            <a:picLocks noChangeAspect="1"/>
          </p:cNvPicPr>
          <p:nvPr/>
        </p:nvPicPr>
        <p:blipFill>
          <a:blip r:embed="rId9"/>
          <a:srcRect/>
          <a:stretch>
            <a:fillRect/>
          </a:stretch>
        </p:blipFill>
        <p:spPr bwMode="auto">
          <a:xfrm>
            <a:off x="2546350" y="2263775"/>
            <a:ext cx="3757613" cy="2505075"/>
          </a:xfrm>
          <a:prstGeom prst="rect">
            <a:avLst/>
          </a:prstGeom>
          <a:noFill/>
          <a:ln w="9525">
            <a:noFill/>
            <a:miter lim="800000"/>
            <a:headEnd/>
            <a:tailEnd/>
          </a:ln>
        </p:spPr>
      </p:pic>
      <p:pic>
        <p:nvPicPr>
          <p:cNvPr id="72713" name="Bildobjekt 12" descr="_MG_0078-2_orig.jpg"/>
          <p:cNvPicPr>
            <a:picLocks noChangeAspect="1"/>
          </p:cNvPicPr>
          <p:nvPr/>
        </p:nvPicPr>
        <p:blipFill>
          <a:blip r:embed="rId10"/>
          <a:srcRect l="-37" t="-17633"/>
          <a:stretch>
            <a:fillRect/>
          </a:stretch>
        </p:blipFill>
        <p:spPr bwMode="auto">
          <a:xfrm>
            <a:off x="4702175" y="4475163"/>
            <a:ext cx="1603375" cy="2406650"/>
          </a:xfrm>
          <a:prstGeom prst="rect">
            <a:avLst/>
          </a:prstGeom>
          <a:noFill/>
          <a:ln w="9525">
            <a:noFill/>
            <a:miter lim="800000"/>
            <a:headEnd/>
            <a:tailEnd/>
          </a:ln>
        </p:spPr>
      </p:pic>
      <p:pic>
        <p:nvPicPr>
          <p:cNvPr id="72714" name="Bildobjekt 13" descr="SmakaPaSkane_300dpi-2.jpg"/>
          <p:cNvPicPr>
            <a:picLocks noChangeAspect="1"/>
          </p:cNvPicPr>
          <p:nvPr/>
        </p:nvPicPr>
        <p:blipFill>
          <a:blip r:embed="rId11"/>
          <a:srcRect/>
          <a:stretch>
            <a:fillRect/>
          </a:stretch>
        </p:blipFill>
        <p:spPr bwMode="auto">
          <a:xfrm>
            <a:off x="3359150" y="0"/>
            <a:ext cx="2940050" cy="2205038"/>
          </a:xfrm>
          <a:prstGeom prst="rect">
            <a:avLst/>
          </a:prstGeom>
          <a:noFill/>
          <a:ln w="9525">
            <a:noFill/>
            <a:miter lim="800000"/>
            <a:headEnd/>
            <a:tailEnd/>
          </a:ln>
        </p:spPr>
      </p:pic>
      <p:pic>
        <p:nvPicPr>
          <p:cNvPr id="72715" name="Bildobjekt 14" descr="IMG_1380.JPG"/>
          <p:cNvPicPr>
            <a:picLocks noChangeAspect="1"/>
          </p:cNvPicPr>
          <p:nvPr/>
        </p:nvPicPr>
        <p:blipFill>
          <a:blip r:embed="rId12"/>
          <a:srcRect t="-2"/>
          <a:stretch>
            <a:fillRect/>
          </a:stretch>
        </p:blipFill>
        <p:spPr bwMode="auto">
          <a:xfrm>
            <a:off x="1936750" y="3979863"/>
            <a:ext cx="538163" cy="788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Bildobjekt 3"/>
          <p:cNvPicPr>
            <a:picLocks noChangeAspect="1"/>
          </p:cNvPicPr>
          <p:nvPr/>
        </p:nvPicPr>
        <p:blipFill>
          <a:blip r:embed="rId3"/>
          <a:srcRect/>
          <a:stretch>
            <a:fillRect/>
          </a:stretch>
        </p:blipFill>
        <p:spPr bwMode="auto">
          <a:xfrm>
            <a:off x="774700" y="1270000"/>
            <a:ext cx="7475538" cy="4983163"/>
          </a:xfrm>
          <a:prstGeom prst="rect">
            <a:avLst/>
          </a:prstGeom>
          <a:noFill/>
          <a:ln w="9525">
            <a:noFill/>
            <a:miter lim="800000"/>
            <a:headEnd/>
            <a:tailEnd/>
          </a:ln>
        </p:spPr>
      </p:pic>
      <p:sp>
        <p:nvSpPr>
          <p:cNvPr id="40962" name="textruta 4"/>
          <p:cNvSpPr txBox="1">
            <a:spLocks noChangeArrowheads="1"/>
          </p:cNvSpPr>
          <p:nvPr/>
        </p:nvSpPr>
        <p:spPr bwMode="auto">
          <a:xfrm>
            <a:off x="812800" y="3538538"/>
            <a:ext cx="7569200" cy="2246312"/>
          </a:xfrm>
          <a:prstGeom prst="rect">
            <a:avLst/>
          </a:prstGeom>
          <a:noFill/>
          <a:ln w="9525">
            <a:noFill/>
            <a:miter lim="800000"/>
            <a:headEnd/>
            <a:tailEnd/>
          </a:ln>
        </p:spPr>
        <p:txBody>
          <a:bodyPr wrap="none">
            <a:spAutoFit/>
          </a:bodyPr>
          <a:lstStyle/>
          <a:p>
            <a:r>
              <a:rPr lang="sv-SE" sz="2800" b="1">
                <a:solidFill>
                  <a:schemeClr val="bg1"/>
                </a:solidFill>
                <a:latin typeface="Futura Std Book"/>
              </a:rPr>
              <a:t>Regional development: from visions to public</a:t>
            </a:r>
          </a:p>
          <a:p>
            <a:r>
              <a:rPr lang="sv-SE" sz="2800" b="1">
                <a:solidFill>
                  <a:schemeClr val="bg1"/>
                </a:solidFill>
                <a:latin typeface="Futura Std Book"/>
              </a:rPr>
              <a:t>investments, policies and summing it all up</a:t>
            </a:r>
          </a:p>
          <a:p>
            <a:r>
              <a:rPr lang="sv-SE" sz="2800" b="1">
                <a:solidFill>
                  <a:schemeClr val="bg1"/>
                </a:solidFill>
                <a:latin typeface="Futura Std Book"/>
              </a:rPr>
              <a:t>in a food festival! </a:t>
            </a:r>
          </a:p>
          <a:p>
            <a:endParaRPr lang="sv-SE" sz="2800" b="1">
              <a:solidFill>
                <a:schemeClr val="bg1"/>
              </a:solidFill>
              <a:latin typeface="Futura Std Book"/>
            </a:endParaRPr>
          </a:p>
          <a:p>
            <a:endParaRPr lang="sv-SE" sz="2800" b="1">
              <a:solidFill>
                <a:schemeClr val="bg1"/>
              </a:solidFill>
              <a:latin typeface="Futura Std Book"/>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ubrik 1"/>
          <p:cNvSpPr>
            <a:spLocks noGrp="1"/>
          </p:cNvSpPr>
          <p:nvPr>
            <p:ph type="title"/>
          </p:nvPr>
        </p:nvSpPr>
        <p:spPr>
          <a:xfrm>
            <a:off x="844550" y="1379538"/>
            <a:ext cx="7712075" cy="906462"/>
          </a:xfrm>
        </p:spPr>
        <p:txBody>
          <a:bodyPr/>
          <a:lstStyle/>
          <a:p>
            <a:r>
              <a:rPr lang="sv-SE" sz="2800" smtClean="0">
                <a:latin typeface="Futura Std Book"/>
              </a:rPr>
              <a:t>Skåne a culinary region </a:t>
            </a:r>
            <a:br>
              <a:rPr lang="sv-SE" sz="2800" smtClean="0">
                <a:latin typeface="Futura Std Book"/>
              </a:rPr>
            </a:br>
            <a:r>
              <a:rPr lang="sv-SE" sz="2800" smtClean="0">
                <a:latin typeface="Futura Std Book"/>
              </a:rPr>
              <a:t>– we still have much to learn and do</a:t>
            </a:r>
          </a:p>
        </p:txBody>
      </p:sp>
      <p:pic>
        <p:nvPicPr>
          <p:cNvPr id="74754" name="Bildobjekt 3"/>
          <p:cNvPicPr>
            <a:picLocks noChangeAspect="1"/>
          </p:cNvPicPr>
          <p:nvPr/>
        </p:nvPicPr>
        <p:blipFill>
          <a:blip r:embed="rId2"/>
          <a:srcRect/>
          <a:stretch>
            <a:fillRect/>
          </a:stretch>
        </p:blipFill>
        <p:spPr bwMode="auto">
          <a:xfrm rot="731419">
            <a:off x="6681788" y="1208088"/>
            <a:ext cx="3173412" cy="4694237"/>
          </a:xfrm>
          <a:prstGeom prst="rect">
            <a:avLst/>
          </a:prstGeom>
          <a:noFill/>
          <a:ln w="9525">
            <a:noFill/>
            <a:miter lim="800000"/>
            <a:headEnd/>
            <a:tailEnd/>
          </a:ln>
        </p:spPr>
      </p:pic>
      <p:sp>
        <p:nvSpPr>
          <p:cNvPr id="3" name="Platshållare för innehåll 2"/>
          <p:cNvSpPr>
            <a:spLocks noGrp="1"/>
          </p:cNvSpPr>
          <p:nvPr>
            <p:ph idx="1"/>
          </p:nvPr>
        </p:nvSpPr>
        <p:spPr>
          <a:xfrm>
            <a:off x="722313" y="2363788"/>
            <a:ext cx="7834312" cy="3967162"/>
          </a:xfrm>
        </p:spPr>
        <p:txBody>
          <a:bodyPr/>
          <a:lstStyle/>
          <a:p>
            <a:pPr marL="0" indent="0">
              <a:buFont typeface="Arial" charset="0"/>
              <a:buNone/>
              <a:defRPr/>
            </a:pPr>
            <a:r>
              <a:rPr lang="sv-SE" sz="1700" b="1" dirty="0" smtClean="0">
                <a:solidFill>
                  <a:srgbClr val="7030A0"/>
                </a:solidFill>
                <a:latin typeface="Futura Std Book" panose="020B0502020204020303" pitchFamily="34" charset="0"/>
                <a:ea typeface="ＭＳ Ｐゴシック" charset="0"/>
              </a:rPr>
              <a:t>9th </a:t>
            </a:r>
            <a:r>
              <a:rPr lang="sv-SE" sz="1700" b="1" dirty="0" err="1">
                <a:solidFill>
                  <a:srgbClr val="7030A0"/>
                </a:solidFill>
                <a:latin typeface="Futura Std Book" panose="020B0502020204020303" pitchFamily="34" charset="0"/>
                <a:ea typeface="ＭＳ Ｐゴシック" charset="0"/>
              </a:rPr>
              <a:t>place</a:t>
            </a:r>
            <a:r>
              <a:rPr lang="sv-SE" sz="1700" b="1" dirty="0">
                <a:solidFill>
                  <a:srgbClr val="7030A0"/>
                </a:solidFill>
                <a:latin typeface="Futura Std Book" panose="020B0502020204020303" pitchFamily="34" charset="0"/>
                <a:ea typeface="ＭＳ Ｐゴシック" charset="0"/>
              </a:rPr>
              <a:t> on </a:t>
            </a:r>
            <a:r>
              <a:rPr lang="sv-SE" sz="1700" b="1" dirty="0" smtClean="0">
                <a:solidFill>
                  <a:srgbClr val="7030A0"/>
                </a:solidFill>
                <a:latin typeface="Futura Std Book" panose="020B0502020204020303" pitchFamily="34" charset="0"/>
                <a:ea typeface="ＭＳ Ｐゴシック" charset="0"/>
              </a:rPr>
              <a:t>NYT Travel </a:t>
            </a:r>
            <a:r>
              <a:rPr lang="sv-SE" sz="1700" b="1" dirty="0">
                <a:solidFill>
                  <a:srgbClr val="7030A0"/>
                </a:solidFill>
                <a:latin typeface="Futura Std Book" panose="020B0502020204020303" pitchFamily="34" charset="0"/>
                <a:ea typeface="ＭＳ Ｐゴシック" charset="0"/>
              </a:rPr>
              <a:t>list of destinations to </a:t>
            </a:r>
            <a:r>
              <a:rPr lang="sv-SE" sz="1700" b="1" dirty="0" err="1">
                <a:solidFill>
                  <a:srgbClr val="7030A0"/>
                </a:solidFill>
                <a:latin typeface="Futura Std Book" panose="020B0502020204020303" pitchFamily="34" charset="0"/>
                <a:ea typeface="ＭＳ Ｐゴシック" charset="0"/>
              </a:rPr>
              <a:t>travel</a:t>
            </a:r>
            <a:r>
              <a:rPr lang="sv-SE" sz="1700" b="1" dirty="0">
                <a:solidFill>
                  <a:srgbClr val="7030A0"/>
                </a:solidFill>
                <a:latin typeface="Futura Std Book" panose="020B0502020204020303" pitchFamily="34" charset="0"/>
                <a:ea typeface="ＭＳ Ｐゴシック" charset="0"/>
              </a:rPr>
              <a:t> to in 2016</a:t>
            </a:r>
          </a:p>
          <a:p>
            <a:pPr lvl="1">
              <a:defRPr/>
            </a:pPr>
            <a:r>
              <a:rPr lang="sv-SE" sz="1700" b="1" dirty="0">
                <a:solidFill>
                  <a:srgbClr val="7030A0"/>
                </a:solidFill>
                <a:latin typeface="Futura Std Book" panose="020B0502020204020303" pitchFamily="34" charset="0"/>
                <a:ea typeface="ＭＳ Ｐゴシック" charset="0"/>
              </a:rPr>
              <a:t>”The Skåne </a:t>
            </a:r>
            <a:r>
              <a:rPr lang="sv-SE" sz="1700" b="1" dirty="0" err="1">
                <a:solidFill>
                  <a:srgbClr val="7030A0"/>
                </a:solidFill>
                <a:latin typeface="Futura Std Book" panose="020B0502020204020303" pitchFamily="34" charset="0"/>
                <a:ea typeface="ＭＳ Ｐゴシック" charset="0"/>
              </a:rPr>
              <a:t>kitchen</a:t>
            </a:r>
            <a:r>
              <a:rPr lang="sv-SE" sz="1700" b="1" dirty="0">
                <a:solidFill>
                  <a:srgbClr val="7030A0"/>
                </a:solidFill>
                <a:latin typeface="Futura Std Book" panose="020B0502020204020303" pitchFamily="34" charset="0"/>
                <a:ea typeface="ＭＳ Ｐゴシック" charset="0"/>
              </a:rPr>
              <a:t> is the </a:t>
            </a:r>
            <a:r>
              <a:rPr lang="sv-SE" sz="1700" b="1" dirty="0" err="1">
                <a:solidFill>
                  <a:srgbClr val="7030A0"/>
                </a:solidFill>
                <a:latin typeface="Futura Std Book" panose="020B0502020204020303" pitchFamily="34" charset="0"/>
                <a:ea typeface="ＭＳ Ｐゴシック" charset="0"/>
              </a:rPr>
              <a:t>next</a:t>
            </a:r>
            <a:r>
              <a:rPr lang="sv-SE" sz="1700" b="1" dirty="0">
                <a:solidFill>
                  <a:srgbClr val="7030A0"/>
                </a:solidFill>
                <a:latin typeface="Futura Std Book" panose="020B0502020204020303" pitchFamily="34" charset="0"/>
                <a:ea typeface="ＭＳ Ｐゴシック" charset="0"/>
              </a:rPr>
              <a:t> </a:t>
            </a:r>
            <a:r>
              <a:rPr lang="sv-SE" sz="1700" b="1" dirty="0" err="1">
                <a:solidFill>
                  <a:srgbClr val="7030A0"/>
                </a:solidFill>
                <a:latin typeface="Futura Std Book" panose="020B0502020204020303" pitchFamily="34" charset="0"/>
                <a:ea typeface="ＭＳ Ｐゴシック" charset="0"/>
              </a:rPr>
              <a:t>big</a:t>
            </a:r>
            <a:r>
              <a:rPr lang="sv-SE" sz="1700" b="1" dirty="0">
                <a:solidFill>
                  <a:srgbClr val="7030A0"/>
                </a:solidFill>
                <a:latin typeface="Futura Std Book" panose="020B0502020204020303" pitchFamily="34" charset="0"/>
                <a:ea typeface="ＭＳ Ｐゴシック" charset="0"/>
              </a:rPr>
              <a:t> </a:t>
            </a:r>
            <a:r>
              <a:rPr lang="sv-SE" sz="1700" b="1" dirty="0" err="1">
                <a:solidFill>
                  <a:srgbClr val="7030A0"/>
                </a:solidFill>
                <a:latin typeface="Futura Std Book" panose="020B0502020204020303" pitchFamily="34" charset="0"/>
                <a:ea typeface="ＭＳ Ｐゴシック" charset="0"/>
              </a:rPr>
              <a:t>thing</a:t>
            </a:r>
            <a:r>
              <a:rPr lang="sv-SE" sz="1700" b="1" dirty="0" smtClean="0">
                <a:solidFill>
                  <a:srgbClr val="7030A0"/>
                </a:solidFill>
                <a:latin typeface="Futura Std Book" panose="020B0502020204020303" pitchFamily="34" charset="0"/>
                <a:ea typeface="ＭＳ Ｐゴシック" charset="0"/>
              </a:rPr>
              <a:t>”. We </a:t>
            </a:r>
            <a:r>
              <a:rPr lang="sv-SE" sz="1700" b="1" dirty="0" err="1" smtClean="0">
                <a:solidFill>
                  <a:srgbClr val="7030A0"/>
                </a:solidFill>
                <a:latin typeface="Futura Std Book" panose="020B0502020204020303" pitchFamily="34" charset="0"/>
                <a:ea typeface="ＭＳ Ｐゴシック" charset="0"/>
              </a:rPr>
              <a:t>are</a:t>
            </a:r>
            <a:r>
              <a:rPr lang="sv-SE" sz="1700" b="1" dirty="0" smtClean="0">
                <a:solidFill>
                  <a:srgbClr val="7030A0"/>
                </a:solidFill>
                <a:latin typeface="Futura Std Book" panose="020B0502020204020303" pitchFamily="34" charset="0"/>
                <a:ea typeface="ＭＳ Ｐゴシック" charset="0"/>
              </a:rPr>
              <a:t> </a:t>
            </a:r>
            <a:r>
              <a:rPr lang="sv-SE" sz="1700" b="1" dirty="0" err="1" smtClean="0">
                <a:solidFill>
                  <a:srgbClr val="7030A0"/>
                </a:solidFill>
                <a:latin typeface="Futura Std Book" panose="020B0502020204020303" pitchFamily="34" charset="0"/>
                <a:ea typeface="ＭＳ Ｐゴシック" charset="0"/>
              </a:rPr>
              <a:t>proud</a:t>
            </a:r>
            <a:r>
              <a:rPr lang="sv-SE" sz="1700" b="1" dirty="0" smtClean="0">
                <a:solidFill>
                  <a:srgbClr val="7030A0"/>
                </a:solidFill>
                <a:latin typeface="Futura Std Book" panose="020B0502020204020303" pitchFamily="34" charset="0"/>
                <a:ea typeface="ＭＳ Ｐゴシック" charset="0"/>
              </a:rPr>
              <a:t>!</a:t>
            </a:r>
            <a:endParaRPr lang="sv-SE" sz="1700" b="1" dirty="0">
              <a:solidFill>
                <a:srgbClr val="7030A0"/>
              </a:solidFill>
              <a:latin typeface="Futura Std Book" panose="020B0502020204020303" pitchFamily="34" charset="0"/>
              <a:ea typeface="ＭＳ Ｐゴシック" charset="0"/>
            </a:endParaRPr>
          </a:p>
          <a:p>
            <a:pPr marL="0" indent="0">
              <a:buFont typeface="Arial" charset="0"/>
              <a:buNone/>
              <a:defRPr/>
            </a:pPr>
            <a:r>
              <a:rPr lang="sv-SE" sz="1800" b="1" dirty="0" smtClean="0">
                <a:latin typeface="Futura Std Book" panose="020B0502020204020303" pitchFamily="34" charset="0"/>
                <a:ea typeface="ＭＳ Ｐゴシック" charset="0"/>
              </a:rPr>
              <a:t>It is NOT a </a:t>
            </a:r>
            <a:r>
              <a:rPr lang="sv-SE" sz="1800" b="1" dirty="0" err="1" smtClean="0">
                <a:latin typeface="Futura Std Book" panose="020B0502020204020303" pitchFamily="34" charset="0"/>
                <a:ea typeface="ＭＳ Ｐゴシック" charset="0"/>
              </a:rPr>
              <a:t>coincidence</a:t>
            </a:r>
            <a:r>
              <a:rPr lang="sv-SE" sz="1800" b="1" dirty="0" smtClean="0">
                <a:latin typeface="Futura Std Book" panose="020B0502020204020303" pitchFamily="34" charset="0"/>
                <a:ea typeface="ＭＳ Ｐゴシック" charset="0"/>
              </a:rPr>
              <a:t>! </a:t>
            </a:r>
            <a:r>
              <a:rPr lang="sv-SE" sz="1800" b="1" dirty="0" err="1" smtClean="0">
                <a:latin typeface="Futura Std Book" panose="020B0502020204020303" pitchFamily="34" charset="0"/>
                <a:ea typeface="ＭＳ Ｐゴシック" charset="0"/>
              </a:rPr>
              <a:t>It’s</a:t>
            </a:r>
            <a:r>
              <a:rPr lang="sv-SE" sz="1800" b="1" dirty="0" smtClean="0">
                <a:latin typeface="Futura Std Book" panose="020B0502020204020303" pitchFamily="34" charset="0"/>
                <a:ea typeface="ＭＳ Ｐゴシック" charset="0"/>
              </a:rPr>
              <a:t> all </a:t>
            </a:r>
            <a:r>
              <a:rPr lang="sv-SE" sz="1800" b="1" dirty="0" err="1" smtClean="0">
                <a:latin typeface="Futura Std Book" panose="020B0502020204020303" pitchFamily="34" charset="0"/>
                <a:ea typeface="ＭＳ Ｐゴシック" charset="0"/>
              </a:rPr>
              <a:t>about</a:t>
            </a:r>
            <a:r>
              <a:rPr lang="sv-SE" sz="1800" b="1" dirty="0" smtClean="0">
                <a:latin typeface="Futura Std Book" panose="020B0502020204020303" pitchFamily="34" charset="0"/>
                <a:ea typeface="ＭＳ Ｐゴシック" charset="0"/>
              </a:rPr>
              <a:t>:</a:t>
            </a:r>
            <a:endParaRPr lang="sv-SE" sz="1600" b="1" dirty="0" smtClean="0">
              <a:latin typeface="Futura Std Book" panose="020B0502020204020303" pitchFamily="34" charset="0"/>
              <a:ea typeface="ＭＳ Ｐゴシック" charset="0"/>
            </a:endParaRPr>
          </a:p>
          <a:p>
            <a:pPr>
              <a:defRPr/>
            </a:pPr>
            <a:r>
              <a:rPr lang="sv-SE" sz="1500" dirty="0" err="1" smtClean="0">
                <a:latin typeface="Futura Std Book" panose="020B0502020204020303" pitchFamily="34" charset="0"/>
                <a:ea typeface="ＭＳ Ｐゴシック" charset="0"/>
              </a:rPr>
              <a:t>Cooperation</a:t>
            </a:r>
            <a:r>
              <a:rPr lang="sv-SE" sz="1500" dirty="0" smtClean="0">
                <a:latin typeface="Futura Std Book" panose="020B0502020204020303" pitchFamily="34" charset="0"/>
                <a:ea typeface="ＭＳ Ｐゴシック" charset="0"/>
              </a:rPr>
              <a:t>, </a:t>
            </a:r>
            <a:r>
              <a:rPr lang="sv-SE" sz="1500" dirty="0" err="1" smtClean="0">
                <a:latin typeface="Futura Std Book" panose="020B0502020204020303" pitchFamily="34" charset="0"/>
                <a:ea typeface="ＭＳ Ｐゴシック" charset="0"/>
              </a:rPr>
              <a:t>cooperation</a:t>
            </a:r>
            <a:r>
              <a:rPr lang="sv-SE" sz="1500" dirty="0" smtClean="0">
                <a:latin typeface="Futura Std Book" panose="020B0502020204020303" pitchFamily="34" charset="0"/>
                <a:ea typeface="ＭＳ Ｐゴシック" charset="0"/>
              </a:rPr>
              <a:t>, </a:t>
            </a:r>
            <a:r>
              <a:rPr lang="sv-SE" sz="1500" dirty="0" err="1" smtClean="0">
                <a:latin typeface="Futura Std Book" panose="020B0502020204020303" pitchFamily="34" charset="0"/>
                <a:ea typeface="ＭＳ Ｐゴシック" charset="0"/>
              </a:rPr>
              <a:t>cooperation</a:t>
            </a:r>
            <a:r>
              <a:rPr lang="sv-SE" sz="1500" dirty="0" smtClean="0">
                <a:latin typeface="Futura Std Book" panose="020B0502020204020303" pitchFamily="34" charset="0"/>
                <a:ea typeface="ＭＳ Ｐゴシック" charset="0"/>
              </a:rPr>
              <a:t> </a:t>
            </a:r>
          </a:p>
          <a:p>
            <a:pPr marL="0" indent="0">
              <a:buFont typeface="Arial" charset="0"/>
              <a:buNone/>
              <a:defRPr/>
            </a:pPr>
            <a:r>
              <a:rPr lang="sv-SE" sz="1500" dirty="0">
                <a:latin typeface="Futura Std Book" panose="020B0502020204020303" pitchFamily="34" charset="0"/>
                <a:ea typeface="ＭＳ Ｐゴシック" charset="0"/>
              </a:rPr>
              <a:t>	</a:t>
            </a:r>
            <a:r>
              <a:rPr lang="sv-SE" sz="1500" dirty="0" smtClean="0">
                <a:latin typeface="Futura Std Book" panose="020B0502020204020303" pitchFamily="34" charset="0"/>
                <a:ea typeface="ＭＳ Ｐゴシック" charset="0"/>
              </a:rPr>
              <a:t>– and so </a:t>
            </a:r>
            <a:r>
              <a:rPr lang="sv-SE" sz="1500" dirty="0" err="1" smtClean="0">
                <a:latin typeface="Futura Std Book" panose="020B0502020204020303" pitchFamily="34" charset="0"/>
                <a:ea typeface="ＭＳ Ｐゴシック" charset="0"/>
              </a:rPr>
              <a:t>many</a:t>
            </a:r>
            <a:r>
              <a:rPr lang="sv-SE" sz="1500" dirty="0" smtClean="0">
                <a:latin typeface="Futura Std Book" panose="020B0502020204020303" pitchFamily="34" charset="0"/>
                <a:ea typeface="ＭＳ Ｐゴシック" charset="0"/>
              </a:rPr>
              <a:t> </a:t>
            </a:r>
            <a:r>
              <a:rPr lang="sv-SE" sz="1500" dirty="0" err="1" smtClean="0">
                <a:latin typeface="Futura Std Book" panose="020B0502020204020303" pitchFamily="34" charset="0"/>
                <a:ea typeface="ＭＳ Ｐゴシック" charset="0"/>
              </a:rPr>
              <a:t>possibilities</a:t>
            </a:r>
            <a:r>
              <a:rPr lang="sv-SE" sz="1500" dirty="0" smtClean="0">
                <a:latin typeface="Futura Std Book" panose="020B0502020204020303" pitchFamily="34" charset="0"/>
                <a:ea typeface="ＭＳ Ｐゴシック" charset="0"/>
              </a:rPr>
              <a:t> still to dig </a:t>
            </a:r>
            <a:r>
              <a:rPr lang="sv-SE" sz="1500" dirty="0" err="1" smtClean="0">
                <a:latin typeface="Futura Std Book" panose="020B0502020204020303" pitchFamily="34" charset="0"/>
                <a:ea typeface="ＭＳ Ｐゴシック" charset="0"/>
              </a:rPr>
              <a:t>into</a:t>
            </a:r>
            <a:r>
              <a:rPr lang="sv-SE" sz="1500" dirty="0" smtClean="0">
                <a:latin typeface="Futura Std Book" panose="020B0502020204020303" pitchFamily="34" charset="0"/>
                <a:ea typeface="ＭＳ Ｐゴシック" charset="0"/>
              </a:rPr>
              <a:t>!</a:t>
            </a:r>
          </a:p>
          <a:p>
            <a:pPr>
              <a:defRPr/>
            </a:pPr>
            <a:r>
              <a:rPr lang="sv-SE" sz="1500" dirty="0" smtClean="0">
                <a:latin typeface="Futura Std Book" panose="020B0502020204020303" pitchFamily="34" charset="0"/>
                <a:ea typeface="ＭＳ Ｐゴシック" charset="0"/>
              </a:rPr>
              <a:t>New innovative </a:t>
            </a:r>
            <a:r>
              <a:rPr lang="sv-SE" sz="1500" dirty="0" err="1" smtClean="0">
                <a:latin typeface="Futura Std Book" panose="020B0502020204020303" pitchFamily="34" charset="0"/>
                <a:ea typeface="ＭＳ Ｐゴシック" charset="0"/>
              </a:rPr>
              <a:t>concepts</a:t>
            </a:r>
            <a:r>
              <a:rPr lang="sv-SE" sz="1500" dirty="0" smtClean="0">
                <a:latin typeface="Futura Std Book" panose="020B0502020204020303" pitchFamily="34" charset="0"/>
                <a:ea typeface="ＭＳ Ｐゴシック" charset="0"/>
              </a:rPr>
              <a:t> and </a:t>
            </a:r>
            <a:r>
              <a:rPr lang="sv-SE" sz="1500" dirty="0" err="1" smtClean="0">
                <a:latin typeface="Futura Std Book" panose="020B0502020204020303" pitchFamily="34" charset="0"/>
                <a:ea typeface="ＭＳ Ｐゴシック" charset="0"/>
              </a:rPr>
              <a:t>ways</a:t>
            </a:r>
            <a:r>
              <a:rPr lang="sv-SE" sz="1500" dirty="0" smtClean="0">
                <a:latin typeface="Futura Std Book" panose="020B0502020204020303" pitchFamily="34" charset="0"/>
                <a:ea typeface="ＭＳ Ｐゴシック" charset="0"/>
              </a:rPr>
              <a:t> of </a:t>
            </a:r>
            <a:r>
              <a:rPr lang="sv-SE" sz="1500" dirty="0" err="1" smtClean="0">
                <a:latin typeface="Futura Std Book" panose="020B0502020204020303" pitchFamily="34" charset="0"/>
                <a:ea typeface="ＭＳ Ｐゴシック" charset="0"/>
              </a:rPr>
              <a:t>collaborating</a:t>
            </a:r>
            <a:endParaRPr lang="sv-SE" sz="1500" dirty="0" smtClean="0">
              <a:latin typeface="Futura Std Book" panose="020B0502020204020303" pitchFamily="34" charset="0"/>
              <a:ea typeface="ＭＳ Ｐゴシック" charset="0"/>
            </a:endParaRPr>
          </a:p>
          <a:p>
            <a:pPr>
              <a:defRPr/>
            </a:pPr>
            <a:r>
              <a:rPr lang="sv-SE" sz="1500" dirty="0">
                <a:latin typeface="Futura Std Book" panose="020B0502020204020303" pitchFamily="34" charset="0"/>
                <a:ea typeface="ＭＳ Ｐゴシック" charset="0"/>
              </a:rPr>
              <a:t>Public </a:t>
            </a:r>
            <a:r>
              <a:rPr lang="sv-SE" sz="1500" dirty="0" err="1" smtClean="0">
                <a:latin typeface="Futura Std Book" panose="020B0502020204020303" pitchFamily="34" charset="0"/>
                <a:ea typeface="ＭＳ Ｐゴシック" charset="0"/>
              </a:rPr>
              <a:t>investments</a:t>
            </a:r>
            <a:r>
              <a:rPr lang="sv-SE" sz="1500" dirty="0" smtClean="0">
                <a:latin typeface="Futura Std Book" panose="020B0502020204020303" pitchFamily="34" charset="0"/>
                <a:ea typeface="ＭＳ Ｐゴシック" charset="0"/>
              </a:rPr>
              <a:t> &amp; </a:t>
            </a:r>
            <a:r>
              <a:rPr lang="sv-SE" sz="1500" dirty="0" err="1" smtClean="0">
                <a:latin typeface="Futura Std Book" panose="020B0502020204020303" pitchFamily="34" charset="0"/>
                <a:ea typeface="ＭＳ Ｐゴシック" charset="0"/>
              </a:rPr>
              <a:t>strategic</a:t>
            </a:r>
            <a:r>
              <a:rPr lang="sv-SE" sz="1500" dirty="0" smtClean="0">
                <a:latin typeface="Futura Std Book" panose="020B0502020204020303" pitchFamily="34" charset="0"/>
                <a:ea typeface="ＭＳ Ｐゴシック" charset="0"/>
              </a:rPr>
              <a:t> </a:t>
            </a:r>
            <a:r>
              <a:rPr lang="sv-SE" sz="1500" dirty="0" err="1" smtClean="0">
                <a:latin typeface="Futura Std Book" panose="020B0502020204020303" pitchFamily="34" charset="0"/>
                <a:ea typeface="ＭＳ Ｐゴシック" charset="0"/>
              </a:rPr>
              <a:t>processes</a:t>
            </a:r>
            <a:endParaRPr lang="sv-SE" sz="1500" dirty="0" smtClean="0">
              <a:latin typeface="Futura Std Book" panose="020B0502020204020303" pitchFamily="34" charset="0"/>
              <a:ea typeface="ＭＳ Ｐゴシック" charset="0"/>
            </a:endParaRPr>
          </a:p>
          <a:p>
            <a:pPr>
              <a:defRPr/>
            </a:pPr>
            <a:r>
              <a:rPr lang="sv-SE" sz="1500" dirty="0" smtClean="0">
                <a:latin typeface="Futura Std Book" panose="020B0502020204020303" pitchFamily="34" charset="0"/>
                <a:ea typeface="ＭＳ Ｐゴシック" charset="0"/>
              </a:rPr>
              <a:t>Small </a:t>
            </a:r>
            <a:r>
              <a:rPr lang="sv-SE" sz="1500" dirty="0" err="1" smtClean="0">
                <a:latin typeface="Futura Std Book" panose="020B0502020204020303" pitchFamily="34" charset="0"/>
                <a:ea typeface="ＭＳ Ｐゴシック" charset="0"/>
              </a:rPr>
              <a:t>scale</a:t>
            </a:r>
            <a:r>
              <a:rPr lang="sv-SE" sz="1500" dirty="0" smtClean="0">
                <a:latin typeface="Futura Std Book" panose="020B0502020204020303" pitchFamily="34" charset="0"/>
                <a:ea typeface="ＭＳ Ｐゴシック" charset="0"/>
              </a:rPr>
              <a:t> </a:t>
            </a:r>
            <a:r>
              <a:rPr lang="sv-SE" sz="1500" dirty="0" err="1" smtClean="0">
                <a:latin typeface="Futura Std Book" panose="020B0502020204020303" pitchFamily="34" charset="0"/>
                <a:ea typeface="ＭＳ Ｐゴシック" charset="0"/>
              </a:rPr>
              <a:t>companies</a:t>
            </a:r>
            <a:r>
              <a:rPr lang="sv-SE" sz="1500" dirty="0" smtClean="0">
                <a:latin typeface="Futura Std Book" panose="020B0502020204020303" pitchFamily="34" charset="0"/>
                <a:ea typeface="ＭＳ Ｐゴシック" charset="0"/>
              </a:rPr>
              <a:t> </a:t>
            </a:r>
            <a:r>
              <a:rPr lang="sv-SE" sz="1500" dirty="0" err="1" smtClean="0">
                <a:latin typeface="Futura Std Book" panose="020B0502020204020303" pitchFamily="34" charset="0"/>
                <a:ea typeface="ＭＳ Ｐゴシック" charset="0"/>
              </a:rPr>
              <a:t>growing</a:t>
            </a:r>
            <a:r>
              <a:rPr lang="sv-SE" sz="1500" dirty="0" smtClean="0">
                <a:latin typeface="Futura Std Book" panose="020B0502020204020303" pitchFamily="34" charset="0"/>
                <a:ea typeface="ＭＳ Ｐゴシック" charset="0"/>
              </a:rPr>
              <a:t> in </a:t>
            </a:r>
            <a:r>
              <a:rPr lang="sv-SE" sz="1500" dirty="0" err="1" smtClean="0">
                <a:latin typeface="Futura Std Book" panose="020B0502020204020303" pitchFamily="34" charset="0"/>
                <a:ea typeface="ＭＳ Ｐゴシック" charset="0"/>
              </a:rPr>
              <a:t>numbers</a:t>
            </a:r>
            <a:r>
              <a:rPr lang="sv-SE" sz="1500" dirty="0" smtClean="0">
                <a:latin typeface="Futura Std Book" panose="020B0502020204020303" pitchFamily="34" charset="0"/>
                <a:ea typeface="ＭＳ Ｐゴシック" charset="0"/>
              </a:rPr>
              <a:t> and </a:t>
            </a:r>
            <a:r>
              <a:rPr lang="sv-SE" sz="1500" dirty="0" err="1" smtClean="0">
                <a:latin typeface="Futura Std Book" panose="020B0502020204020303" pitchFamily="34" charset="0"/>
                <a:ea typeface="ＭＳ Ｐゴシック" charset="0"/>
              </a:rPr>
              <a:t>size</a:t>
            </a:r>
            <a:r>
              <a:rPr lang="sv-SE" sz="1500" dirty="0" smtClean="0">
                <a:latin typeface="Futura Std Book" panose="020B0502020204020303" pitchFamily="34" charset="0"/>
                <a:ea typeface="ＭＳ Ｐゴシック" charset="0"/>
              </a:rPr>
              <a:t> </a:t>
            </a:r>
          </a:p>
          <a:p>
            <a:pPr lvl="1">
              <a:defRPr/>
            </a:pPr>
            <a:r>
              <a:rPr lang="sv-SE" sz="1500" dirty="0" smtClean="0">
                <a:latin typeface="Futura Std Book" panose="020B0502020204020303" pitchFamily="34" charset="0"/>
                <a:ea typeface="ＭＳ Ｐゴシック" charset="0"/>
              </a:rPr>
              <a:t>Becoming </a:t>
            </a:r>
            <a:r>
              <a:rPr lang="sv-SE" sz="1500" dirty="0" err="1" smtClean="0">
                <a:latin typeface="Futura Std Book" panose="020B0502020204020303" pitchFamily="34" charset="0"/>
                <a:ea typeface="ＭＳ Ｐゴシック" charset="0"/>
              </a:rPr>
              <a:t>even</a:t>
            </a:r>
            <a:r>
              <a:rPr lang="sv-SE" sz="1500" dirty="0" smtClean="0">
                <a:latin typeface="Futura Std Book" panose="020B0502020204020303" pitchFamily="34" charset="0"/>
                <a:ea typeface="ＭＳ Ｐゴシック" charset="0"/>
              </a:rPr>
              <a:t> </a:t>
            </a:r>
            <a:r>
              <a:rPr lang="sv-SE" sz="1500" dirty="0" err="1" smtClean="0">
                <a:latin typeface="Futura Std Book" panose="020B0502020204020303" pitchFamily="34" charset="0"/>
                <a:ea typeface="ＭＳ Ｐゴシック" charset="0"/>
              </a:rPr>
              <a:t>more</a:t>
            </a:r>
            <a:r>
              <a:rPr lang="sv-SE" sz="1500" dirty="0" smtClean="0">
                <a:latin typeface="Futura Std Book" panose="020B0502020204020303" pitchFamily="34" charset="0"/>
                <a:ea typeface="ＭＳ Ｐゴシック" charset="0"/>
              </a:rPr>
              <a:t> </a:t>
            </a:r>
            <a:r>
              <a:rPr lang="sv-SE" sz="1500" dirty="0" err="1" smtClean="0">
                <a:latin typeface="Futura Std Book" panose="020B0502020204020303" pitchFamily="34" charset="0"/>
                <a:ea typeface="ＭＳ Ｐゴシック" charset="0"/>
              </a:rPr>
              <a:t>professional</a:t>
            </a:r>
            <a:r>
              <a:rPr lang="sv-SE" sz="1500" dirty="0" smtClean="0">
                <a:latin typeface="Futura Std Book" panose="020B0502020204020303" pitchFamily="34" charset="0"/>
                <a:ea typeface="ＭＳ Ｐゴシック" charset="0"/>
              </a:rPr>
              <a:t> as </a:t>
            </a:r>
            <a:r>
              <a:rPr lang="sv-SE" sz="1500" dirty="0" err="1" smtClean="0">
                <a:latin typeface="Futura Std Book" panose="020B0502020204020303" pitchFamily="34" charset="0"/>
                <a:ea typeface="ＭＳ Ｐゴシック" charset="0"/>
              </a:rPr>
              <a:t>businesses</a:t>
            </a:r>
            <a:endParaRPr lang="sv-SE" sz="1500" dirty="0">
              <a:latin typeface="Futura Std Book" panose="020B0502020204020303" pitchFamily="34" charset="0"/>
              <a:ea typeface="ＭＳ Ｐゴシック" charset="0"/>
            </a:endParaRPr>
          </a:p>
          <a:p>
            <a:pPr lvl="1">
              <a:defRPr/>
            </a:pPr>
            <a:r>
              <a:rPr lang="sv-SE" sz="1500" dirty="0" err="1" smtClean="0">
                <a:latin typeface="Futura Std Book" panose="020B0502020204020303" pitchFamily="34" charset="0"/>
                <a:ea typeface="ＭＳ Ｐゴシック" charset="0"/>
              </a:rPr>
              <a:t>Finding</a:t>
            </a:r>
            <a:r>
              <a:rPr lang="sv-SE" sz="1500" dirty="0" smtClean="0">
                <a:latin typeface="Futura Std Book" panose="020B0502020204020303" pitchFamily="34" charset="0"/>
                <a:ea typeface="ＭＳ Ｐゴシック" charset="0"/>
              </a:rPr>
              <a:t> </a:t>
            </a:r>
            <a:r>
              <a:rPr lang="sv-SE" sz="1500" dirty="0" err="1" smtClean="0">
                <a:latin typeface="Futura Std Book" panose="020B0502020204020303" pitchFamily="34" charset="0"/>
                <a:ea typeface="ＭＳ Ｐゴシック" charset="0"/>
              </a:rPr>
              <a:t>their</a:t>
            </a:r>
            <a:r>
              <a:rPr lang="sv-SE" sz="1500" dirty="0" smtClean="0">
                <a:latin typeface="Futura Std Book" panose="020B0502020204020303" pitchFamily="34" charset="0"/>
                <a:ea typeface="ＭＳ Ｐゴシック" charset="0"/>
              </a:rPr>
              <a:t> </a:t>
            </a:r>
            <a:r>
              <a:rPr lang="sv-SE" sz="1500" dirty="0" err="1" smtClean="0">
                <a:latin typeface="Futura Std Book" panose="020B0502020204020303" pitchFamily="34" charset="0"/>
                <a:ea typeface="ＭＳ Ｐゴシック" charset="0"/>
              </a:rPr>
              <a:t>way</a:t>
            </a:r>
            <a:r>
              <a:rPr lang="sv-SE" sz="1500" dirty="0" smtClean="0">
                <a:latin typeface="Futura Std Book" panose="020B0502020204020303" pitchFamily="34" charset="0"/>
                <a:ea typeface="ＭＳ Ｐゴシック" charset="0"/>
              </a:rPr>
              <a:t> to the market</a:t>
            </a:r>
            <a:endParaRPr lang="sv-SE" sz="1500" dirty="0">
              <a:latin typeface="Futura Std Book" panose="020B0502020204020303" pitchFamily="34" charset="0"/>
              <a:ea typeface="ＭＳ Ｐゴシック" charset="0"/>
            </a:endParaRPr>
          </a:p>
          <a:p>
            <a:pPr>
              <a:defRPr/>
            </a:pPr>
            <a:r>
              <a:rPr lang="sv-SE" sz="1500" dirty="0" smtClean="0">
                <a:latin typeface="Futura Std Book" panose="020B0502020204020303" pitchFamily="34" charset="0"/>
                <a:ea typeface="ＭＳ Ｐゴシック" charset="0"/>
              </a:rPr>
              <a:t>Innovation, </a:t>
            </a:r>
            <a:r>
              <a:rPr lang="sv-SE" sz="1500" dirty="0" err="1" smtClean="0">
                <a:latin typeface="Futura Std Book" panose="020B0502020204020303" pitchFamily="34" charset="0"/>
                <a:ea typeface="ＭＳ Ｐゴシック" charset="0"/>
              </a:rPr>
              <a:t>hospitality</a:t>
            </a:r>
            <a:r>
              <a:rPr lang="sv-SE" sz="1500" dirty="0" smtClean="0">
                <a:latin typeface="Futura Std Book" panose="020B0502020204020303" pitchFamily="34" charset="0"/>
                <a:ea typeface="ＭＳ Ｐゴシック" charset="0"/>
              </a:rPr>
              <a:t> </a:t>
            </a:r>
            <a:endParaRPr lang="sv-SE" sz="1500" dirty="0">
              <a:latin typeface="Futura Std Book" panose="020B0502020204020303" pitchFamily="34" charset="0"/>
              <a:ea typeface="ＭＳ Ｐゴシック" charset="0"/>
            </a:endParaRPr>
          </a:p>
          <a:p>
            <a:pPr marL="0" indent="0">
              <a:buFont typeface="Arial" charset="0"/>
              <a:buNone/>
              <a:defRPr/>
            </a:pPr>
            <a:r>
              <a:rPr lang="sv-SE" sz="1500" b="1" dirty="0" err="1" smtClean="0">
                <a:latin typeface="Futura Std Book" panose="020B0502020204020303" pitchFamily="34" charset="0"/>
                <a:ea typeface="ＭＳ Ｐゴシック" charset="0"/>
              </a:rPr>
              <a:t>Supporting</a:t>
            </a:r>
            <a:r>
              <a:rPr lang="sv-SE" sz="1500" b="1" dirty="0" smtClean="0">
                <a:latin typeface="Futura Std Book" panose="020B0502020204020303" pitchFamily="34" charset="0"/>
                <a:ea typeface="ＭＳ Ｐゴシック" charset="0"/>
              </a:rPr>
              <a:t> </a:t>
            </a:r>
            <a:r>
              <a:rPr lang="sv-SE" sz="1500" b="1" dirty="0" err="1" smtClean="0">
                <a:latin typeface="Futura Std Book" panose="020B0502020204020303" pitchFamily="34" charset="0"/>
                <a:ea typeface="ＭＳ Ｐゴシック" charset="0"/>
              </a:rPr>
              <a:t>sustainable</a:t>
            </a:r>
            <a:r>
              <a:rPr lang="sv-SE" sz="1500" b="1" dirty="0" smtClean="0">
                <a:latin typeface="Futura Std Book" panose="020B0502020204020303" pitchFamily="34" charset="0"/>
                <a:ea typeface="ＭＳ Ｐゴシック" charset="0"/>
              </a:rPr>
              <a:t> </a:t>
            </a:r>
            <a:r>
              <a:rPr lang="sv-SE" sz="1500" b="1" dirty="0" err="1" smtClean="0">
                <a:latin typeface="Futura Std Book" panose="020B0502020204020303" pitchFamily="34" charset="0"/>
                <a:ea typeface="ＭＳ Ｐゴシック" charset="0"/>
              </a:rPr>
              <a:t>local</a:t>
            </a:r>
            <a:r>
              <a:rPr lang="sv-SE" sz="1500" b="1" dirty="0" smtClean="0">
                <a:latin typeface="Futura Std Book" panose="020B0502020204020303" pitchFamily="34" charset="0"/>
                <a:ea typeface="ＭＳ Ｐゴシック" charset="0"/>
              </a:rPr>
              <a:t> </a:t>
            </a:r>
            <a:r>
              <a:rPr lang="sv-SE" sz="1500" b="1" dirty="0" err="1" smtClean="0">
                <a:latin typeface="Futura Std Book" panose="020B0502020204020303" pitchFamily="34" charset="0"/>
                <a:ea typeface="ＭＳ Ｐゴシック" charset="0"/>
              </a:rPr>
              <a:t>economies</a:t>
            </a:r>
            <a:r>
              <a:rPr lang="sv-SE" sz="1500" b="1" dirty="0" smtClean="0">
                <a:latin typeface="Futura Std Book" panose="020B0502020204020303" pitchFamily="34" charset="0"/>
                <a:ea typeface="ＭＳ Ｐゴシック" charset="0"/>
              </a:rPr>
              <a:t>, </a:t>
            </a:r>
            <a:r>
              <a:rPr lang="sv-SE" sz="1500" b="1" dirty="0" err="1" smtClean="0">
                <a:latin typeface="Futura Std Book" panose="020B0502020204020303" pitchFamily="34" charset="0"/>
                <a:ea typeface="ＭＳ Ｐゴシック" charset="0"/>
              </a:rPr>
              <a:t>creating</a:t>
            </a:r>
            <a:r>
              <a:rPr lang="sv-SE" sz="1500" b="1" dirty="0" smtClean="0">
                <a:latin typeface="Futura Std Book" panose="020B0502020204020303" pitchFamily="34" charset="0"/>
                <a:ea typeface="ＭＳ Ｐゴシック" charset="0"/>
              </a:rPr>
              <a:t> a </a:t>
            </a:r>
            <a:r>
              <a:rPr lang="sv-SE" sz="1500" b="1" dirty="0" err="1" smtClean="0">
                <a:latin typeface="Futura Std Book" panose="020B0502020204020303" pitchFamily="34" charset="0"/>
                <a:ea typeface="ＭＳ Ｐゴシック" charset="0"/>
              </a:rPr>
              <a:t>thriving</a:t>
            </a:r>
            <a:r>
              <a:rPr lang="sv-SE" sz="1500" b="1" dirty="0" smtClean="0">
                <a:latin typeface="Futura Std Book" panose="020B0502020204020303" pitchFamily="34" charset="0"/>
                <a:ea typeface="ＭＳ Ｐゴシック" charset="0"/>
              </a:rPr>
              <a:t> and </a:t>
            </a:r>
            <a:r>
              <a:rPr lang="sv-SE" sz="1500" b="1" dirty="0" err="1" smtClean="0">
                <a:latin typeface="Futura Std Book" panose="020B0502020204020303" pitchFamily="34" charset="0"/>
                <a:ea typeface="ＭＳ Ｐゴシック" charset="0"/>
              </a:rPr>
              <a:t>growing</a:t>
            </a:r>
            <a:r>
              <a:rPr lang="sv-SE" sz="1500" b="1" dirty="0" smtClean="0">
                <a:latin typeface="Futura Std Book" panose="020B0502020204020303" pitchFamily="34" charset="0"/>
                <a:ea typeface="ＭＳ Ｐゴシック" charset="0"/>
              </a:rPr>
              <a:t> rural Skåne!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Bildobjekt 3"/>
          <p:cNvPicPr>
            <a:picLocks noChangeAspect="1"/>
          </p:cNvPicPr>
          <p:nvPr/>
        </p:nvPicPr>
        <p:blipFill>
          <a:blip r:embed="rId3"/>
          <a:srcRect/>
          <a:stretch>
            <a:fillRect/>
          </a:stretch>
        </p:blipFill>
        <p:spPr bwMode="auto">
          <a:xfrm>
            <a:off x="774700" y="1270000"/>
            <a:ext cx="7475538" cy="4983163"/>
          </a:xfrm>
          <a:prstGeom prst="rect">
            <a:avLst/>
          </a:prstGeom>
          <a:noFill/>
          <a:ln w="9525">
            <a:noFill/>
            <a:miter lim="800000"/>
            <a:headEnd/>
            <a:tailEnd/>
          </a:ln>
        </p:spPr>
      </p:pic>
      <p:sp>
        <p:nvSpPr>
          <p:cNvPr id="43010" name="textruta 4"/>
          <p:cNvSpPr txBox="1">
            <a:spLocks noChangeArrowheads="1"/>
          </p:cNvSpPr>
          <p:nvPr/>
        </p:nvSpPr>
        <p:spPr bwMode="auto">
          <a:xfrm>
            <a:off x="812800" y="3538538"/>
            <a:ext cx="7550150" cy="1384300"/>
          </a:xfrm>
          <a:prstGeom prst="rect">
            <a:avLst/>
          </a:prstGeom>
          <a:noFill/>
          <a:ln w="9525">
            <a:noFill/>
            <a:miter lim="800000"/>
            <a:headEnd/>
            <a:tailEnd/>
          </a:ln>
        </p:spPr>
        <p:txBody>
          <a:bodyPr wrap="none">
            <a:spAutoFit/>
          </a:bodyPr>
          <a:lstStyle/>
          <a:p>
            <a:r>
              <a:rPr lang="sv-SE" sz="2800" b="1">
                <a:solidFill>
                  <a:schemeClr val="bg1"/>
                </a:solidFill>
                <a:latin typeface="Futura Std Book"/>
              </a:rPr>
              <a:t>…or how to stimulate creativity for obtaining</a:t>
            </a:r>
          </a:p>
          <a:p>
            <a:r>
              <a:rPr lang="sv-SE" sz="2800" b="1">
                <a:solidFill>
                  <a:schemeClr val="bg1"/>
                </a:solidFill>
                <a:latin typeface="Futura Std Book"/>
              </a:rPr>
              <a:t>a sustainable food system </a:t>
            </a:r>
          </a:p>
          <a:p>
            <a:r>
              <a:rPr lang="sv-SE" sz="2800" b="1">
                <a:solidFill>
                  <a:schemeClr val="bg1"/>
                </a:solidFill>
                <a:latin typeface="Futura Std Book"/>
              </a:rPr>
              <a:t>and thriving rural communities…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ubrik 1"/>
          <p:cNvSpPr>
            <a:spLocks noGrp="1"/>
          </p:cNvSpPr>
          <p:nvPr>
            <p:ph type="title"/>
          </p:nvPr>
        </p:nvSpPr>
        <p:spPr/>
        <p:txBody>
          <a:bodyPr/>
          <a:lstStyle/>
          <a:p>
            <a:r>
              <a:rPr lang="sv-SE" smtClean="0">
                <a:latin typeface="Futura Std Book"/>
              </a:rPr>
              <a:t>Skåne a region of diversity!</a:t>
            </a:r>
          </a:p>
        </p:txBody>
      </p:sp>
      <p:sp>
        <p:nvSpPr>
          <p:cNvPr id="3" name="Platshållare för innehåll 2"/>
          <p:cNvSpPr>
            <a:spLocks noGrp="1"/>
          </p:cNvSpPr>
          <p:nvPr>
            <p:ph idx="1"/>
          </p:nvPr>
        </p:nvSpPr>
        <p:spPr>
          <a:xfrm>
            <a:off x="844550" y="2193925"/>
            <a:ext cx="7712075" cy="4298950"/>
          </a:xfrm>
        </p:spPr>
        <p:txBody>
          <a:bodyPr rtlCol="0">
            <a:normAutofit lnSpcReduction="10000"/>
          </a:bodyPr>
          <a:lstStyle/>
          <a:p>
            <a:pPr fontAlgn="auto">
              <a:spcAft>
                <a:spcPts val="0"/>
              </a:spcAft>
              <a:buFont typeface="Arial"/>
              <a:buChar char="•"/>
              <a:defRPr/>
            </a:pPr>
            <a:r>
              <a:rPr lang="sv-SE" sz="1600" dirty="0" smtClean="0">
                <a:latin typeface="Futura Std Book" panose="020B0502020204020303" pitchFamily="34" charset="0"/>
              </a:rPr>
              <a:t>Southern </a:t>
            </a:r>
            <a:r>
              <a:rPr lang="sv-SE" sz="1600" dirty="0" err="1" smtClean="0">
                <a:latin typeface="Futura Std Book" panose="020B0502020204020303" pitchFamily="34" charset="0"/>
              </a:rPr>
              <a:t>most</a:t>
            </a:r>
            <a:r>
              <a:rPr lang="sv-SE" sz="1600" dirty="0" smtClean="0">
                <a:latin typeface="Futura Std Book" panose="020B0502020204020303" pitchFamily="34" charset="0"/>
              </a:rPr>
              <a:t> region of Sweden </a:t>
            </a:r>
            <a:r>
              <a:rPr lang="sv-SE" sz="1600" dirty="0" err="1" smtClean="0">
                <a:latin typeface="Futura Std Book" panose="020B0502020204020303" pitchFamily="34" charset="0"/>
              </a:rPr>
              <a:t>covering</a:t>
            </a:r>
            <a:r>
              <a:rPr lang="sv-SE" sz="1600" dirty="0" smtClean="0">
                <a:latin typeface="Futura Std Book" panose="020B0502020204020303" pitchFamily="34" charset="0"/>
              </a:rPr>
              <a:t> 10 </a:t>
            </a:r>
            <a:r>
              <a:rPr lang="sv-SE" sz="1600" dirty="0">
                <a:latin typeface="Futura Std Book" panose="020B0502020204020303" pitchFamily="34" charset="0"/>
              </a:rPr>
              <a:t>9</a:t>
            </a:r>
            <a:r>
              <a:rPr lang="sv-SE" sz="1600" dirty="0" smtClean="0">
                <a:latin typeface="Futura Std Book" panose="020B0502020204020303" pitchFamily="34" charset="0"/>
              </a:rPr>
              <a:t>00 km2 (</a:t>
            </a:r>
            <a:r>
              <a:rPr lang="sv-SE" sz="1600" dirty="0" err="1" smtClean="0">
                <a:latin typeface="Futura Std Book" panose="020B0502020204020303" pitchFamily="34" charset="0"/>
              </a:rPr>
              <a:t>approx</a:t>
            </a:r>
            <a:r>
              <a:rPr lang="sv-SE" sz="1600" dirty="0" smtClean="0">
                <a:latin typeface="Futura Std Book" panose="020B0502020204020303" pitchFamily="34" charset="0"/>
              </a:rPr>
              <a:t> 2,5% of the total area)</a:t>
            </a:r>
          </a:p>
          <a:p>
            <a:pPr fontAlgn="auto">
              <a:spcAft>
                <a:spcPts val="0"/>
              </a:spcAft>
              <a:buFont typeface="Arial"/>
              <a:buChar char="•"/>
              <a:defRPr/>
            </a:pPr>
            <a:r>
              <a:rPr lang="sv-SE" sz="1600" dirty="0" smtClean="0">
                <a:latin typeface="Futura Std Book" panose="020B0502020204020303" pitchFamily="34" charset="0"/>
              </a:rPr>
              <a:t>1,3 </a:t>
            </a:r>
            <a:r>
              <a:rPr lang="sv-SE" sz="1600" dirty="0" err="1" smtClean="0">
                <a:latin typeface="Futura Std Book" panose="020B0502020204020303" pitchFamily="34" charset="0"/>
              </a:rPr>
              <a:t>mio</a:t>
            </a:r>
            <a:r>
              <a:rPr lang="sv-SE" sz="1600" dirty="0" smtClean="0">
                <a:latin typeface="Futura Std Book" panose="020B0502020204020303" pitchFamily="34" charset="0"/>
              </a:rPr>
              <a:t> </a:t>
            </a:r>
            <a:r>
              <a:rPr lang="sv-SE" sz="1600" dirty="0" err="1" smtClean="0">
                <a:latin typeface="Futura Std Book" panose="020B0502020204020303" pitchFamily="34" charset="0"/>
              </a:rPr>
              <a:t>inhabitants</a:t>
            </a:r>
            <a:r>
              <a:rPr lang="sv-SE" sz="1600" dirty="0" smtClean="0">
                <a:latin typeface="Futura Std Book" panose="020B0502020204020303" pitchFamily="34" charset="0"/>
              </a:rPr>
              <a:t> (</a:t>
            </a:r>
            <a:r>
              <a:rPr lang="sv-SE" sz="1600" dirty="0" err="1" smtClean="0">
                <a:latin typeface="Futura Std Book" panose="020B0502020204020303" pitchFamily="34" charset="0"/>
              </a:rPr>
              <a:t>approx</a:t>
            </a:r>
            <a:r>
              <a:rPr lang="sv-SE" sz="1600" dirty="0" smtClean="0">
                <a:latin typeface="Futura Std Book" panose="020B0502020204020303" pitchFamily="34" charset="0"/>
              </a:rPr>
              <a:t> 13% of the Swedish population)</a:t>
            </a:r>
          </a:p>
          <a:p>
            <a:pPr fontAlgn="auto">
              <a:spcAft>
                <a:spcPts val="0"/>
              </a:spcAft>
              <a:buFont typeface="Arial"/>
              <a:buChar char="•"/>
              <a:defRPr/>
            </a:pPr>
            <a:r>
              <a:rPr lang="sv-SE" sz="1600" dirty="0">
                <a:latin typeface="Futura Std Book" panose="020B0502020204020303" pitchFamily="34" charset="0"/>
              </a:rPr>
              <a:t>OECD </a:t>
            </a:r>
            <a:r>
              <a:rPr lang="sv-SE" sz="1600" dirty="0" err="1" smtClean="0">
                <a:latin typeface="Futura Std Book" panose="020B0502020204020303" pitchFamily="34" charset="0"/>
              </a:rPr>
              <a:t>report</a:t>
            </a:r>
            <a:r>
              <a:rPr lang="sv-SE" sz="1600" dirty="0" smtClean="0">
                <a:latin typeface="Futura Std Book" panose="020B0502020204020303" pitchFamily="34" charset="0"/>
              </a:rPr>
              <a:t> (2012): Skåne #4, </a:t>
            </a:r>
            <a:r>
              <a:rPr lang="sv-SE" sz="1600" dirty="0">
                <a:latin typeface="Futura Std Book" panose="020B0502020204020303" pitchFamily="34" charset="0"/>
              </a:rPr>
              <a:t>food </a:t>
            </a:r>
            <a:r>
              <a:rPr lang="sv-SE" sz="1600" dirty="0" err="1">
                <a:latin typeface="Futura Std Book" panose="020B0502020204020303" pitchFamily="34" charset="0"/>
              </a:rPr>
              <a:t>ranked</a:t>
            </a:r>
            <a:r>
              <a:rPr lang="sv-SE" sz="1600" dirty="0">
                <a:latin typeface="Futura Std Book" panose="020B0502020204020303" pitchFamily="34" charset="0"/>
              </a:rPr>
              <a:t> </a:t>
            </a:r>
            <a:r>
              <a:rPr lang="sv-SE" sz="1600" dirty="0" err="1">
                <a:latin typeface="Futura Std Book" panose="020B0502020204020303" pitchFamily="34" charset="0"/>
              </a:rPr>
              <a:t>high</a:t>
            </a:r>
            <a:r>
              <a:rPr lang="sv-SE" sz="1600" dirty="0">
                <a:latin typeface="Futura Std Book" panose="020B0502020204020303" pitchFamily="34" charset="0"/>
              </a:rPr>
              <a:t> as an innovative </a:t>
            </a:r>
            <a:r>
              <a:rPr lang="sv-SE" sz="1600" dirty="0" smtClean="0">
                <a:latin typeface="Futura Std Book" panose="020B0502020204020303" pitchFamily="34" charset="0"/>
              </a:rPr>
              <a:t>area</a:t>
            </a:r>
            <a:endParaRPr lang="sv-SE" sz="1600" dirty="0">
              <a:latin typeface="Futura Std Book" panose="020B0502020204020303" pitchFamily="34" charset="0"/>
            </a:endParaRPr>
          </a:p>
          <a:p>
            <a:pPr fontAlgn="auto">
              <a:spcAft>
                <a:spcPts val="0"/>
              </a:spcAft>
              <a:buFont typeface="Arial"/>
              <a:buChar char="•"/>
              <a:defRPr/>
            </a:pPr>
            <a:r>
              <a:rPr lang="sv-SE" sz="1600" dirty="0" smtClean="0">
                <a:latin typeface="Futura Std Book" panose="020B0502020204020303" pitchFamily="34" charset="0"/>
              </a:rPr>
              <a:t>Main </a:t>
            </a:r>
            <a:r>
              <a:rPr lang="sv-SE" sz="1600" dirty="0" err="1" smtClean="0">
                <a:latin typeface="Futura Std Book" panose="020B0502020204020303" pitchFamily="34" charset="0"/>
              </a:rPr>
              <a:t>cities</a:t>
            </a:r>
            <a:r>
              <a:rPr lang="sv-SE" sz="1600" dirty="0" smtClean="0">
                <a:latin typeface="Futura Std Book" panose="020B0502020204020303" pitchFamily="34" charset="0"/>
              </a:rPr>
              <a:t> Malmö (SW), Helsingborg (NW), Lund (SW), Kristianstad (E), Landskrona (NW)…and </a:t>
            </a:r>
            <a:r>
              <a:rPr lang="sv-SE" sz="1600" dirty="0" err="1" smtClean="0">
                <a:latin typeface="Futura Std Book" panose="020B0502020204020303" pitchFamily="34" charset="0"/>
              </a:rPr>
              <a:t>remember</a:t>
            </a:r>
            <a:r>
              <a:rPr lang="sv-SE" sz="1600" dirty="0" smtClean="0">
                <a:latin typeface="Futura Std Book" panose="020B0502020204020303" pitchFamily="34" charset="0"/>
              </a:rPr>
              <a:t> Copenhagen is </a:t>
            </a:r>
            <a:r>
              <a:rPr lang="sv-SE" sz="1600" dirty="0" err="1" smtClean="0">
                <a:latin typeface="Futura Std Book" panose="020B0502020204020303" pitchFamily="34" charset="0"/>
              </a:rPr>
              <a:t>closer</a:t>
            </a:r>
            <a:r>
              <a:rPr lang="sv-SE" sz="1600" dirty="0" smtClean="0">
                <a:latin typeface="Futura Std Book" panose="020B0502020204020303" pitchFamily="34" charset="0"/>
              </a:rPr>
              <a:t> (</a:t>
            </a:r>
            <a:r>
              <a:rPr lang="sv-SE" sz="1600" dirty="0" err="1" smtClean="0">
                <a:latin typeface="Futura Std Book" panose="020B0502020204020303" pitchFamily="34" charset="0"/>
              </a:rPr>
              <a:t>than</a:t>
            </a:r>
            <a:r>
              <a:rPr lang="sv-SE" sz="1600" dirty="0" smtClean="0">
                <a:latin typeface="Futura Std Book" panose="020B0502020204020303" pitchFamily="34" charset="0"/>
              </a:rPr>
              <a:t> Stockholm)</a:t>
            </a:r>
          </a:p>
          <a:p>
            <a:pPr fontAlgn="auto">
              <a:spcAft>
                <a:spcPts val="0"/>
              </a:spcAft>
              <a:buFont typeface="Arial"/>
              <a:buChar char="•"/>
              <a:defRPr/>
            </a:pPr>
            <a:r>
              <a:rPr lang="sv-SE" sz="1600" dirty="0" smtClean="0">
                <a:latin typeface="Futura Std Book" panose="020B0502020204020303" pitchFamily="34" charset="0"/>
              </a:rPr>
              <a:t>Skåne is </a:t>
            </a:r>
            <a:r>
              <a:rPr lang="sv-SE" sz="1600" dirty="0" err="1" smtClean="0">
                <a:latin typeface="Futura Std Book" panose="020B0502020204020303" pitchFamily="34" charset="0"/>
              </a:rPr>
              <a:t>very</a:t>
            </a:r>
            <a:r>
              <a:rPr lang="sv-SE" sz="1600" dirty="0" smtClean="0">
                <a:latin typeface="Futura Std Book" panose="020B0502020204020303" pitchFamily="34" charset="0"/>
              </a:rPr>
              <a:t> diverse </a:t>
            </a:r>
            <a:r>
              <a:rPr lang="sv-SE" sz="1600" dirty="0" err="1" smtClean="0">
                <a:latin typeface="Futura Std Book" panose="020B0502020204020303" pitchFamily="34" charset="0"/>
              </a:rPr>
              <a:t>with</a:t>
            </a:r>
            <a:r>
              <a:rPr lang="sv-SE" sz="1600" dirty="0" smtClean="0">
                <a:latin typeface="Futura Std Book" panose="020B0502020204020303" pitchFamily="34" charset="0"/>
              </a:rPr>
              <a:t> </a:t>
            </a:r>
            <a:r>
              <a:rPr lang="sv-SE" sz="1600" dirty="0" err="1" smtClean="0">
                <a:latin typeface="Futura Std Book" panose="020B0502020204020303" pitchFamily="34" charset="0"/>
              </a:rPr>
              <a:t>more</a:t>
            </a:r>
            <a:r>
              <a:rPr lang="sv-SE" sz="1600" dirty="0" smtClean="0">
                <a:latin typeface="Futura Std Book" panose="020B0502020204020303" pitchFamily="34" charset="0"/>
              </a:rPr>
              <a:t> </a:t>
            </a:r>
            <a:r>
              <a:rPr lang="sv-SE" sz="1600" dirty="0" err="1" smtClean="0">
                <a:latin typeface="Futura Std Book" panose="020B0502020204020303" pitchFamily="34" charset="0"/>
              </a:rPr>
              <a:t>than</a:t>
            </a:r>
            <a:r>
              <a:rPr lang="sv-SE" sz="1600" dirty="0" smtClean="0">
                <a:latin typeface="Futura Std Book" panose="020B0502020204020303" pitchFamily="34" charset="0"/>
              </a:rPr>
              <a:t> 170 </a:t>
            </a:r>
            <a:r>
              <a:rPr lang="sv-SE" sz="1600" dirty="0" err="1" smtClean="0">
                <a:latin typeface="Futura Std Book" panose="020B0502020204020303" pitchFamily="34" charset="0"/>
              </a:rPr>
              <a:t>nationalities</a:t>
            </a:r>
            <a:r>
              <a:rPr lang="sv-SE" sz="1600" dirty="0" smtClean="0">
                <a:latin typeface="Futura Std Book" panose="020B0502020204020303" pitchFamily="34" charset="0"/>
              </a:rPr>
              <a:t> </a:t>
            </a:r>
            <a:r>
              <a:rPr lang="sv-SE" sz="1600" dirty="0" err="1" smtClean="0">
                <a:latin typeface="Futura Std Book" panose="020B0502020204020303" pitchFamily="34" charset="0"/>
              </a:rPr>
              <a:t>alone</a:t>
            </a:r>
            <a:r>
              <a:rPr lang="sv-SE" sz="1600" dirty="0" smtClean="0">
                <a:latin typeface="Futura Std Book" panose="020B0502020204020303" pitchFamily="34" charset="0"/>
              </a:rPr>
              <a:t> in Malmö</a:t>
            </a:r>
          </a:p>
          <a:p>
            <a:pPr fontAlgn="auto">
              <a:spcAft>
                <a:spcPts val="0"/>
              </a:spcAft>
              <a:buFont typeface="Arial"/>
              <a:buChar char="•"/>
              <a:defRPr/>
            </a:pPr>
            <a:r>
              <a:rPr lang="sv-SE" sz="1600" dirty="0" smtClean="0">
                <a:latin typeface="Futura Std Book" panose="020B0502020204020303" pitchFamily="34" charset="0"/>
              </a:rPr>
              <a:t>The food </a:t>
            </a:r>
            <a:r>
              <a:rPr lang="sv-SE" sz="1600" dirty="0" err="1" smtClean="0">
                <a:latin typeface="Futura Std Book" panose="020B0502020204020303" pitchFamily="34" charset="0"/>
              </a:rPr>
              <a:t>sector</a:t>
            </a:r>
            <a:endParaRPr lang="sv-SE" sz="1600" dirty="0" smtClean="0">
              <a:latin typeface="Futura Std Book" panose="020B0502020204020303" pitchFamily="34" charset="0"/>
            </a:endParaRPr>
          </a:p>
          <a:p>
            <a:pPr lvl="1" fontAlgn="auto">
              <a:spcAft>
                <a:spcPts val="0"/>
              </a:spcAft>
              <a:buFont typeface="Arial"/>
              <a:buChar char="–"/>
              <a:defRPr/>
            </a:pPr>
            <a:r>
              <a:rPr lang="sv-SE" dirty="0" smtClean="0">
                <a:latin typeface="Futura Std Book" panose="020B0502020204020303" pitchFamily="34" charset="0"/>
              </a:rPr>
              <a:t>30+ </a:t>
            </a:r>
            <a:r>
              <a:rPr lang="sv-SE" dirty="0" err="1" smtClean="0">
                <a:latin typeface="Futura Std Book" panose="020B0502020204020303" pitchFamily="34" charset="0"/>
              </a:rPr>
              <a:t>large</a:t>
            </a:r>
            <a:r>
              <a:rPr lang="sv-SE" dirty="0" smtClean="0">
                <a:latin typeface="Futura Std Book" panose="020B0502020204020303" pitchFamily="34" charset="0"/>
              </a:rPr>
              <a:t> </a:t>
            </a:r>
            <a:r>
              <a:rPr lang="sv-SE" dirty="0" err="1" smtClean="0">
                <a:latin typeface="Futura Std Book" panose="020B0502020204020303" pitchFamily="34" charset="0"/>
              </a:rPr>
              <a:t>scale</a:t>
            </a:r>
            <a:r>
              <a:rPr lang="sv-SE" dirty="0" smtClean="0">
                <a:latin typeface="Futura Std Book" panose="020B0502020204020303" pitchFamily="34" charset="0"/>
              </a:rPr>
              <a:t> </a:t>
            </a:r>
            <a:r>
              <a:rPr lang="sv-SE" dirty="0" err="1" smtClean="0">
                <a:latin typeface="Futura Std Book" panose="020B0502020204020303" pitchFamily="34" charset="0"/>
              </a:rPr>
              <a:t>companies</a:t>
            </a:r>
            <a:r>
              <a:rPr lang="sv-SE" dirty="0" smtClean="0">
                <a:latin typeface="Futura Std Book" panose="020B0502020204020303" pitchFamily="34" charset="0"/>
              </a:rPr>
              <a:t>, </a:t>
            </a:r>
            <a:r>
              <a:rPr lang="sv-SE" dirty="0" err="1" smtClean="0">
                <a:latin typeface="Futura Std Book" panose="020B0502020204020303" pitchFamily="34" charset="0"/>
              </a:rPr>
              <a:t>almost</a:t>
            </a:r>
            <a:r>
              <a:rPr lang="sv-SE" dirty="0" smtClean="0">
                <a:latin typeface="Futura Std Book" panose="020B0502020204020303" pitchFamily="34" charset="0"/>
              </a:rPr>
              <a:t> all </a:t>
            </a:r>
            <a:r>
              <a:rPr lang="sv-SE" dirty="0" err="1" smtClean="0">
                <a:latin typeface="Futura Std Book" panose="020B0502020204020303" pitchFamily="34" charset="0"/>
              </a:rPr>
              <a:t>with</a:t>
            </a:r>
            <a:r>
              <a:rPr lang="sv-SE" dirty="0" smtClean="0">
                <a:latin typeface="Futura Std Book" panose="020B0502020204020303" pitchFamily="34" charset="0"/>
              </a:rPr>
              <a:t> global </a:t>
            </a:r>
            <a:r>
              <a:rPr lang="sv-SE" dirty="0" err="1" smtClean="0">
                <a:latin typeface="Futura Std Book" panose="020B0502020204020303" pitchFamily="34" charset="0"/>
              </a:rPr>
              <a:t>owners</a:t>
            </a:r>
            <a:endParaRPr lang="sv-SE" dirty="0" smtClean="0">
              <a:latin typeface="Futura Std Book" panose="020B0502020204020303" pitchFamily="34" charset="0"/>
            </a:endParaRPr>
          </a:p>
          <a:p>
            <a:pPr lvl="1" fontAlgn="auto">
              <a:spcAft>
                <a:spcPts val="0"/>
              </a:spcAft>
              <a:buFont typeface="Arial"/>
              <a:buChar char="–"/>
              <a:defRPr/>
            </a:pPr>
            <a:r>
              <a:rPr lang="sv-SE" dirty="0" smtClean="0">
                <a:latin typeface="Futura Std Book" panose="020B0502020204020303" pitchFamily="34" charset="0"/>
              </a:rPr>
              <a:t>850 small </a:t>
            </a:r>
            <a:r>
              <a:rPr lang="sv-SE" dirty="0" err="1" smtClean="0">
                <a:latin typeface="Futura Std Book" panose="020B0502020204020303" pitchFamily="34" charset="0"/>
              </a:rPr>
              <a:t>scale</a:t>
            </a:r>
            <a:r>
              <a:rPr lang="sv-SE" dirty="0" smtClean="0">
                <a:latin typeface="Futura Std Book" panose="020B0502020204020303" pitchFamily="34" charset="0"/>
              </a:rPr>
              <a:t> </a:t>
            </a:r>
            <a:r>
              <a:rPr lang="sv-SE" dirty="0" err="1" smtClean="0">
                <a:latin typeface="Futura Std Book" panose="020B0502020204020303" pitchFamily="34" charset="0"/>
              </a:rPr>
              <a:t>companies</a:t>
            </a:r>
            <a:r>
              <a:rPr lang="sv-SE" dirty="0" smtClean="0">
                <a:latin typeface="Futura Std Book" panose="020B0502020204020303" pitchFamily="34" charset="0"/>
              </a:rPr>
              <a:t> and </a:t>
            </a:r>
            <a:r>
              <a:rPr lang="sv-SE" dirty="0" err="1" smtClean="0">
                <a:latin typeface="Futura Std Book" panose="020B0502020204020303" pitchFamily="34" charset="0"/>
              </a:rPr>
              <a:t>artisinal</a:t>
            </a:r>
            <a:r>
              <a:rPr lang="sv-SE" dirty="0" smtClean="0">
                <a:latin typeface="Futura Std Book" panose="020B0502020204020303" pitchFamily="34" charset="0"/>
              </a:rPr>
              <a:t> </a:t>
            </a:r>
            <a:r>
              <a:rPr lang="sv-SE" dirty="0" err="1" smtClean="0">
                <a:latin typeface="Futura Std Book" panose="020B0502020204020303" pitchFamily="34" charset="0"/>
              </a:rPr>
              <a:t>producers</a:t>
            </a:r>
            <a:endParaRPr lang="sv-SE" dirty="0" smtClean="0">
              <a:latin typeface="Futura Std Book" panose="020B0502020204020303" pitchFamily="34" charset="0"/>
            </a:endParaRPr>
          </a:p>
          <a:p>
            <a:pPr fontAlgn="auto">
              <a:spcAft>
                <a:spcPts val="0"/>
              </a:spcAft>
              <a:buFont typeface="Arial"/>
              <a:buChar char="•"/>
              <a:defRPr/>
            </a:pPr>
            <a:r>
              <a:rPr lang="sv-SE" sz="1600" dirty="0" smtClean="0">
                <a:latin typeface="Futura Std Book" panose="020B0502020204020303" pitchFamily="34" charset="0"/>
              </a:rPr>
              <a:t>The landscape is </a:t>
            </a:r>
            <a:r>
              <a:rPr lang="sv-SE" sz="1600" dirty="0" err="1" smtClean="0">
                <a:latin typeface="Futura Std Book" panose="020B0502020204020303" pitchFamily="34" charset="0"/>
              </a:rPr>
              <a:t>also</a:t>
            </a:r>
            <a:r>
              <a:rPr lang="sv-SE" sz="1600" dirty="0" smtClean="0">
                <a:latin typeface="Futura Std Book" panose="020B0502020204020303" pitchFamily="34" charset="0"/>
              </a:rPr>
              <a:t> </a:t>
            </a:r>
            <a:r>
              <a:rPr lang="sv-SE" sz="1600" dirty="0" err="1" smtClean="0">
                <a:latin typeface="Futura Std Book" panose="020B0502020204020303" pitchFamily="34" charset="0"/>
              </a:rPr>
              <a:t>very</a:t>
            </a:r>
            <a:r>
              <a:rPr lang="sv-SE" sz="1600" dirty="0" smtClean="0">
                <a:latin typeface="Futura Std Book" panose="020B0502020204020303" pitchFamily="34" charset="0"/>
              </a:rPr>
              <a:t> diverse – ”</a:t>
            </a:r>
            <a:r>
              <a:rPr lang="sv-SE" sz="1600" dirty="0" err="1" smtClean="0">
                <a:latin typeface="Futura Std Book" panose="020B0502020204020303" pitchFamily="34" charset="0"/>
              </a:rPr>
              <a:t>everything</a:t>
            </a:r>
            <a:r>
              <a:rPr lang="sv-SE" sz="1600" dirty="0" smtClean="0">
                <a:latin typeface="Futura Std Book" panose="020B0502020204020303" pitchFamily="34" charset="0"/>
              </a:rPr>
              <a:t>” is </a:t>
            </a:r>
            <a:r>
              <a:rPr lang="sv-SE" sz="1600" dirty="0" err="1" smtClean="0">
                <a:latin typeface="Futura Std Book" panose="020B0502020204020303" pitchFamily="34" charset="0"/>
              </a:rPr>
              <a:t>grown</a:t>
            </a:r>
            <a:r>
              <a:rPr lang="sv-SE" sz="1600" dirty="0" smtClean="0">
                <a:latin typeface="Futura Std Book" panose="020B0502020204020303" pitchFamily="34" charset="0"/>
              </a:rPr>
              <a:t> </a:t>
            </a:r>
            <a:r>
              <a:rPr lang="sv-SE" sz="1600" dirty="0" err="1" smtClean="0">
                <a:latin typeface="Futura Std Book" panose="020B0502020204020303" pitchFamily="34" charset="0"/>
              </a:rPr>
              <a:t>here</a:t>
            </a:r>
            <a:endParaRPr lang="sv-SE" sz="1600" dirty="0" smtClean="0">
              <a:latin typeface="Futura Std Book" panose="020B0502020204020303" pitchFamily="34" charset="0"/>
            </a:endParaRPr>
          </a:p>
          <a:p>
            <a:pPr fontAlgn="auto">
              <a:spcAft>
                <a:spcPts val="0"/>
              </a:spcAft>
              <a:buFont typeface="Arial"/>
              <a:buChar char="•"/>
              <a:defRPr/>
            </a:pPr>
            <a:r>
              <a:rPr lang="sv-SE" sz="1600" dirty="0">
                <a:latin typeface="Futura Std Book" panose="020B0502020204020303" pitchFamily="34" charset="0"/>
              </a:rPr>
              <a:t>21% of the </a:t>
            </a:r>
            <a:r>
              <a:rPr lang="sv-SE" sz="1600" dirty="0" err="1">
                <a:latin typeface="Futura Std Book" panose="020B0502020204020303" pitchFamily="34" charset="0"/>
              </a:rPr>
              <a:t>turnover</a:t>
            </a:r>
            <a:r>
              <a:rPr lang="sv-SE" sz="1600" dirty="0">
                <a:latin typeface="Futura Std Book" panose="020B0502020204020303" pitchFamily="34" charset="0"/>
              </a:rPr>
              <a:t> in Swedish </a:t>
            </a:r>
            <a:r>
              <a:rPr lang="sv-SE" sz="1600" dirty="0" err="1">
                <a:latin typeface="Futura Std Book" panose="020B0502020204020303" pitchFamily="34" charset="0"/>
              </a:rPr>
              <a:t>agriculture</a:t>
            </a:r>
            <a:endParaRPr lang="sv-SE" sz="1600" dirty="0">
              <a:latin typeface="Futura Std Book" panose="020B0502020204020303" pitchFamily="34" charset="0"/>
            </a:endParaRPr>
          </a:p>
          <a:p>
            <a:pPr fontAlgn="auto">
              <a:spcAft>
                <a:spcPts val="0"/>
              </a:spcAft>
              <a:buFont typeface="Arial"/>
              <a:buChar char="•"/>
              <a:defRPr/>
            </a:pPr>
            <a:r>
              <a:rPr lang="sv-SE" sz="1600" dirty="0">
                <a:latin typeface="Futura Std Book" panose="020B0502020204020303" pitchFamily="34" charset="0"/>
              </a:rPr>
              <a:t>38% for </a:t>
            </a:r>
            <a:r>
              <a:rPr lang="sv-SE" sz="1600" dirty="0" err="1">
                <a:latin typeface="Futura Std Book" panose="020B0502020204020303" pitchFamily="34" charset="0"/>
              </a:rPr>
              <a:t>vegetables</a:t>
            </a:r>
            <a:r>
              <a:rPr lang="sv-SE" sz="1600" dirty="0">
                <a:latin typeface="Futura Std Book" panose="020B0502020204020303" pitchFamily="34" charset="0"/>
              </a:rPr>
              <a:t> and </a:t>
            </a:r>
            <a:r>
              <a:rPr lang="sv-SE" sz="1600" dirty="0" err="1" smtClean="0">
                <a:latin typeface="Futura Std Book" panose="020B0502020204020303" pitchFamily="34" charset="0"/>
              </a:rPr>
              <a:t>fruits</a:t>
            </a:r>
            <a:r>
              <a:rPr lang="sv-SE" sz="1600" dirty="0" smtClean="0">
                <a:latin typeface="Futura Std Book" panose="020B0502020204020303" pitchFamily="34" charset="0"/>
              </a:rPr>
              <a:t>, 25</a:t>
            </a:r>
            <a:r>
              <a:rPr lang="sv-SE" sz="1600" dirty="0">
                <a:latin typeface="Futura Std Book" panose="020B0502020204020303" pitchFamily="34" charset="0"/>
              </a:rPr>
              <a:t>% for food and </a:t>
            </a:r>
            <a:r>
              <a:rPr lang="sv-SE" sz="1600" dirty="0" err="1" smtClean="0">
                <a:latin typeface="Futura Std Book" panose="020B0502020204020303" pitchFamily="34" charset="0"/>
              </a:rPr>
              <a:t>beverages</a:t>
            </a:r>
            <a:endParaRPr lang="sv-SE" sz="1600" dirty="0" smtClean="0">
              <a:latin typeface="Futura Std Book" panose="020B0502020204020303" pitchFamily="34" charset="0"/>
            </a:endParaRPr>
          </a:p>
          <a:p>
            <a:pPr fontAlgn="auto">
              <a:spcAft>
                <a:spcPts val="0"/>
              </a:spcAft>
              <a:buFont typeface="Arial"/>
              <a:buChar char="•"/>
              <a:defRPr/>
            </a:pPr>
            <a:r>
              <a:rPr lang="sv-SE" sz="1600" dirty="0">
                <a:latin typeface="Futura Std Book" panose="020B0502020204020303" pitchFamily="34" charset="0"/>
              </a:rPr>
              <a:t>4 Michelin restaurants </a:t>
            </a:r>
            <a:r>
              <a:rPr lang="sv-SE" sz="1600" dirty="0" smtClean="0">
                <a:latin typeface="Futura Std Book" panose="020B0502020204020303" pitchFamily="34" charset="0"/>
              </a:rPr>
              <a:t>(*, new </a:t>
            </a:r>
            <a:r>
              <a:rPr lang="sv-SE" sz="1600" dirty="0" err="1" smtClean="0">
                <a:latin typeface="Futura Std Book" panose="020B0502020204020303" pitchFamily="34" charset="0"/>
              </a:rPr>
              <a:t>since</a:t>
            </a:r>
            <a:r>
              <a:rPr lang="sv-SE" sz="1600" dirty="0" smtClean="0">
                <a:latin typeface="Futura Std Book" panose="020B0502020204020303" pitchFamily="34" charset="0"/>
              </a:rPr>
              <a:t> 2015)</a:t>
            </a:r>
            <a:endParaRPr lang="sv-SE" sz="1600" dirty="0">
              <a:latin typeface="Futura Std Book" panose="020B0502020204020303" pitchFamily="34" charset="0"/>
            </a:endParaRPr>
          </a:p>
          <a:p>
            <a:pPr fontAlgn="auto">
              <a:spcAft>
                <a:spcPts val="0"/>
              </a:spcAft>
              <a:buFont typeface="Arial"/>
              <a:buChar char="•"/>
              <a:defRPr/>
            </a:pPr>
            <a:r>
              <a:rPr lang="sv-SE" sz="1600" dirty="0">
                <a:latin typeface="Futura Std Book" panose="020B0502020204020303" pitchFamily="34" charset="0"/>
              </a:rPr>
              <a:t>4 000 restaurants and </a:t>
            </a:r>
            <a:r>
              <a:rPr lang="sv-SE" sz="1600" dirty="0" err="1" smtClean="0">
                <a:latin typeface="Futura Std Book" panose="020B0502020204020303" pitchFamily="34" charset="0"/>
              </a:rPr>
              <a:t>hotels</a:t>
            </a:r>
            <a:endParaRPr lang="sv-SE" sz="1600" dirty="0">
              <a:latin typeface="Futura Std Book" panose="020B0502020204020303" pitchFamily="34" charset="0"/>
            </a:endParaRPr>
          </a:p>
        </p:txBody>
      </p:sp>
      <p:pic>
        <p:nvPicPr>
          <p:cNvPr id="45059" name="Bildobjekt 3"/>
          <p:cNvPicPr>
            <a:picLocks noChangeAspect="1"/>
          </p:cNvPicPr>
          <p:nvPr/>
        </p:nvPicPr>
        <p:blipFill>
          <a:blip r:embed="rId2"/>
          <a:srcRect/>
          <a:stretch>
            <a:fillRect/>
          </a:stretch>
        </p:blipFill>
        <p:spPr bwMode="auto">
          <a:xfrm>
            <a:off x="7000875" y="2225675"/>
            <a:ext cx="2060575" cy="4505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ubrik 1"/>
          <p:cNvSpPr>
            <a:spLocks noGrp="1"/>
          </p:cNvSpPr>
          <p:nvPr>
            <p:ph type="title"/>
          </p:nvPr>
        </p:nvSpPr>
        <p:spPr>
          <a:xfrm>
            <a:off x="844550" y="1298575"/>
            <a:ext cx="7712075" cy="977900"/>
          </a:xfrm>
        </p:spPr>
        <p:txBody>
          <a:bodyPr/>
          <a:lstStyle/>
          <a:p>
            <a:r>
              <a:rPr lang="sv-SE" altLang="sv-SE" sz="2800" smtClean="0">
                <a:latin typeface="Futura Std Book"/>
                <a:ea typeface="Futura-Book"/>
                <a:cs typeface="Futura-Book"/>
              </a:rPr>
              <a:t>What’s Skåne Food Innovation Network about?</a:t>
            </a:r>
          </a:p>
        </p:txBody>
      </p:sp>
      <p:sp>
        <p:nvSpPr>
          <p:cNvPr id="46082" name="Platshållare för innehåll 2"/>
          <p:cNvSpPr>
            <a:spLocks noGrp="1"/>
          </p:cNvSpPr>
          <p:nvPr>
            <p:ph idx="1"/>
          </p:nvPr>
        </p:nvSpPr>
        <p:spPr>
          <a:xfrm>
            <a:off x="844550" y="2447925"/>
            <a:ext cx="7712075" cy="3505200"/>
          </a:xfrm>
        </p:spPr>
        <p:txBody>
          <a:bodyPr/>
          <a:lstStyle/>
          <a:p>
            <a:pPr>
              <a:spcAft>
                <a:spcPts val="600"/>
              </a:spcAft>
              <a:buSzPct val="125000"/>
            </a:pPr>
            <a:r>
              <a:rPr lang="sv-SE" altLang="sv-SE" sz="1600" smtClean="0">
                <a:latin typeface="Futura Std Book"/>
                <a:ea typeface="Futura-Book"/>
                <a:cs typeface="Futura-Book"/>
              </a:rPr>
              <a:t>SFIN building the innovative landscape for future food, drinks and meals</a:t>
            </a:r>
          </a:p>
          <a:p>
            <a:pPr>
              <a:spcAft>
                <a:spcPts val="600"/>
              </a:spcAft>
              <a:buSzPct val="125000"/>
            </a:pPr>
            <a:r>
              <a:rPr lang="sv-SE" altLang="sv-SE" sz="1600" smtClean="0">
                <a:latin typeface="Futura Std Book"/>
                <a:ea typeface="Futura-Book"/>
                <a:cs typeface="Futura-Book"/>
              </a:rPr>
              <a:t>A business driven food cluster with strong connection to regional universities and the public sector – so called triple helix structure</a:t>
            </a:r>
          </a:p>
          <a:p>
            <a:pPr>
              <a:spcAft>
                <a:spcPts val="600"/>
              </a:spcAft>
              <a:buSzPct val="125000"/>
            </a:pPr>
            <a:r>
              <a:rPr lang="sv-SE" altLang="sv-SE" sz="1600" smtClean="0">
                <a:latin typeface="Futura Std Book"/>
                <a:ea typeface="Futura-Book"/>
                <a:cs typeface="Futura-Book"/>
              </a:rPr>
              <a:t>Providing conditions and facilitating entrepreneurship and innovation</a:t>
            </a:r>
          </a:p>
          <a:p>
            <a:pPr>
              <a:spcAft>
                <a:spcPts val="600"/>
              </a:spcAft>
              <a:buSzPct val="125000"/>
            </a:pPr>
            <a:r>
              <a:rPr lang="sv-SE" altLang="sv-SE" sz="1600" smtClean="0">
                <a:latin typeface="Futura Std Book"/>
                <a:ea typeface="Futura-Book"/>
                <a:cs typeface="Futura-Book"/>
              </a:rPr>
              <a:t>Connecting smaller and bigger stakeholders together driving questions bigger than single stakeholders can solve alone</a:t>
            </a:r>
          </a:p>
          <a:p>
            <a:pPr>
              <a:spcAft>
                <a:spcPts val="600"/>
              </a:spcAft>
              <a:buSzPct val="125000"/>
            </a:pPr>
            <a:r>
              <a:rPr lang="sv-SE" altLang="sv-SE" sz="1600" smtClean="0">
                <a:latin typeface="Futura Std Book"/>
                <a:ea typeface="Futura-Book"/>
                <a:cs typeface="Futura-Book"/>
              </a:rPr>
              <a:t>Creating meeting places and arenas for our networks</a:t>
            </a:r>
          </a:p>
          <a:p>
            <a:pPr>
              <a:spcAft>
                <a:spcPts val="600"/>
              </a:spcAft>
              <a:buSzPct val="125000"/>
            </a:pPr>
            <a:r>
              <a:rPr lang="sv-SE" altLang="sv-SE" sz="1600" smtClean="0">
                <a:latin typeface="Futura Std Book"/>
                <a:ea typeface="Futura-Book"/>
                <a:cs typeface="Futura-Book"/>
              </a:rPr>
              <a:t>An association with around 45 partners and 100 members</a:t>
            </a:r>
          </a:p>
          <a:p>
            <a:pPr>
              <a:spcAft>
                <a:spcPts val="600"/>
              </a:spcAft>
              <a:buSzPct val="125000"/>
            </a:pPr>
            <a:r>
              <a:rPr lang="sv-SE" altLang="sv-SE" sz="1600" smtClean="0">
                <a:latin typeface="Futura Std Book"/>
                <a:ea typeface="Futura-Book"/>
                <a:cs typeface="Futura-Book"/>
              </a:rPr>
              <a:t>Established in 1994. Public and private financing</a:t>
            </a:r>
            <a:endParaRPr lang="en-US" altLang="sv-SE" sz="1600" smtClean="0">
              <a:latin typeface="Futura Std Book"/>
              <a:ea typeface="Futura-Book"/>
              <a:cs typeface="Futura-Book"/>
            </a:endParaRP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ubrik 1"/>
          <p:cNvSpPr>
            <a:spLocks noGrp="1"/>
          </p:cNvSpPr>
          <p:nvPr>
            <p:ph type="title"/>
          </p:nvPr>
        </p:nvSpPr>
        <p:spPr>
          <a:xfrm>
            <a:off x="844550" y="1298575"/>
            <a:ext cx="7712075" cy="631825"/>
          </a:xfrm>
        </p:spPr>
        <p:txBody>
          <a:bodyPr/>
          <a:lstStyle/>
          <a:p>
            <a:r>
              <a:rPr lang="sv-SE" altLang="sv-SE" sz="2800" smtClean="0">
                <a:latin typeface="Futura Std Book"/>
                <a:ea typeface="Futura-Book"/>
                <a:cs typeface="Futura-Book"/>
              </a:rPr>
              <a:t>A strategic choice.</a:t>
            </a:r>
          </a:p>
        </p:txBody>
      </p:sp>
      <p:sp>
        <p:nvSpPr>
          <p:cNvPr id="47106" name="textruta 1"/>
          <p:cNvSpPr txBox="1">
            <a:spLocks noChangeArrowheads="1"/>
          </p:cNvSpPr>
          <p:nvPr/>
        </p:nvSpPr>
        <p:spPr bwMode="auto">
          <a:xfrm>
            <a:off x="2011363" y="2905125"/>
            <a:ext cx="6207125" cy="2308225"/>
          </a:xfrm>
          <a:prstGeom prst="rect">
            <a:avLst/>
          </a:prstGeom>
          <a:noFill/>
          <a:ln w="9525">
            <a:noFill/>
            <a:miter lim="800000"/>
            <a:headEnd/>
            <a:tailEnd/>
          </a:ln>
        </p:spPr>
        <p:txBody>
          <a:bodyPr wrap="none">
            <a:spAutoFit/>
          </a:bodyPr>
          <a:lstStyle/>
          <a:p>
            <a:r>
              <a:rPr lang="sv-SE">
                <a:latin typeface="Calibri" pitchFamily="34" charset="0"/>
              </a:rPr>
              <a:t>…County Administrative Board of Skåne</a:t>
            </a:r>
          </a:p>
          <a:p>
            <a:r>
              <a:rPr lang="sv-SE">
                <a:latin typeface="Calibri" pitchFamily="34" charset="0"/>
              </a:rPr>
              <a:t>	… Skåne Regional Council</a:t>
            </a:r>
          </a:p>
          <a:p>
            <a:r>
              <a:rPr lang="sv-SE">
                <a:latin typeface="Calibri" pitchFamily="34" charset="0"/>
              </a:rPr>
              <a:t>		…associations and other stakeholders</a:t>
            </a:r>
          </a:p>
          <a:p>
            <a:r>
              <a:rPr lang="sv-SE">
                <a:latin typeface="Calibri" pitchFamily="34" charset="0"/>
              </a:rPr>
              <a:t>			…entrepreneurs and small scale food producers</a:t>
            </a:r>
          </a:p>
          <a:p>
            <a:endParaRPr lang="sv-SE">
              <a:latin typeface="Calibri" pitchFamily="34" charset="0"/>
            </a:endParaRPr>
          </a:p>
          <a:p>
            <a:r>
              <a:rPr lang="sv-SE">
                <a:latin typeface="Calibri" pitchFamily="34" charset="0"/>
              </a:rPr>
              <a:t>Gathering stakeholders and optimizing resources in order to get </a:t>
            </a:r>
          </a:p>
          <a:p>
            <a:r>
              <a:rPr lang="sv-SE">
                <a:latin typeface="Calibri" pitchFamily="34" charset="0"/>
              </a:rPr>
              <a:t>more power behind innovation and development activities…</a:t>
            </a:r>
          </a:p>
          <a:p>
            <a:endParaRPr lang="sv-SE">
              <a:latin typeface="Calibri" pitchFamily="34" charset="0"/>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2888" y="131763"/>
            <a:ext cx="8715375" cy="6605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8130" name="Bildobjekt 7" descr="River Cottage Final-132.jpg"/>
          <p:cNvPicPr>
            <a:picLocks noChangeAspect="1"/>
          </p:cNvPicPr>
          <p:nvPr/>
        </p:nvPicPr>
        <p:blipFill>
          <a:blip r:embed="rId3"/>
          <a:srcRect/>
          <a:stretch>
            <a:fillRect/>
          </a:stretch>
        </p:blipFill>
        <p:spPr bwMode="auto">
          <a:xfrm>
            <a:off x="4546600" y="-23813"/>
            <a:ext cx="4614863" cy="3074988"/>
          </a:xfrm>
          <a:prstGeom prst="rect">
            <a:avLst/>
          </a:prstGeom>
          <a:noFill/>
          <a:ln w="9525">
            <a:noFill/>
            <a:miter lim="800000"/>
            <a:headEnd/>
            <a:tailEnd/>
          </a:ln>
        </p:spPr>
      </p:pic>
      <p:pic>
        <p:nvPicPr>
          <p:cNvPr id="48131" name="Bildobjekt 1" descr="IMG_0900_.jpg"/>
          <p:cNvPicPr>
            <a:picLocks noChangeAspect="1"/>
          </p:cNvPicPr>
          <p:nvPr/>
        </p:nvPicPr>
        <p:blipFill>
          <a:blip r:embed="rId4"/>
          <a:srcRect r="-15"/>
          <a:stretch>
            <a:fillRect/>
          </a:stretch>
        </p:blipFill>
        <p:spPr bwMode="auto">
          <a:xfrm>
            <a:off x="2833688" y="3140075"/>
            <a:ext cx="6329362" cy="3751263"/>
          </a:xfrm>
          <a:prstGeom prst="rect">
            <a:avLst/>
          </a:prstGeom>
          <a:noFill/>
          <a:ln w="9525">
            <a:noFill/>
            <a:miter lim="800000"/>
            <a:headEnd/>
            <a:tailEnd/>
          </a:ln>
        </p:spPr>
      </p:pic>
      <p:pic>
        <p:nvPicPr>
          <p:cNvPr id="48132" name="Bildobjekt 3" descr="SmakaPaSkane_72dpi-5.jpg"/>
          <p:cNvPicPr>
            <a:picLocks noChangeAspect="1"/>
          </p:cNvPicPr>
          <p:nvPr/>
        </p:nvPicPr>
        <p:blipFill>
          <a:blip r:embed="rId5"/>
          <a:srcRect t="-2"/>
          <a:stretch>
            <a:fillRect/>
          </a:stretch>
        </p:blipFill>
        <p:spPr bwMode="auto">
          <a:xfrm>
            <a:off x="-22225" y="3140075"/>
            <a:ext cx="2773363" cy="3757613"/>
          </a:xfrm>
          <a:prstGeom prst="rect">
            <a:avLst/>
          </a:prstGeom>
          <a:noFill/>
          <a:ln w="9525">
            <a:noFill/>
            <a:miter lim="800000"/>
            <a:headEnd/>
            <a:tailEnd/>
          </a:ln>
        </p:spPr>
      </p:pic>
      <p:pic>
        <p:nvPicPr>
          <p:cNvPr id="48133" name="Bildobjekt 4" descr="IMG_5786.jpg"/>
          <p:cNvPicPr>
            <a:picLocks noChangeAspect="1"/>
          </p:cNvPicPr>
          <p:nvPr/>
        </p:nvPicPr>
        <p:blipFill>
          <a:blip r:embed="rId6"/>
          <a:srcRect r="-2426"/>
          <a:stretch>
            <a:fillRect/>
          </a:stretch>
        </p:blipFill>
        <p:spPr bwMode="auto">
          <a:xfrm>
            <a:off x="0" y="0"/>
            <a:ext cx="4575175" cy="305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ubrik 1"/>
          <p:cNvSpPr>
            <a:spLocks noGrp="1"/>
          </p:cNvSpPr>
          <p:nvPr>
            <p:ph type="title"/>
          </p:nvPr>
        </p:nvSpPr>
        <p:spPr/>
        <p:txBody>
          <a:bodyPr/>
          <a:lstStyle/>
          <a:p>
            <a:r>
              <a:rPr lang="sv-SE" altLang="sv-SE" sz="2800" smtClean="0">
                <a:latin typeface="Futura Std Book"/>
                <a:ea typeface="Futura-Book"/>
                <a:cs typeface="Futura-Book"/>
              </a:rPr>
              <a:t>What’s Taste of Skåne about?</a:t>
            </a:r>
          </a:p>
        </p:txBody>
      </p:sp>
      <p:sp>
        <p:nvSpPr>
          <p:cNvPr id="6147" name="Platshållare för innehåll 2"/>
          <p:cNvSpPr>
            <a:spLocks noGrp="1"/>
          </p:cNvSpPr>
          <p:nvPr>
            <p:ph idx="1"/>
          </p:nvPr>
        </p:nvSpPr>
        <p:spPr>
          <a:xfrm>
            <a:off x="844550" y="2016125"/>
            <a:ext cx="7712075" cy="4127500"/>
          </a:xfrm>
        </p:spPr>
        <p:txBody>
          <a:bodyPr rtlCol="0">
            <a:normAutofit lnSpcReduction="10000"/>
          </a:bodyPr>
          <a:lstStyle/>
          <a:p>
            <a:pPr marL="263525" indent="-263525" fontAlgn="auto">
              <a:spcBef>
                <a:spcPct val="0"/>
              </a:spcBef>
              <a:spcAft>
                <a:spcPts val="0"/>
              </a:spcAft>
              <a:buSzPct val="125000"/>
              <a:buFont typeface="Arial"/>
              <a:buChar char="•"/>
              <a:defRPr/>
            </a:pPr>
            <a:r>
              <a:rPr lang="sv-SE" altLang="sv-SE" sz="1600" dirty="0" err="1" smtClean="0">
                <a:latin typeface="Futura Std Book" panose="020B0502020204020303" pitchFamily="34" charset="0"/>
                <a:cs typeface="Futura-Book" pitchFamily="34" charset="0"/>
              </a:rPr>
              <a:t>Working</a:t>
            </a:r>
            <a:r>
              <a:rPr lang="sv-SE" altLang="sv-SE" sz="1600" dirty="0" smtClean="0">
                <a:latin typeface="Futura Std Book" panose="020B0502020204020303" pitchFamily="34" charset="0"/>
                <a:cs typeface="Futura-Book" pitchFamily="34" charset="0"/>
              </a:rPr>
              <a:t> for Skåne to be </a:t>
            </a:r>
            <a:r>
              <a:rPr lang="sv-SE" altLang="sv-SE" sz="1600" dirty="0" err="1" smtClean="0">
                <a:latin typeface="Futura Std Book" panose="020B0502020204020303" pitchFamily="34" charset="0"/>
                <a:cs typeface="Futura-Book" pitchFamily="34" charset="0"/>
              </a:rPr>
              <a:t>recognized</a:t>
            </a:r>
            <a:r>
              <a:rPr lang="sv-SE" altLang="sv-SE" sz="1600" dirty="0" smtClean="0">
                <a:latin typeface="Futura Std Book" panose="020B0502020204020303" pitchFamily="34" charset="0"/>
                <a:cs typeface="Futura-Book" pitchFamily="34" charset="0"/>
              </a:rPr>
              <a:t> for </a:t>
            </a:r>
            <a:r>
              <a:rPr lang="sv-SE" altLang="sv-SE" sz="1600" dirty="0" err="1" smtClean="0">
                <a:latin typeface="Futura Std Book" panose="020B0502020204020303" pitchFamily="34" charset="0"/>
                <a:cs typeface="Futura-Book" pitchFamily="34" charset="0"/>
              </a:rPr>
              <a:t>its</a:t>
            </a:r>
            <a:r>
              <a:rPr lang="sv-SE" altLang="sv-SE" sz="1600" dirty="0" smtClean="0">
                <a:latin typeface="Futura Std Book" panose="020B0502020204020303" pitchFamily="34" charset="0"/>
                <a:cs typeface="Futura-Book" pitchFamily="34" charset="0"/>
              </a:rPr>
              <a:t> food and drinks </a:t>
            </a:r>
          </a:p>
          <a:p>
            <a:pPr marL="263525" indent="-263525" fontAlgn="auto">
              <a:spcBef>
                <a:spcPts val="0"/>
              </a:spcBef>
              <a:spcAft>
                <a:spcPts val="600"/>
              </a:spcAft>
              <a:buSzPct val="125000"/>
              <a:buFont typeface="Arial"/>
              <a:buNone/>
              <a:defRPr/>
            </a:pPr>
            <a:r>
              <a:rPr lang="sv-SE" altLang="sv-SE" sz="1600" dirty="0">
                <a:latin typeface="Futura Std Book" panose="020B0502020204020303" pitchFamily="34" charset="0"/>
                <a:cs typeface="Futura-Book" pitchFamily="34" charset="0"/>
              </a:rPr>
              <a:t>	</a:t>
            </a:r>
            <a:r>
              <a:rPr lang="sv-SE" altLang="sv-SE" sz="1600" dirty="0" smtClean="0">
                <a:latin typeface="Futura Std Book" panose="020B0502020204020303" pitchFamily="34" charset="0"/>
                <a:cs typeface="Futura-Book" pitchFamily="34" charset="0"/>
              </a:rPr>
              <a:t>of </a:t>
            </a:r>
            <a:r>
              <a:rPr lang="sv-SE" altLang="sv-SE" sz="1600" dirty="0" err="1" smtClean="0">
                <a:latin typeface="Futura Std Book" panose="020B0502020204020303" pitchFamily="34" charset="0"/>
                <a:cs typeface="Futura-Book" pitchFamily="34" charset="0"/>
              </a:rPr>
              <a:t>high</a:t>
            </a:r>
            <a:r>
              <a:rPr lang="sv-SE" altLang="sv-SE" sz="1600" dirty="0" smtClean="0">
                <a:latin typeface="Futura Std Book" panose="020B0502020204020303" pitchFamily="34" charset="0"/>
                <a:cs typeface="Futura-Book" pitchFamily="34" charset="0"/>
              </a:rPr>
              <a:t> </a:t>
            </a:r>
            <a:r>
              <a:rPr lang="sv-SE" altLang="sv-SE" sz="1600" dirty="0" err="1" smtClean="0">
                <a:latin typeface="Futura Std Book" panose="020B0502020204020303" pitchFamily="34" charset="0"/>
                <a:cs typeface="Futura-Book" pitchFamily="34" charset="0"/>
              </a:rPr>
              <a:t>quality</a:t>
            </a:r>
            <a:r>
              <a:rPr lang="sv-SE" altLang="sv-SE" sz="1600" dirty="0" smtClean="0">
                <a:latin typeface="Futura Std Book" panose="020B0502020204020303" pitchFamily="34" charset="0"/>
                <a:cs typeface="Futura-Book" pitchFamily="34" charset="0"/>
              </a:rPr>
              <a:t> </a:t>
            </a:r>
            <a:r>
              <a:rPr lang="sv-SE" altLang="sv-SE" sz="1600" dirty="0" err="1" smtClean="0">
                <a:latin typeface="Futura Std Book" panose="020B0502020204020303" pitchFamily="34" charset="0"/>
                <a:cs typeface="Futura-Book" pitchFamily="34" charset="0"/>
              </a:rPr>
              <a:t>based</a:t>
            </a:r>
            <a:r>
              <a:rPr lang="sv-SE" altLang="sv-SE" sz="1600" dirty="0" smtClean="0">
                <a:latin typeface="Futura Std Book" panose="020B0502020204020303" pitchFamily="34" charset="0"/>
                <a:cs typeface="Futura-Book" pitchFamily="34" charset="0"/>
              </a:rPr>
              <a:t> on the landscape, </a:t>
            </a:r>
            <a:r>
              <a:rPr lang="sv-SE" altLang="sv-SE" sz="1600" dirty="0" err="1" smtClean="0">
                <a:latin typeface="Futura Std Book" panose="020B0502020204020303" pitchFamily="34" charset="0"/>
                <a:cs typeface="Futura-Book" pitchFamily="34" charset="0"/>
              </a:rPr>
              <a:t>culture</a:t>
            </a:r>
            <a:r>
              <a:rPr lang="sv-SE" altLang="sv-SE" sz="1600" dirty="0" smtClean="0">
                <a:latin typeface="Futura Std Book" panose="020B0502020204020303" pitchFamily="34" charset="0"/>
                <a:cs typeface="Futura-Book" pitchFamily="34" charset="0"/>
              </a:rPr>
              <a:t> and </a:t>
            </a:r>
            <a:r>
              <a:rPr lang="sv-SE" altLang="sv-SE" sz="1600" dirty="0" err="1" smtClean="0">
                <a:latin typeface="Futura Std Book" panose="020B0502020204020303" pitchFamily="34" charset="0"/>
                <a:cs typeface="Futura-Book" pitchFamily="34" charset="0"/>
              </a:rPr>
              <a:t>history</a:t>
            </a:r>
            <a:endParaRPr lang="sv-SE" altLang="sv-SE" sz="1600" dirty="0" smtClean="0">
              <a:latin typeface="Futura Std Book" panose="020B0502020204020303" pitchFamily="34" charset="0"/>
              <a:cs typeface="Futura-Book" pitchFamily="34" charset="0"/>
            </a:endParaRPr>
          </a:p>
          <a:p>
            <a:pPr marL="263525" indent="-263525" fontAlgn="auto">
              <a:spcBef>
                <a:spcPts val="0"/>
              </a:spcBef>
              <a:spcAft>
                <a:spcPts val="600"/>
              </a:spcAft>
              <a:buSzPct val="125000"/>
              <a:buFont typeface="Arial"/>
              <a:buChar char="•"/>
              <a:defRPr/>
            </a:pPr>
            <a:r>
              <a:rPr lang="sv-SE" altLang="sv-SE" sz="1600" dirty="0" smtClean="0">
                <a:latin typeface="Futura Std Book" panose="020B0502020204020303" pitchFamily="34" charset="0"/>
                <a:cs typeface="Futura-Book" pitchFamily="34" charset="0"/>
              </a:rPr>
              <a:t>Developing Skåne as a </a:t>
            </a:r>
            <a:r>
              <a:rPr lang="sv-SE" altLang="sv-SE" sz="1600" dirty="0" err="1" smtClean="0">
                <a:latin typeface="Futura Std Book" panose="020B0502020204020303" pitchFamily="34" charset="0"/>
                <a:cs typeface="Futura-Book" pitchFamily="34" charset="0"/>
              </a:rPr>
              <a:t>culinary</a:t>
            </a:r>
            <a:r>
              <a:rPr lang="sv-SE" altLang="sv-SE" sz="1600" dirty="0" smtClean="0">
                <a:latin typeface="Futura Std Book" panose="020B0502020204020303" pitchFamily="34" charset="0"/>
                <a:cs typeface="Futura-Book" pitchFamily="34" charset="0"/>
              </a:rPr>
              <a:t> region</a:t>
            </a:r>
          </a:p>
          <a:p>
            <a:pPr marL="263525" indent="-263525" fontAlgn="auto">
              <a:spcBef>
                <a:spcPts val="0"/>
              </a:spcBef>
              <a:spcAft>
                <a:spcPts val="0"/>
              </a:spcAft>
              <a:buSzPct val="125000"/>
              <a:buFont typeface="Arial"/>
              <a:buChar char="•"/>
              <a:defRPr/>
            </a:pPr>
            <a:r>
              <a:rPr lang="sv-SE" altLang="sv-SE" sz="1600" dirty="0" smtClean="0">
                <a:latin typeface="Futura Std Book" panose="020B0502020204020303" pitchFamily="34" charset="0"/>
                <a:cs typeface="Futura-Book" pitchFamily="34" charset="0"/>
              </a:rPr>
              <a:t>The </a:t>
            </a:r>
            <a:r>
              <a:rPr lang="sv-SE" altLang="sv-SE" sz="1600" dirty="0" err="1" smtClean="0">
                <a:latin typeface="Futura Std Book" panose="020B0502020204020303" pitchFamily="34" charset="0"/>
                <a:cs typeface="Futura-Book" pitchFamily="34" charset="0"/>
              </a:rPr>
              <a:t>umbrella</a:t>
            </a:r>
            <a:r>
              <a:rPr lang="sv-SE" altLang="sv-SE" sz="1600" dirty="0" smtClean="0">
                <a:latin typeface="Futura Std Book" panose="020B0502020204020303" pitchFamily="34" charset="0"/>
                <a:cs typeface="Futura-Book" pitchFamily="34" charset="0"/>
              </a:rPr>
              <a:t> for </a:t>
            </a:r>
            <a:r>
              <a:rPr lang="sv-SE" altLang="sv-SE" sz="1600" dirty="0" err="1" smtClean="0">
                <a:latin typeface="Futura Std Book" panose="020B0502020204020303" pitchFamily="34" charset="0"/>
                <a:cs typeface="Futura-Book" pitchFamily="34" charset="0"/>
              </a:rPr>
              <a:t>developing</a:t>
            </a:r>
            <a:r>
              <a:rPr lang="sv-SE" altLang="sv-SE" sz="1600" dirty="0" smtClean="0">
                <a:latin typeface="Futura Std Book" panose="020B0502020204020303" pitchFamily="34" charset="0"/>
                <a:cs typeface="Futura-Book" pitchFamily="34" charset="0"/>
              </a:rPr>
              <a:t> Skåne </a:t>
            </a:r>
            <a:r>
              <a:rPr lang="sv-SE" altLang="sv-SE" sz="1600" dirty="0" err="1" smtClean="0">
                <a:latin typeface="Futura Std Book" panose="020B0502020204020303" pitchFamily="34" charset="0"/>
                <a:cs typeface="Futura-Book" pitchFamily="34" charset="0"/>
              </a:rPr>
              <a:t>into</a:t>
            </a:r>
            <a:r>
              <a:rPr lang="sv-SE" altLang="sv-SE" sz="1600" dirty="0" smtClean="0">
                <a:latin typeface="Futura Std Book" panose="020B0502020204020303" pitchFamily="34" charset="0"/>
                <a:cs typeface="Futura-Book" pitchFamily="34" charset="0"/>
              </a:rPr>
              <a:t> a strong </a:t>
            </a:r>
            <a:r>
              <a:rPr lang="sv-SE" altLang="sv-SE" sz="1600" dirty="0" err="1" smtClean="0">
                <a:latin typeface="Futura Std Book" panose="020B0502020204020303" pitchFamily="34" charset="0"/>
                <a:cs typeface="Futura-Book" pitchFamily="34" charset="0"/>
              </a:rPr>
              <a:t>culinary</a:t>
            </a:r>
            <a:r>
              <a:rPr lang="sv-SE" altLang="sv-SE" sz="1600" dirty="0" smtClean="0">
                <a:latin typeface="Futura Std Book" panose="020B0502020204020303" pitchFamily="34" charset="0"/>
                <a:cs typeface="Futura-Book" pitchFamily="34" charset="0"/>
              </a:rPr>
              <a:t> region</a:t>
            </a:r>
            <a:endParaRPr lang="sv-SE" altLang="sv-SE" sz="1600" dirty="0">
              <a:latin typeface="Futura Std Book" panose="020B0502020204020303" pitchFamily="34" charset="0"/>
              <a:cs typeface="Futura-Book" pitchFamily="34" charset="0"/>
            </a:endParaRPr>
          </a:p>
          <a:p>
            <a:pPr marL="490538" lvl="1" indent="-263525" fontAlgn="auto">
              <a:spcBef>
                <a:spcPts val="0"/>
              </a:spcBef>
              <a:spcAft>
                <a:spcPts val="0"/>
              </a:spcAft>
              <a:buSzPct val="125000"/>
              <a:buFont typeface="Arial"/>
              <a:buChar char="–"/>
              <a:defRPr/>
            </a:pPr>
            <a:r>
              <a:rPr lang="sv-SE" altLang="sv-SE" dirty="0" smtClean="0">
                <a:latin typeface="Futura Std Book" panose="020B0502020204020303" pitchFamily="34" charset="0"/>
                <a:cs typeface="Futura-Book" pitchFamily="34" charset="0"/>
              </a:rPr>
              <a:t>small </a:t>
            </a:r>
            <a:r>
              <a:rPr lang="sv-SE" altLang="sv-SE" dirty="0" err="1" smtClean="0">
                <a:latin typeface="Futura Std Book" panose="020B0502020204020303" pitchFamily="34" charset="0"/>
                <a:cs typeface="Futura-Book" pitchFamily="34" charset="0"/>
              </a:rPr>
              <a:t>scale</a:t>
            </a:r>
            <a:r>
              <a:rPr lang="sv-SE" altLang="sv-SE" dirty="0" smtClean="0">
                <a:latin typeface="Futura Std Book" panose="020B0502020204020303" pitchFamily="34" charset="0"/>
                <a:cs typeface="Futura-Book" pitchFamily="34" charset="0"/>
              </a:rPr>
              <a:t> </a:t>
            </a:r>
            <a:r>
              <a:rPr lang="sv-SE" altLang="sv-SE" dirty="0" err="1" smtClean="0">
                <a:latin typeface="Futura Std Book" panose="020B0502020204020303" pitchFamily="34" charset="0"/>
                <a:cs typeface="Futura-Book" pitchFamily="34" charset="0"/>
              </a:rPr>
              <a:t>production</a:t>
            </a:r>
            <a:endParaRPr lang="sv-SE" altLang="sv-SE" dirty="0">
              <a:latin typeface="Futura Std Book" panose="020B0502020204020303" pitchFamily="34" charset="0"/>
              <a:cs typeface="Futura-Book" pitchFamily="34" charset="0"/>
            </a:endParaRPr>
          </a:p>
          <a:p>
            <a:pPr marL="490538" lvl="1" indent="-263525" fontAlgn="auto">
              <a:spcBef>
                <a:spcPts val="0"/>
              </a:spcBef>
              <a:spcAft>
                <a:spcPts val="600"/>
              </a:spcAft>
              <a:buSzPct val="125000"/>
              <a:buFont typeface="Arial"/>
              <a:buChar char="–"/>
              <a:defRPr/>
            </a:pPr>
            <a:r>
              <a:rPr lang="sv-SE" altLang="sv-SE" dirty="0" err="1" smtClean="0">
                <a:latin typeface="Futura Std Book" panose="020B0502020204020303" pitchFamily="34" charset="0"/>
                <a:cs typeface="Futura-Book" pitchFamily="34" charset="0"/>
              </a:rPr>
              <a:t>culinary</a:t>
            </a:r>
            <a:r>
              <a:rPr lang="sv-SE" altLang="sv-SE" dirty="0" smtClean="0">
                <a:latin typeface="Futura Std Book" panose="020B0502020204020303" pitchFamily="34" charset="0"/>
                <a:cs typeface="Futura-Book" pitchFamily="34" charset="0"/>
              </a:rPr>
              <a:t> </a:t>
            </a:r>
            <a:r>
              <a:rPr lang="sv-SE" altLang="sv-SE" dirty="0" err="1" smtClean="0">
                <a:latin typeface="Futura Std Book" panose="020B0502020204020303" pitchFamily="34" charset="0"/>
                <a:cs typeface="Futura-Book" pitchFamily="34" charset="0"/>
              </a:rPr>
              <a:t>tourism</a:t>
            </a:r>
            <a:endParaRPr lang="sv-SE" altLang="sv-SE" dirty="0" smtClean="0">
              <a:latin typeface="Futura Std Book" panose="020B0502020204020303" pitchFamily="34" charset="0"/>
              <a:cs typeface="Futura-Book" pitchFamily="34" charset="0"/>
            </a:endParaRPr>
          </a:p>
          <a:p>
            <a:pPr marL="263525" indent="-263525" fontAlgn="auto">
              <a:spcBef>
                <a:spcPts val="0"/>
              </a:spcBef>
              <a:spcAft>
                <a:spcPts val="0"/>
              </a:spcAft>
              <a:buSzPct val="125000"/>
              <a:buFont typeface="Arial"/>
              <a:buChar char="•"/>
              <a:defRPr/>
            </a:pPr>
            <a:r>
              <a:rPr lang="sv-SE" altLang="sv-SE" sz="1600" dirty="0" err="1" smtClean="0">
                <a:latin typeface="Futura Std Book" panose="020B0502020204020303" pitchFamily="34" charset="0"/>
                <a:cs typeface="Futura-Book" pitchFamily="34" charset="0"/>
              </a:rPr>
              <a:t>One</a:t>
            </a:r>
            <a:r>
              <a:rPr lang="sv-SE" altLang="sv-SE" sz="1600" dirty="0" smtClean="0">
                <a:latin typeface="Futura Std Book" panose="020B0502020204020303" pitchFamily="34" charset="0"/>
                <a:cs typeface="Futura-Book" pitchFamily="34" charset="0"/>
              </a:rPr>
              <a:t> of </a:t>
            </a:r>
            <a:r>
              <a:rPr lang="sv-SE" altLang="sv-SE" sz="1600" dirty="0" err="1" smtClean="0">
                <a:latin typeface="Futura Std Book" panose="020B0502020204020303" pitchFamily="34" charset="0"/>
                <a:cs typeface="Futura-Book" pitchFamily="34" charset="0"/>
              </a:rPr>
              <a:t>three</a:t>
            </a:r>
            <a:r>
              <a:rPr lang="sv-SE" altLang="sv-SE" sz="1600" dirty="0" smtClean="0">
                <a:latin typeface="Futura Std Book" panose="020B0502020204020303" pitchFamily="34" charset="0"/>
                <a:cs typeface="Futura-Book" pitchFamily="34" charset="0"/>
              </a:rPr>
              <a:t> </a:t>
            </a:r>
            <a:r>
              <a:rPr lang="sv-SE" altLang="sv-SE" sz="1600" dirty="0" err="1" smtClean="0">
                <a:latin typeface="Futura Std Book" panose="020B0502020204020303" pitchFamily="34" charset="0"/>
                <a:cs typeface="Futura-Book" pitchFamily="34" charset="0"/>
              </a:rPr>
              <a:t>main</a:t>
            </a:r>
            <a:r>
              <a:rPr lang="sv-SE" altLang="sv-SE" sz="1600" dirty="0" smtClean="0">
                <a:latin typeface="Futura Std Book" panose="020B0502020204020303" pitchFamily="34" charset="0"/>
                <a:cs typeface="Futura-Book" pitchFamily="34" charset="0"/>
              </a:rPr>
              <a:t> </a:t>
            </a:r>
            <a:r>
              <a:rPr lang="sv-SE" altLang="sv-SE" sz="1600" dirty="0" err="1" smtClean="0">
                <a:latin typeface="Futura Std Book" panose="020B0502020204020303" pitchFamily="34" charset="0"/>
                <a:cs typeface="Futura-Book" pitchFamily="34" charset="0"/>
              </a:rPr>
              <a:t>development</a:t>
            </a:r>
            <a:r>
              <a:rPr lang="sv-SE" altLang="sv-SE" sz="1600" dirty="0" smtClean="0">
                <a:latin typeface="Futura Std Book" panose="020B0502020204020303" pitchFamily="34" charset="0"/>
                <a:cs typeface="Futura-Book" pitchFamily="34" charset="0"/>
              </a:rPr>
              <a:t> and innovation </a:t>
            </a:r>
            <a:r>
              <a:rPr lang="sv-SE" altLang="sv-SE" sz="1600" dirty="0" err="1" smtClean="0">
                <a:latin typeface="Futura Std Book" panose="020B0502020204020303" pitchFamily="34" charset="0"/>
                <a:cs typeface="Futura-Book" pitchFamily="34" charset="0"/>
              </a:rPr>
              <a:t>actors</a:t>
            </a:r>
            <a:r>
              <a:rPr lang="sv-SE" altLang="sv-SE" sz="1600" dirty="0" smtClean="0">
                <a:latin typeface="Futura Std Book" panose="020B0502020204020303" pitchFamily="34" charset="0"/>
                <a:cs typeface="Futura-Book" pitchFamily="34" charset="0"/>
              </a:rPr>
              <a:t> in Skåne for small </a:t>
            </a:r>
            <a:r>
              <a:rPr lang="sv-SE" altLang="sv-SE" sz="1600" dirty="0" err="1" smtClean="0">
                <a:latin typeface="Futura Std Book" panose="020B0502020204020303" pitchFamily="34" charset="0"/>
                <a:cs typeface="Futura-Book" pitchFamily="34" charset="0"/>
              </a:rPr>
              <a:t>scale</a:t>
            </a:r>
            <a:r>
              <a:rPr lang="sv-SE" altLang="sv-SE" sz="1600" dirty="0" smtClean="0">
                <a:latin typeface="Futura Std Book" panose="020B0502020204020303" pitchFamily="34" charset="0"/>
                <a:cs typeface="Futura-Book" pitchFamily="34" charset="0"/>
              </a:rPr>
              <a:t> </a:t>
            </a:r>
            <a:r>
              <a:rPr lang="sv-SE" altLang="sv-SE" sz="1600" dirty="0" err="1" smtClean="0">
                <a:latin typeface="Futura Std Book" panose="020B0502020204020303" pitchFamily="34" charset="0"/>
                <a:cs typeface="Futura-Book" pitchFamily="34" charset="0"/>
              </a:rPr>
              <a:t>production</a:t>
            </a:r>
            <a:r>
              <a:rPr lang="sv-SE" altLang="sv-SE" sz="1600" dirty="0" smtClean="0">
                <a:latin typeface="Futura Std Book" panose="020B0502020204020303" pitchFamily="34" charset="0"/>
                <a:cs typeface="Futura-Book" pitchFamily="34" charset="0"/>
              </a:rPr>
              <a:t> and </a:t>
            </a:r>
            <a:r>
              <a:rPr lang="sv-SE" altLang="sv-SE" sz="1600" dirty="0" err="1" smtClean="0">
                <a:latin typeface="Futura Std Book" panose="020B0502020204020303" pitchFamily="34" charset="0"/>
                <a:cs typeface="Futura-Book" pitchFamily="34" charset="0"/>
              </a:rPr>
              <a:t>culinary</a:t>
            </a:r>
            <a:r>
              <a:rPr lang="sv-SE" altLang="sv-SE" sz="1600" dirty="0" smtClean="0">
                <a:latin typeface="Futura Std Book" panose="020B0502020204020303" pitchFamily="34" charset="0"/>
                <a:cs typeface="Futura-Book" pitchFamily="34" charset="0"/>
              </a:rPr>
              <a:t> </a:t>
            </a:r>
            <a:r>
              <a:rPr lang="sv-SE" altLang="sv-SE" sz="1600" dirty="0" err="1" smtClean="0">
                <a:latin typeface="Futura Std Book" panose="020B0502020204020303" pitchFamily="34" charset="0"/>
                <a:cs typeface="Futura-Book" pitchFamily="34" charset="0"/>
              </a:rPr>
              <a:t>tourism</a:t>
            </a:r>
            <a:endParaRPr lang="sv-SE" altLang="sv-SE" sz="1600" dirty="0" smtClean="0">
              <a:latin typeface="Futura Std Book" panose="020B0502020204020303" pitchFamily="34" charset="0"/>
              <a:cs typeface="Futura-Book" pitchFamily="34" charset="0"/>
            </a:endParaRPr>
          </a:p>
          <a:p>
            <a:pPr marL="263525" indent="-263525" fontAlgn="auto">
              <a:spcBef>
                <a:spcPts val="0"/>
              </a:spcBef>
              <a:spcAft>
                <a:spcPts val="600"/>
              </a:spcAft>
              <a:buSzPct val="125000"/>
              <a:buFont typeface="Arial"/>
              <a:buChar char="•"/>
              <a:defRPr/>
            </a:pPr>
            <a:endParaRPr lang="sv-SE" altLang="sv-SE" sz="1600" dirty="0">
              <a:latin typeface="Futura Std Book" panose="020B0502020204020303" pitchFamily="34" charset="0"/>
              <a:cs typeface="Futura-Book" pitchFamily="34" charset="0"/>
            </a:endParaRPr>
          </a:p>
          <a:p>
            <a:pPr marL="263525" indent="-263525" fontAlgn="auto">
              <a:spcBef>
                <a:spcPts val="0"/>
              </a:spcBef>
              <a:spcAft>
                <a:spcPts val="600"/>
              </a:spcAft>
              <a:buSzPct val="125000"/>
              <a:buFont typeface="Arial"/>
              <a:buChar char="•"/>
              <a:defRPr/>
            </a:pPr>
            <a:r>
              <a:rPr lang="sv-SE" altLang="sv-SE" sz="1600" dirty="0" smtClean="0">
                <a:latin typeface="Futura Std Book" panose="020B0502020204020303" pitchFamily="34" charset="0"/>
                <a:cs typeface="Futura-Book" pitchFamily="34" charset="0"/>
              </a:rPr>
              <a:t>Creating </a:t>
            </a:r>
            <a:r>
              <a:rPr lang="sv-SE" altLang="sv-SE" sz="1600" dirty="0" err="1" smtClean="0">
                <a:latin typeface="Futura Std Book" panose="020B0502020204020303" pitchFamily="34" charset="0"/>
                <a:cs typeface="Futura-Book" pitchFamily="34" charset="0"/>
              </a:rPr>
              <a:t>Identity</a:t>
            </a:r>
            <a:r>
              <a:rPr lang="sv-SE" altLang="sv-SE" sz="1600" dirty="0" smtClean="0">
                <a:latin typeface="Futura Std Book" panose="020B0502020204020303" pitchFamily="34" charset="0"/>
                <a:cs typeface="Futura-Book" pitchFamily="34" charset="0"/>
              </a:rPr>
              <a:t> and </a:t>
            </a:r>
            <a:r>
              <a:rPr lang="sv-SE" altLang="sv-SE" sz="1600" dirty="0" err="1" smtClean="0">
                <a:latin typeface="Futura Std Book" panose="020B0502020204020303" pitchFamily="34" charset="0"/>
                <a:cs typeface="Futura-Book" pitchFamily="34" charset="0"/>
              </a:rPr>
              <a:t>Proudness</a:t>
            </a:r>
            <a:r>
              <a:rPr lang="sv-SE" altLang="sv-SE" sz="1600" dirty="0" smtClean="0">
                <a:latin typeface="Futura Std Book" panose="020B0502020204020303" pitchFamily="34" charset="0"/>
                <a:cs typeface="Futura-Book" pitchFamily="34" charset="0"/>
              </a:rPr>
              <a:t>!</a:t>
            </a:r>
          </a:p>
          <a:p>
            <a:pPr marL="263525" indent="-263525" fontAlgn="auto">
              <a:spcBef>
                <a:spcPts val="0"/>
              </a:spcBef>
              <a:spcAft>
                <a:spcPts val="600"/>
              </a:spcAft>
              <a:buSzPct val="125000"/>
              <a:buFont typeface="Arial"/>
              <a:buChar char="•"/>
              <a:defRPr/>
            </a:pPr>
            <a:r>
              <a:rPr lang="sv-SE" altLang="sv-SE" sz="1600" dirty="0" err="1">
                <a:latin typeface="Futura Std Book" panose="020B0502020204020303" pitchFamily="34" charset="0"/>
                <a:cs typeface="Futura-Book" pitchFamily="34" charset="0"/>
              </a:rPr>
              <a:t>Our</a:t>
            </a:r>
            <a:r>
              <a:rPr lang="sv-SE" altLang="sv-SE" sz="1600" dirty="0">
                <a:latin typeface="Futura Std Book" panose="020B0502020204020303" pitchFamily="34" charset="0"/>
                <a:cs typeface="Futura-Book" pitchFamily="34" charset="0"/>
              </a:rPr>
              <a:t> mantras: </a:t>
            </a:r>
            <a:r>
              <a:rPr lang="sv-SE" altLang="sv-SE" sz="1600" dirty="0" err="1">
                <a:latin typeface="Futura Std Book" panose="020B0502020204020303" pitchFamily="34" charset="0"/>
                <a:cs typeface="Futura-Book" pitchFamily="34" charset="0"/>
              </a:rPr>
              <a:t>Increasing</a:t>
            </a:r>
            <a:r>
              <a:rPr lang="sv-SE" altLang="sv-SE" sz="1600" dirty="0">
                <a:latin typeface="Futura Std Book" panose="020B0502020204020303" pitchFamily="34" charset="0"/>
                <a:cs typeface="Futura-Book" pitchFamily="34" charset="0"/>
              </a:rPr>
              <a:t> </a:t>
            </a:r>
            <a:r>
              <a:rPr lang="sv-SE" altLang="sv-SE" sz="1600" dirty="0" err="1">
                <a:latin typeface="Futura Std Book" panose="020B0502020204020303" pitchFamily="34" charset="0"/>
                <a:cs typeface="Futura-Book" pitchFamily="34" charset="0"/>
              </a:rPr>
              <a:t>visability</a:t>
            </a:r>
            <a:r>
              <a:rPr lang="sv-SE" altLang="sv-SE" sz="1600" dirty="0">
                <a:latin typeface="Futura Std Book" panose="020B0502020204020303" pitchFamily="34" charset="0"/>
                <a:cs typeface="Futura-Book" pitchFamily="34" charset="0"/>
              </a:rPr>
              <a:t>, </a:t>
            </a:r>
            <a:r>
              <a:rPr lang="sv-SE" altLang="sv-SE" sz="1600" dirty="0" err="1">
                <a:latin typeface="Futura Std Book" panose="020B0502020204020303" pitchFamily="34" charset="0"/>
                <a:cs typeface="Futura-Book" pitchFamily="34" charset="0"/>
              </a:rPr>
              <a:t>accessibility</a:t>
            </a:r>
            <a:r>
              <a:rPr lang="sv-SE" altLang="sv-SE" sz="1600" dirty="0">
                <a:latin typeface="Futura Std Book" panose="020B0502020204020303" pitchFamily="34" charset="0"/>
                <a:cs typeface="Futura-Book" pitchFamily="34" charset="0"/>
              </a:rPr>
              <a:t>, </a:t>
            </a:r>
            <a:r>
              <a:rPr lang="sv-SE" altLang="sv-SE" sz="1600" dirty="0" err="1">
                <a:latin typeface="Futura Std Book" panose="020B0502020204020303" pitchFamily="34" charset="0"/>
                <a:cs typeface="Futura-Book" pitchFamily="34" charset="0"/>
              </a:rPr>
              <a:t>quality</a:t>
            </a:r>
            <a:r>
              <a:rPr lang="sv-SE" altLang="sv-SE" sz="1600" dirty="0">
                <a:latin typeface="Futura Std Book" panose="020B0502020204020303" pitchFamily="34" charset="0"/>
                <a:cs typeface="Futura-Book" pitchFamily="34" charset="0"/>
              </a:rPr>
              <a:t> and </a:t>
            </a:r>
            <a:r>
              <a:rPr lang="sv-SE" altLang="sv-SE" sz="1600" dirty="0" err="1">
                <a:latin typeface="Futura Std Book" panose="020B0502020204020303" pitchFamily="34" charset="0"/>
                <a:cs typeface="Futura-Book" pitchFamily="34" charset="0"/>
              </a:rPr>
              <a:t>cooperation</a:t>
            </a:r>
            <a:endParaRPr lang="sv-SE" altLang="sv-SE" sz="1600" dirty="0">
              <a:latin typeface="Futura Std Book" panose="020B0502020204020303" pitchFamily="34" charset="0"/>
              <a:cs typeface="Futura-Book" pitchFamily="34" charset="0"/>
            </a:endParaRPr>
          </a:p>
          <a:p>
            <a:pPr marL="263525" indent="-263525" fontAlgn="auto">
              <a:spcBef>
                <a:spcPts val="0"/>
              </a:spcBef>
              <a:spcAft>
                <a:spcPts val="600"/>
              </a:spcAft>
              <a:buSzPct val="125000"/>
              <a:buFont typeface="Arial"/>
              <a:buChar char="•"/>
              <a:defRPr/>
            </a:pPr>
            <a:endParaRPr lang="sv-SE" altLang="sv-SE" sz="1600" dirty="0" smtClean="0">
              <a:latin typeface="Futura Std Book" panose="020B0502020204020303" pitchFamily="34" charset="0"/>
              <a:cs typeface="Futura-Book" pitchFamily="34" charset="0"/>
            </a:endParaRPr>
          </a:p>
          <a:p>
            <a:pPr marL="263525" indent="-263525" fontAlgn="auto">
              <a:spcBef>
                <a:spcPts val="0"/>
              </a:spcBef>
              <a:spcAft>
                <a:spcPts val="600"/>
              </a:spcAft>
              <a:buSzPct val="125000"/>
              <a:buFont typeface="Arial"/>
              <a:buChar char="•"/>
              <a:defRPr/>
            </a:pPr>
            <a:r>
              <a:rPr lang="sv-SE" altLang="sv-SE" sz="1600" dirty="0" err="1" smtClean="0">
                <a:latin typeface="Futura Std Book" panose="020B0502020204020303" pitchFamily="34" charset="0"/>
                <a:cs typeface="Futura-Book" pitchFamily="34" charset="0"/>
              </a:rPr>
              <a:t>Sweden’s</a:t>
            </a:r>
            <a:r>
              <a:rPr lang="sv-SE" altLang="sv-SE" sz="1600" dirty="0" smtClean="0">
                <a:latin typeface="Futura Std Book" panose="020B0502020204020303" pitchFamily="34" charset="0"/>
                <a:cs typeface="Futura-Book" pitchFamily="34" charset="0"/>
              </a:rPr>
              <a:t> </a:t>
            </a:r>
            <a:r>
              <a:rPr lang="sv-SE" altLang="sv-SE" sz="1600" dirty="0" err="1" smtClean="0">
                <a:latin typeface="Futura Std Book" panose="020B0502020204020303" pitchFamily="34" charset="0"/>
                <a:cs typeface="Futura-Book" pitchFamily="34" charset="0"/>
              </a:rPr>
              <a:t>largest</a:t>
            </a:r>
            <a:r>
              <a:rPr lang="sv-SE" altLang="sv-SE" sz="1600" dirty="0" smtClean="0">
                <a:latin typeface="Futura Std Book" panose="020B0502020204020303" pitchFamily="34" charset="0"/>
                <a:cs typeface="Futura-Book" pitchFamily="34" charset="0"/>
              </a:rPr>
              <a:t> food </a:t>
            </a:r>
            <a:r>
              <a:rPr lang="sv-SE" altLang="sv-SE" sz="1600" dirty="0" err="1" smtClean="0">
                <a:latin typeface="Futura Std Book" panose="020B0502020204020303" pitchFamily="34" charset="0"/>
                <a:cs typeface="Futura-Book" pitchFamily="34" charset="0"/>
              </a:rPr>
              <a:t>related</a:t>
            </a:r>
            <a:r>
              <a:rPr lang="sv-SE" altLang="sv-SE" sz="1600" dirty="0" smtClean="0">
                <a:latin typeface="Futura Std Book" panose="020B0502020204020303" pitchFamily="34" charset="0"/>
                <a:cs typeface="Futura-Book" pitchFamily="34" charset="0"/>
              </a:rPr>
              <a:t> </a:t>
            </a:r>
            <a:r>
              <a:rPr lang="sv-SE" altLang="sv-SE" sz="1600" dirty="0" err="1" smtClean="0">
                <a:latin typeface="Futura Std Book" panose="020B0502020204020303" pitchFamily="34" charset="0"/>
                <a:cs typeface="Futura-Book" pitchFamily="34" charset="0"/>
              </a:rPr>
              <a:t>project</a:t>
            </a:r>
            <a:r>
              <a:rPr lang="sv-SE" altLang="sv-SE" sz="1600" dirty="0" smtClean="0">
                <a:latin typeface="Futura Std Book" panose="020B0502020204020303" pitchFamily="34" charset="0"/>
                <a:cs typeface="Futura-Book" pitchFamily="34" charset="0"/>
              </a:rPr>
              <a:t> in the </a:t>
            </a:r>
            <a:r>
              <a:rPr lang="sv-SE" altLang="sv-SE" sz="1600" dirty="0" err="1" smtClean="0">
                <a:latin typeface="Futura Std Book" panose="020B0502020204020303" pitchFamily="34" charset="0"/>
                <a:cs typeface="Futura-Book" pitchFamily="34" charset="0"/>
              </a:rPr>
              <a:t>previous</a:t>
            </a:r>
            <a:r>
              <a:rPr lang="sv-SE" altLang="sv-SE" sz="1600" dirty="0" smtClean="0">
                <a:latin typeface="Futura Std Book" panose="020B0502020204020303" pitchFamily="34" charset="0"/>
                <a:cs typeface="Futura-Book" pitchFamily="34" charset="0"/>
              </a:rPr>
              <a:t> EU period (23 </a:t>
            </a:r>
            <a:r>
              <a:rPr lang="sv-SE" altLang="sv-SE" sz="1600" dirty="0" err="1" smtClean="0">
                <a:latin typeface="Futura Std Book" panose="020B0502020204020303" pitchFamily="34" charset="0"/>
                <a:cs typeface="Futura-Book" pitchFamily="34" charset="0"/>
              </a:rPr>
              <a:t>mio</a:t>
            </a:r>
            <a:r>
              <a:rPr lang="sv-SE" altLang="sv-SE" sz="1600" dirty="0" smtClean="0">
                <a:latin typeface="Futura Std Book" panose="020B0502020204020303" pitchFamily="34" charset="0"/>
                <a:cs typeface="Futura-Book" pitchFamily="34" charset="0"/>
              </a:rPr>
              <a:t> SEK)</a:t>
            </a:r>
            <a:endParaRPr lang="sv-SE" altLang="sv-SE" sz="1600" dirty="0">
              <a:latin typeface="Futura Std Book" panose="020B0502020204020303" pitchFamily="34" charset="0"/>
              <a:cs typeface="Futura-Book" pitchFamily="34" charset="0"/>
            </a:endParaRPr>
          </a:p>
          <a:p>
            <a:pPr marL="263525" indent="-263525" fontAlgn="auto">
              <a:spcBef>
                <a:spcPts val="0"/>
              </a:spcBef>
              <a:spcAft>
                <a:spcPts val="600"/>
              </a:spcAft>
              <a:buSzPct val="125000"/>
              <a:buFont typeface="Arial"/>
              <a:buChar char="•"/>
              <a:defRPr/>
            </a:pPr>
            <a:r>
              <a:rPr lang="sv-SE" altLang="sv-SE" sz="1600" dirty="0" smtClean="0">
                <a:latin typeface="Futura Std Book" panose="020B0502020204020303" pitchFamily="34" charset="0"/>
                <a:cs typeface="Futura-Book" pitchFamily="34" charset="0"/>
              </a:rPr>
              <a:t>Taste </a:t>
            </a:r>
            <a:r>
              <a:rPr lang="sv-SE" altLang="sv-SE" sz="1600" dirty="0">
                <a:latin typeface="Futura Std Book" panose="020B0502020204020303" pitchFamily="34" charset="0"/>
                <a:cs typeface="Futura-Book" pitchFamily="34" charset="0"/>
              </a:rPr>
              <a:t>of Skåne </a:t>
            </a:r>
            <a:r>
              <a:rPr lang="sv-SE" altLang="sv-SE" sz="1600" dirty="0" smtClean="0">
                <a:latin typeface="Futura Std Book" panose="020B0502020204020303" pitchFamily="34" charset="0"/>
                <a:cs typeface="Futura-Book" pitchFamily="34" charset="0"/>
              </a:rPr>
              <a:t>is part of Skåne </a:t>
            </a:r>
            <a:r>
              <a:rPr lang="sv-SE" altLang="sv-SE" sz="1600" dirty="0">
                <a:latin typeface="Futura Std Book" panose="020B0502020204020303" pitchFamily="34" charset="0"/>
                <a:cs typeface="Futura-Book" pitchFamily="34" charset="0"/>
              </a:rPr>
              <a:t>Food Innovation </a:t>
            </a:r>
            <a:r>
              <a:rPr lang="sv-SE" altLang="sv-SE" sz="1600" dirty="0" smtClean="0">
                <a:latin typeface="Futura Std Book" panose="020B0502020204020303" pitchFamily="34" charset="0"/>
                <a:cs typeface="Futura-Book" pitchFamily="34" charset="0"/>
              </a:rPr>
              <a:t>Network</a:t>
            </a:r>
          </a:p>
          <a:p>
            <a:pPr marL="263525" indent="-263525" fontAlgn="auto">
              <a:spcBef>
                <a:spcPts val="0"/>
              </a:spcBef>
              <a:spcAft>
                <a:spcPts val="600"/>
              </a:spcAft>
              <a:buSzPct val="125000"/>
              <a:buFont typeface="Arial"/>
              <a:buChar char="•"/>
              <a:defRPr/>
            </a:pPr>
            <a:endParaRPr lang="sv-SE" altLang="sv-SE" sz="1600" dirty="0">
              <a:latin typeface="Futura Std Book" panose="020B0502020204020303" pitchFamily="34" charset="0"/>
              <a:cs typeface="Futura-Book"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SkanesMatfestival">
      <a:dk1>
        <a:sysClr val="windowText" lastClr="000000"/>
      </a:dk1>
      <a:lt1>
        <a:sysClr val="window" lastClr="FFFFFF"/>
      </a:lt1>
      <a:dk2>
        <a:srgbClr val="6C3271"/>
      </a:dk2>
      <a:lt2>
        <a:srgbClr val="FFE315"/>
      </a:lt2>
      <a:accent1>
        <a:srgbClr val="2F9B89"/>
      </a:accent1>
      <a:accent2>
        <a:srgbClr val="E86E17"/>
      </a:accent2>
      <a:accent3>
        <a:srgbClr val="6C3271"/>
      </a:accent3>
      <a:accent4>
        <a:srgbClr val="93C89C"/>
      </a:accent4>
      <a:accent5>
        <a:srgbClr val="FFE315"/>
      </a:accent5>
      <a:accent6>
        <a:srgbClr val="B6538E"/>
      </a:accent6>
      <a:hlink>
        <a:srgbClr val="B6538E"/>
      </a:hlink>
      <a:folHlink>
        <a:srgbClr val="B653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883</TotalTime>
  <Words>1291</Words>
  <Application>Microsoft Office PowerPoint</Application>
  <PresentationFormat>Apresentação no Ecrã (4:3)</PresentationFormat>
  <Paragraphs>230</Paragraphs>
  <Slides>30</Slides>
  <Notes>7</Notes>
  <HiddenSlides>0</HiddenSlides>
  <MMClips>0</MMClips>
  <ScaleCrop>false</ScaleCrop>
  <HeadingPairs>
    <vt:vector size="6" baseType="variant">
      <vt:variant>
        <vt:lpstr>Tipos de letra usados</vt:lpstr>
      </vt:variant>
      <vt:variant>
        <vt:i4>9</vt:i4>
      </vt:variant>
      <vt:variant>
        <vt:lpstr>Modelo de apresentação</vt:lpstr>
      </vt:variant>
      <vt:variant>
        <vt:i4>21</vt:i4>
      </vt:variant>
      <vt:variant>
        <vt:lpstr>Títulos dos diapositivos</vt:lpstr>
      </vt:variant>
      <vt:variant>
        <vt:i4>30</vt:i4>
      </vt:variant>
    </vt:vector>
  </HeadingPairs>
  <TitlesOfParts>
    <vt:vector size="60" baseType="lpstr">
      <vt:lpstr>Calibri</vt:lpstr>
      <vt:lpstr>Arial</vt:lpstr>
      <vt:lpstr>Verdana</vt:lpstr>
      <vt:lpstr>Futura-Book</vt:lpstr>
      <vt:lpstr>MS PGothic</vt:lpstr>
      <vt:lpstr>Brawler</vt:lpstr>
      <vt:lpstr>Open Sans Light</vt:lpstr>
      <vt:lpstr>Futura Std Book</vt:lpstr>
      <vt:lpstr>Wingdings</vt:lpstr>
      <vt:lpstr>Office-tema</vt:lpstr>
      <vt:lpstr>1_Office-tema</vt:lpstr>
      <vt:lpstr>2_Office-tema</vt:lpstr>
      <vt:lpstr>Office Theme</vt:lpstr>
      <vt:lpstr>Office-tema</vt:lpstr>
      <vt:lpstr>Office-tema</vt:lpstr>
      <vt:lpstr>Office-tema</vt:lpstr>
      <vt:lpstr>Office-tema</vt:lpstr>
      <vt:lpstr>Office-tema</vt:lpstr>
      <vt:lpstr>Office-tema</vt:lpstr>
      <vt:lpstr>1_Office-tema</vt:lpstr>
      <vt:lpstr>1_Office-tema</vt:lpstr>
      <vt:lpstr>2_Office-tema</vt:lpstr>
      <vt:lpstr>2_Office-tema</vt:lpstr>
      <vt:lpstr>Office Theme</vt:lpstr>
      <vt:lpstr>Office Theme</vt:lpstr>
      <vt:lpstr>Office Theme</vt:lpstr>
      <vt:lpstr>Office Theme</vt:lpstr>
      <vt:lpstr>Office Theme</vt:lpstr>
      <vt:lpstr>Office Theme</vt:lpstr>
      <vt:lpstr>Office Theme</vt:lpstr>
      <vt:lpstr>GLOBALIZATION AND GASTRONOMY IICM, Mateus, Portugal 25-27 Nov 2016  Gastronomy – a strong cultural and creative resource  for regional development </vt:lpstr>
      <vt:lpstr>Diapositivo 2</vt:lpstr>
      <vt:lpstr>Diapositivo 3</vt:lpstr>
      <vt:lpstr>Diapositivo 4</vt:lpstr>
      <vt:lpstr>Skåne a region of diversity!</vt:lpstr>
      <vt:lpstr>What’s Skåne Food Innovation Network about?</vt:lpstr>
      <vt:lpstr>A strategic choice.</vt:lpstr>
      <vt:lpstr>Diapositivo 8</vt:lpstr>
      <vt:lpstr>What’s Taste of Skåne about?</vt:lpstr>
      <vt:lpstr>Identity and Proudness. The sense of place. Passionate people.</vt:lpstr>
      <vt:lpstr>Our mantra. Our model.</vt:lpstr>
      <vt:lpstr>Diapositivo 12</vt:lpstr>
      <vt:lpstr>Diapositivo 13</vt:lpstr>
      <vt:lpstr>Focus areas.</vt:lpstr>
      <vt:lpstr>Four examples.</vt:lpstr>
      <vt:lpstr>1. A strategy: ”Skåne the leading Nordic region of drinks and beverages 2020”</vt:lpstr>
      <vt:lpstr>”Skåne the leading Nordic region of drinks and beverages 2020”</vt:lpstr>
      <vt:lpstr>2. A concept: ”Taste of Skåne – locally produced and carefully selected” – our retail concept celebrating 5 years in 2016</vt:lpstr>
      <vt:lpstr>Diapositivo 19</vt:lpstr>
      <vt:lpstr>In a nutshell</vt:lpstr>
      <vt:lpstr>Diapositivo 21</vt:lpstr>
      <vt:lpstr>The essence of an innovation arena ”Proud people – strong cooperation”</vt:lpstr>
      <vt:lpstr>The heritage. Skåne is food!</vt:lpstr>
      <vt:lpstr>3. Innovation on tradition:  The New Skåne Kitchen.</vt:lpstr>
      <vt:lpstr>4. Our manifesto: IRL. The Skåne Food Festival.</vt:lpstr>
      <vt:lpstr>Diapositivo 26</vt:lpstr>
      <vt:lpstr>Not just another market, but a unique food festival with focus on</vt:lpstr>
      <vt:lpstr>What have we accomplished  ”Taste of Skåne 2010-2015” </vt:lpstr>
      <vt:lpstr>Diapositivo 29</vt:lpstr>
      <vt:lpstr>Skåne a culinary region  – we still have much to learn and do</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 1</dc:title>
  <dc:creator>Marit Münter</dc:creator>
  <cp:lastModifiedBy>WinSeven</cp:lastModifiedBy>
  <cp:revision>63</cp:revision>
  <cp:lastPrinted>2016-12-04T08:21:27Z</cp:lastPrinted>
  <dcterms:created xsi:type="dcterms:W3CDTF">2011-06-01T09:23:00Z</dcterms:created>
  <dcterms:modified xsi:type="dcterms:W3CDTF">2016-12-05T14:54:41Z</dcterms:modified>
</cp:coreProperties>
</file>