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legacyDiagramTex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317" r:id="rId3"/>
    <p:sldId id="308" r:id="rId4"/>
    <p:sldId id="318" r:id="rId5"/>
    <p:sldId id="287" r:id="rId6"/>
    <p:sldId id="319" r:id="rId7"/>
    <p:sldId id="269" r:id="rId8"/>
    <p:sldId id="267" r:id="rId9"/>
    <p:sldId id="311" r:id="rId10"/>
    <p:sldId id="305" r:id="rId11"/>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a:srgbClr val="FF9900"/>
    <a:srgbClr val="0066CC"/>
    <a:srgbClr val="66CCFF"/>
    <a:srgbClr val="FF0000"/>
    <a:srgbClr val="FF33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79633" autoAdjust="0"/>
  </p:normalViewPr>
  <p:slideViewPr>
    <p:cSldViewPr>
      <p:cViewPr varScale="1">
        <p:scale>
          <a:sx n="58" d="100"/>
          <a:sy n="58" d="100"/>
        </p:scale>
        <p:origin x="-13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06/relationships/legacyDocTextInfo" Target="legacyDocTextInfo.bin"/><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D14549D3-D674-4C9B-B0F6-0620C80F9C1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1843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pPr>
              <a:defRPr/>
            </a:pPr>
            <a:fld id="{EE005B06-D411-4011-845B-6698B1B60DE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fr-CH" dirty="0" err="1" smtClean="0">
                <a:solidFill>
                  <a:srgbClr val="FF0000"/>
                </a:solidFill>
              </a:rPr>
              <a:t>Regions</a:t>
            </a:r>
            <a:r>
              <a:rPr lang="fr-CH" dirty="0" smtClean="0">
                <a:solidFill>
                  <a:srgbClr val="FF0000"/>
                </a:solidFill>
              </a:rPr>
              <a:t> </a:t>
            </a:r>
            <a:r>
              <a:rPr lang="fr-CH" dirty="0" err="1" smtClean="0">
                <a:solidFill>
                  <a:srgbClr val="FF0000"/>
                </a:solidFill>
              </a:rPr>
              <a:t>cannot</a:t>
            </a:r>
            <a:r>
              <a:rPr lang="fr-CH" dirty="0" smtClean="0">
                <a:solidFill>
                  <a:srgbClr val="FF0000"/>
                </a:solidFill>
              </a:rPr>
              <a:t> do </a:t>
            </a:r>
            <a:r>
              <a:rPr lang="fr-CH" dirty="0" err="1" smtClean="0">
                <a:solidFill>
                  <a:srgbClr val="FF0000"/>
                </a:solidFill>
              </a:rPr>
              <a:t>everything</a:t>
            </a:r>
            <a:r>
              <a:rPr lang="fr-CH" dirty="0" smtClean="0">
                <a:solidFill>
                  <a:srgbClr val="FF0000"/>
                </a:solidFill>
              </a:rPr>
              <a:t> in STI </a:t>
            </a:r>
            <a:r>
              <a:rPr lang="fr-CH" dirty="0" err="1" smtClean="0">
                <a:solidFill>
                  <a:srgbClr val="FF0000"/>
                </a:solidFill>
              </a:rPr>
              <a:t>so</a:t>
            </a:r>
            <a:r>
              <a:rPr lang="fr-CH" dirty="0" smtClean="0">
                <a:solidFill>
                  <a:srgbClr val="FF0000"/>
                </a:solidFill>
              </a:rPr>
              <a:t> </a:t>
            </a:r>
            <a:r>
              <a:rPr lang="fr-CH" dirty="0" err="1" smtClean="0">
                <a:solidFill>
                  <a:srgbClr val="FF0000"/>
                </a:solidFill>
              </a:rPr>
              <a:t>they</a:t>
            </a:r>
            <a:r>
              <a:rPr lang="fr-CH" dirty="0" smtClean="0">
                <a:solidFill>
                  <a:srgbClr val="FF0000"/>
                </a:solidFill>
              </a:rPr>
              <a:t> </a:t>
            </a:r>
            <a:r>
              <a:rPr lang="fr-CH" dirty="0" err="1" smtClean="0">
                <a:solidFill>
                  <a:srgbClr val="FF0000"/>
                </a:solidFill>
              </a:rPr>
              <a:t>need</a:t>
            </a:r>
            <a:r>
              <a:rPr lang="fr-CH" dirty="0" smtClean="0">
                <a:solidFill>
                  <a:srgbClr val="FF0000"/>
                </a:solidFill>
              </a:rPr>
              <a:t> to focus on certain </a:t>
            </a:r>
            <a:r>
              <a:rPr lang="fr-CH" dirty="0" err="1" smtClean="0">
                <a:solidFill>
                  <a:srgbClr val="FF0000"/>
                </a:solidFill>
              </a:rPr>
              <a:t>domain</a:t>
            </a:r>
            <a:endParaRPr lang="fr-CH" dirty="0" smtClean="0">
              <a:solidFill>
                <a:srgbClr val="FF0000"/>
              </a:solidFill>
            </a:endParaRPr>
          </a:p>
          <a:p>
            <a:pPr lvl="1"/>
            <a:r>
              <a:rPr lang="fr-CH" dirty="0" err="1" smtClean="0">
                <a:solidFill>
                  <a:srgbClr val="0070C0"/>
                </a:solidFill>
              </a:rPr>
              <a:t>They</a:t>
            </a:r>
            <a:r>
              <a:rPr lang="fr-CH" dirty="0" smtClean="0">
                <a:solidFill>
                  <a:srgbClr val="0070C0"/>
                </a:solidFill>
              </a:rPr>
              <a:t> </a:t>
            </a:r>
            <a:r>
              <a:rPr lang="fr-CH" dirty="0" err="1" smtClean="0">
                <a:solidFill>
                  <a:srgbClr val="0070C0"/>
                </a:solidFill>
              </a:rPr>
              <a:t>need</a:t>
            </a:r>
            <a:r>
              <a:rPr lang="fr-CH" dirty="0" smtClean="0">
                <a:solidFill>
                  <a:srgbClr val="0070C0"/>
                </a:solidFill>
              </a:rPr>
              <a:t> to focus</a:t>
            </a:r>
            <a:r>
              <a:rPr lang="fr-CH" dirty="0" smtClean="0">
                <a:solidFill>
                  <a:srgbClr val="FF0000"/>
                </a:solidFill>
              </a:rPr>
              <a:t> </a:t>
            </a:r>
            <a:r>
              <a:rPr lang="fr-CH" b="1" i="1" dirty="0" smtClean="0">
                <a:solidFill>
                  <a:srgbClr val="FF0000"/>
                </a:solidFill>
              </a:rPr>
              <a:t>by </a:t>
            </a:r>
            <a:r>
              <a:rPr lang="fr-CH" b="1" i="1" dirty="0" err="1" smtClean="0">
                <a:solidFill>
                  <a:srgbClr val="FF0000"/>
                </a:solidFill>
              </a:rPr>
              <a:t>developing</a:t>
            </a:r>
            <a:r>
              <a:rPr lang="fr-CH" b="1" i="1" dirty="0" smtClean="0">
                <a:solidFill>
                  <a:srgbClr val="FF0000"/>
                </a:solidFill>
              </a:rPr>
              <a:t> </a:t>
            </a:r>
            <a:r>
              <a:rPr lang="fr-CH" dirty="0" smtClean="0">
                <a:solidFill>
                  <a:srgbClr val="0070C0"/>
                </a:solidFill>
              </a:rPr>
              <a:t>distinctive and original areas of </a:t>
            </a:r>
            <a:r>
              <a:rPr lang="fr-CH" dirty="0" err="1" smtClean="0">
                <a:solidFill>
                  <a:srgbClr val="0070C0"/>
                </a:solidFill>
              </a:rPr>
              <a:t>specialisation</a:t>
            </a:r>
            <a:r>
              <a:rPr lang="fr-CH" dirty="0" smtClean="0">
                <a:solidFill>
                  <a:srgbClr val="0070C0"/>
                </a:solidFill>
              </a:rPr>
              <a:t> (not by </a:t>
            </a:r>
            <a:r>
              <a:rPr lang="fr-CH" dirty="0" err="1" smtClean="0">
                <a:solidFill>
                  <a:srgbClr val="0070C0"/>
                </a:solidFill>
              </a:rPr>
              <a:t>imitating</a:t>
            </a:r>
            <a:r>
              <a:rPr lang="fr-CH" dirty="0" smtClean="0">
                <a:solidFill>
                  <a:srgbClr val="0070C0"/>
                </a:solidFill>
              </a:rPr>
              <a:t> </a:t>
            </a:r>
            <a:r>
              <a:rPr lang="fr-CH" dirty="0" err="1" smtClean="0">
                <a:solidFill>
                  <a:srgbClr val="0070C0"/>
                </a:solidFill>
              </a:rPr>
              <a:t>each</a:t>
            </a:r>
            <a:r>
              <a:rPr lang="fr-CH" dirty="0" smtClean="0">
                <a:solidFill>
                  <a:srgbClr val="0070C0"/>
                </a:solidFill>
              </a:rPr>
              <a:t> </a:t>
            </a:r>
            <a:r>
              <a:rPr lang="fr-CH" dirty="0" err="1" smtClean="0">
                <a:solidFill>
                  <a:srgbClr val="0070C0"/>
                </a:solidFill>
              </a:rPr>
              <a:t>other</a:t>
            </a:r>
            <a:endParaRPr lang="fr-CH" dirty="0" smtClean="0">
              <a:solidFill>
                <a:srgbClr val="0070C0"/>
              </a:solidFill>
            </a:endParaRPr>
          </a:p>
          <a:p>
            <a:pPr lvl="1"/>
            <a:r>
              <a:rPr lang="fr-CH" dirty="0" err="1" smtClean="0">
                <a:solidFill>
                  <a:schemeClr val="accent2"/>
                </a:solidFill>
              </a:rPr>
              <a:t>Where</a:t>
            </a:r>
            <a:r>
              <a:rPr lang="fr-CH" dirty="0" smtClean="0">
                <a:solidFill>
                  <a:schemeClr val="accent2"/>
                </a:solidFill>
              </a:rPr>
              <a:t> </a:t>
            </a:r>
            <a:r>
              <a:rPr lang="fr-CH" dirty="0" err="1" smtClean="0">
                <a:solidFill>
                  <a:schemeClr val="accent2"/>
                </a:solidFill>
              </a:rPr>
              <a:t>is</a:t>
            </a:r>
            <a:r>
              <a:rPr lang="fr-CH" dirty="0" smtClean="0">
                <a:solidFill>
                  <a:schemeClr val="accent2"/>
                </a:solidFill>
              </a:rPr>
              <a:t> (</a:t>
            </a:r>
            <a:r>
              <a:rPr lang="fr-CH" dirty="0" err="1" smtClean="0">
                <a:solidFill>
                  <a:schemeClr val="accent2"/>
                </a:solidFill>
              </a:rPr>
              <a:t>who</a:t>
            </a:r>
            <a:r>
              <a:rPr lang="fr-CH" dirty="0" smtClean="0">
                <a:solidFill>
                  <a:schemeClr val="accent2"/>
                </a:solidFill>
              </a:rPr>
              <a:t> has) the entrepreneurial </a:t>
            </a:r>
            <a:r>
              <a:rPr lang="fr-CH" dirty="0" err="1" smtClean="0">
                <a:solidFill>
                  <a:schemeClr val="accent2"/>
                </a:solidFill>
              </a:rPr>
              <a:t>knowledge</a:t>
            </a:r>
            <a:r>
              <a:rPr lang="fr-CH" dirty="0" smtClean="0">
                <a:solidFill>
                  <a:schemeClr val="accent2"/>
                </a:solidFill>
              </a:rPr>
              <a:t>?</a:t>
            </a:r>
          </a:p>
          <a:p>
            <a:r>
              <a:rPr lang="fr-CH" dirty="0" smtClean="0"/>
              <a:t>	</a:t>
            </a:r>
            <a:r>
              <a:rPr lang="fr-CH" dirty="0" err="1" smtClean="0"/>
              <a:t>Firms</a:t>
            </a:r>
            <a:r>
              <a:rPr lang="fr-CH" dirty="0" smtClean="0"/>
              <a:t> (best case)</a:t>
            </a:r>
          </a:p>
          <a:p>
            <a:r>
              <a:rPr lang="fr-CH" dirty="0" smtClean="0">
                <a:solidFill>
                  <a:srgbClr val="FFC000"/>
                </a:solidFill>
              </a:rPr>
              <a:t>	</a:t>
            </a:r>
            <a:r>
              <a:rPr lang="fr-CH" dirty="0" err="1" smtClean="0">
                <a:solidFill>
                  <a:srgbClr val="FFC000"/>
                </a:solidFill>
              </a:rPr>
              <a:t>Universities</a:t>
            </a:r>
            <a:r>
              <a:rPr lang="fr-CH" dirty="0" smtClean="0">
                <a:solidFill>
                  <a:srgbClr val="FFC000"/>
                </a:solidFill>
              </a:rPr>
              <a:t> in the </a:t>
            </a:r>
            <a:r>
              <a:rPr lang="fr-CH" dirty="0" err="1" smtClean="0">
                <a:solidFill>
                  <a:srgbClr val="FFC000"/>
                </a:solidFill>
              </a:rPr>
              <a:t>region</a:t>
            </a:r>
            <a:endParaRPr lang="fr-CH" dirty="0" smtClean="0">
              <a:solidFill>
                <a:srgbClr val="FFC000"/>
              </a:solidFill>
            </a:endParaRPr>
          </a:p>
          <a:p>
            <a:r>
              <a:rPr lang="fr-CH" dirty="0" smtClean="0">
                <a:solidFill>
                  <a:schemeClr val="bg2"/>
                </a:solidFill>
              </a:rPr>
              <a:t>	National </a:t>
            </a:r>
            <a:r>
              <a:rPr lang="fr-CH" dirty="0" err="1" smtClean="0">
                <a:solidFill>
                  <a:schemeClr val="bg2"/>
                </a:solidFill>
              </a:rPr>
              <a:t>research</a:t>
            </a:r>
            <a:r>
              <a:rPr lang="fr-CH" dirty="0" smtClean="0">
                <a:solidFill>
                  <a:schemeClr val="bg2"/>
                </a:solidFill>
              </a:rPr>
              <a:t> </a:t>
            </a:r>
            <a:r>
              <a:rPr lang="fr-CH" dirty="0" err="1" smtClean="0">
                <a:solidFill>
                  <a:schemeClr val="bg2"/>
                </a:solidFill>
              </a:rPr>
              <a:t>institute</a:t>
            </a:r>
            <a:r>
              <a:rPr lang="fr-CH" dirty="0" smtClean="0">
                <a:solidFill>
                  <a:schemeClr val="bg2"/>
                </a:solidFill>
              </a:rPr>
              <a:t> </a:t>
            </a:r>
            <a:r>
              <a:rPr lang="fr-CH" dirty="0" err="1" smtClean="0">
                <a:solidFill>
                  <a:schemeClr val="bg2"/>
                </a:solidFill>
              </a:rPr>
              <a:t>with</a:t>
            </a:r>
            <a:r>
              <a:rPr lang="fr-CH" dirty="0" smtClean="0">
                <a:solidFill>
                  <a:schemeClr val="bg2"/>
                </a:solidFill>
              </a:rPr>
              <a:t> </a:t>
            </a:r>
            <a:r>
              <a:rPr lang="fr-CH" dirty="0" err="1" smtClean="0">
                <a:solidFill>
                  <a:schemeClr val="bg2"/>
                </a:solidFill>
              </a:rPr>
              <a:t>regional</a:t>
            </a:r>
            <a:r>
              <a:rPr lang="fr-CH" dirty="0" smtClean="0">
                <a:solidFill>
                  <a:schemeClr val="bg2"/>
                </a:solidFill>
              </a:rPr>
              <a:t> </a:t>
            </a:r>
            <a:r>
              <a:rPr lang="fr-CH" dirty="0" err="1" smtClean="0">
                <a:solidFill>
                  <a:schemeClr val="bg2"/>
                </a:solidFill>
              </a:rPr>
              <a:t>agencies</a:t>
            </a:r>
            <a:endParaRPr lang="fr-CH" dirty="0" smtClean="0">
              <a:solidFill>
                <a:schemeClr val="bg2"/>
              </a:solidFill>
            </a:endParaRPr>
          </a:p>
          <a:p>
            <a:r>
              <a:rPr lang="fr-CH" dirty="0" smtClean="0">
                <a:solidFill>
                  <a:srgbClr val="C00000"/>
                </a:solidFill>
              </a:rPr>
              <a:t>	Clusters’ managers</a:t>
            </a:r>
          </a:p>
          <a:p>
            <a:endParaRPr lang="en-GB"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smart </a:t>
            </a:r>
            <a:r>
              <a:rPr lang="en-US" sz="1200" kern="1200" baseline="0" dirty="0" err="1" smtClean="0">
                <a:solidFill>
                  <a:schemeClr val="tx1"/>
                </a:solidFill>
                <a:latin typeface="Arial" charset="0"/>
                <a:ea typeface="+mn-ea"/>
                <a:cs typeface="+mn-cs"/>
              </a:rPr>
              <a:t>specialisation</a:t>
            </a:r>
            <a:r>
              <a:rPr lang="en-US" sz="1200" kern="1200" baseline="0" dirty="0" smtClean="0">
                <a:solidFill>
                  <a:schemeClr val="tx1"/>
                </a:solidFill>
                <a:latin typeface="Arial" charset="0"/>
                <a:ea typeface="+mn-ea"/>
                <a:cs typeface="+mn-cs"/>
              </a:rPr>
              <a:t> principles are framed under the consecution of achieving a smart growth based in obtaining the most efficient innovation results with the most effective way of spending public resources.</a:t>
            </a:r>
          </a:p>
          <a:p>
            <a:endParaRPr lang="fr-CH" dirty="0" smtClean="0">
              <a:solidFill>
                <a:srgbClr val="C00000"/>
              </a:solidFill>
            </a:endParaRPr>
          </a:p>
          <a:p>
            <a:r>
              <a:rPr lang="fr-CH" dirty="0" smtClean="0">
                <a:solidFill>
                  <a:srgbClr val="C00000"/>
                </a:solidFill>
              </a:rPr>
              <a:t>Top </a:t>
            </a:r>
            <a:r>
              <a:rPr lang="fr-CH" dirty="0" smtClean="0">
                <a:solidFill>
                  <a:srgbClr val="C00000"/>
                </a:solidFill>
              </a:rPr>
              <a:t>down </a:t>
            </a:r>
            <a:r>
              <a:rPr lang="fr-CH" dirty="0" err="1" smtClean="0">
                <a:solidFill>
                  <a:srgbClr val="C00000"/>
                </a:solidFill>
              </a:rPr>
              <a:t>bottom</a:t>
            </a:r>
            <a:r>
              <a:rPr lang="fr-CH" dirty="0" smtClean="0">
                <a:solidFill>
                  <a:srgbClr val="C00000"/>
                </a:solidFill>
              </a:rPr>
              <a:t> up </a:t>
            </a:r>
            <a:r>
              <a:rPr lang="fr-CH" dirty="0" err="1" smtClean="0">
                <a:solidFill>
                  <a:srgbClr val="C00000"/>
                </a:solidFill>
              </a:rPr>
              <a:t>dichotomy</a:t>
            </a:r>
            <a:r>
              <a:rPr lang="fr-CH" dirty="0" smtClean="0">
                <a:solidFill>
                  <a:srgbClr val="C00000"/>
                </a:solidFill>
              </a:rPr>
              <a:t> </a:t>
            </a:r>
            <a:r>
              <a:rPr lang="fr-CH" dirty="0" err="1" smtClean="0">
                <a:solidFill>
                  <a:srgbClr val="C00000"/>
                </a:solidFill>
              </a:rPr>
              <a:t>is</a:t>
            </a:r>
            <a:r>
              <a:rPr lang="fr-CH" baseline="0" dirty="0" smtClean="0">
                <a:solidFill>
                  <a:srgbClr val="C00000"/>
                </a:solidFill>
              </a:rPr>
              <a:t> </a:t>
            </a:r>
            <a:r>
              <a:rPr lang="fr-CH" baseline="0" dirty="0" err="1" smtClean="0">
                <a:solidFill>
                  <a:srgbClr val="C00000"/>
                </a:solidFill>
              </a:rPr>
              <a:t>too</a:t>
            </a:r>
            <a:r>
              <a:rPr lang="fr-CH" baseline="0" dirty="0" smtClean="0">
                <a:solidFill>
                  <a:srgbClr val="C00000"/>
                </a:solidFill>
              </a:rPr>
              <a:t> simple</a:t>
            </a:r>
            <a:endParaRPr lang="fr-CH" dirty="0" smtClean="0">
              <a:solidFill>
                <a:srgbClr val="C00000"/>
              </a:solidFill>
            </a:endParaRPr>
          </a:p>
          <a:p>
            <a:pPr lvl="1"/>
            <a:endParaRPr lang="fr-CH" dirty="0" smtClean="0">
              <a:solidFill>
                <a:srgbClr val="0070C0"/>
              </a:solidFill>
            </a:endParaRPr>
          </a:p>
          <a:p>
            <a:endParaRPr lang="en-GB" dirty="0"/>
          </a:p>
        </p:txBody>
      </p:sp>
      <p:sp>
        <p:nvSpPr>
          <p:cNvPr id="4" name="Slide Number Placeholder 3"/>
          <p:cNvSpPr>
            <a:spLocks noGrp="1"/>
          </p:cNvSpPr>
          <p:nvPr>
            <p:ph type="sldNum" sz="quarter" idx="10"/>
          </p:nvPr>
        </p:nvSpPr>
        <p:spPr/>
        <p:txBody>
          <a:bodyPr/>
          <a:lstStyle/>
          <a:p>
            <a:pPr>
              <a:defRPr/>
            </a:pPr>
            <a:fld id="{EE005B06-D411-4011-845B-6698B1B60DE4}" type="slidenum">
              <a:rPr lang="en-GB" smtClean="0"/>
              <a:pPr>
                <a:defRPr/>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8BF6180-CC89-4131-B604-279D6AAE7B5E}" type="slidenum">
              <a:rPr lang="en-GB" smtClean="0"/>
              <a:pPr/>
              <a:t>3</a:t>
            </a:fld>
            <a:endParaRPr lang="en-GB"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mn-ea"/>
                <a:cs typeface="+mn-cs"/>
              </a:rPr>
              <a:t>Transatlantic </a:t>
            </a:r>
            <a:r>
              <a:rPr lang="en-US" sz="1200" kern="1200" baseline="0" dirty="0" smtClean="0">
                <a:solidFill>
                  <a:schemeClr val="tx1"/>
                </a:solidFill>
                <a:latin typeface="Arial" charset="0"/>
                <a:ea typeface="+mn-ea"/>
                <a:cs typeface="+mn-cs"/>
              </a:rPr>
              <a:t>productivity and growth gap since 1995</a:t>
            </a:r>
          </a:p>
          <a:p>
            <a:endParaRPr lang="en-GB"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Various reasons for the gap–</a:t>
            </a:r>
            <a:r>
              <a:rPr lang="en-US" sz="1200" kern="1200" baseline="0" dirty="0" err="1" smtClean="0">
                <a:solidFill>
                  <a:schemeClr val="tx1"/>
                </a:solidFill>
                <a:latin typeface="Arial" charset="0"/>
                <a:ea typeface="+mn-ea"/>
                <a:cs typeface="+mn-cs"/>
              </a:rPr>
              <a:t>labour</a:t>
            </a:r>
            <a:r>
              <a:rPr lang="en-US" sz="1200" kern="1200" baseline="0" dirty="0" smtClean="0">
                <a:solidFill>
                  <a:schemeClr val="tx1"/>
                </a:solidFill>
                <a:latin typeface="Arial" charset="0"/>
                <a:ea typeface="+mn-ea"/>
                <a:cs typeface="+mn-cs"/>
              </a:rPr>
              <a:t> markets, human capital, market segmentation, managerial practices, etc…</a:t>
            </a:r>
          </a:p>
          <a:p>
            <a:endParaRPr lang="en-GB"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The R&amp;D gap-and in particular in ICT and high technology sectors -is the best proxy for the gap –both in terms of levels and rates of return –with a lagged effect since 2000.</a:t>
            </a:r>
          </a:p>
          <a:p>
            <a:pPr>
              <a:spcBef>
                <a:spcPct val="50000"/>
              </a:spcBef>
            </a:pPr>
            <a:r>
              <a:rPr lang="fr-BE" sz="1000" b="0" dirty="0" err="1" smtClean="0">
                <a:solidFill>
                  <a:schemeClr val="accent2"/>
                </a:solidFill>
                <a:latin typeface="Arial" charset="0"/>
                <a:ea typeface="ＭＳ Ｐゴシック" charset="-128"/>
              </a:rPr>
              <a:t>Cohesion</a:t>
            </a:r>
            <a:r>
              <a:rPr lang="fr-BE" sz="1000" b="0" dirty="0" smtClean="0">
                <a:solidFill>
                  <a:schemeClr val="accent2"/>
                </a:solidFill>
                <a:latin typeface="Arial" charset="0"/>
                <a:ea typeface="ＭＳ Ｐゴシック" charset="-128"/>
              </a:rPr>
              <a:t> Policy innovation support over total </a:t>
            </a:r>
            <a:r>
              <a:rPr lang="fr-BE" sz="1000" b="0" dirty="0" err="1" smtClean="0">
                <a:solidFill>
                  <a:schemeClr val="accent2"/>
                </a:solidFill>
                <a:latin typeface="Arial" charset="0"/>
                <a:ea typeface="ＭＳ Ｐゴシック" charset="-128"/>
              </a:rPr>
              <a:t>aid</a:t>
            </a:r>
            <a:r>
              <a:rPr lang="fr-BE" sz="1000" b="0" dirty="0" smtClean="0">
                <a:solidFill>
                  <a:schemeClr val="accent2"/>
                </a:solidFill>
                <a:latin typeface="Arial" charset="0"/>
                <a:ea typeface="ＭＳ Ｐゴシック" charset="-128"/>
              </a:rPr>
              <a:t>:</a:t>
            </a:r>
          </a:p>
          <a:p>
            <a:pPr>
              <a:spcBef>
                <a:spcPct val="50000"/>
              </a:spcBef>
              <a:buFont typeface="Wingdings" pitchFamily="2" charset="2"/>
              <a:buChar char="q"/>
            </a:pPr>
            <a:r>
              <a:rPr lang="fr-BE" sz="1000" b="0" dirty="0" smtClean="0">
                <a:solidFill>
                  <a:schemeClr val="accent2"/>
                </a:solidFill>
                <a:latin typeface="Arial" charset="0"/>
                <a:ea typeface="ＭＳ Ｐゴシック" charset="-128"/>
              </a:rPr>
              <a:t> 4% in 89’-93’ </a:t>
            </a:r>
          </a:p>
          <a:p>
            <a:pPr>
              <a:spcBef>
                <a:spcPct val="50000"/>
              </a:spcBef>
              <a:buFont typeface="Wingdings" pitchFamily="2" charset="2"/>
              <a:buChar char="q"/>
            </a:pPr>
            <a:r>
              <a:rPr lang="fr-BE" sz="1000" b="0" dirty="0" smtClean="0">
                <a:solidFill>
                  <a:schemeClr val="accent2"/>
                </a:solidFill>
                <a:latin typeface="Arial" charset="0"/>
                <a:ea typeface="ＭＳ Ｐゴシック" charset="-128"/>
              </a:rPr>
              <a:t> 7% in 94’-99’ </a:t>
            </a:r>
          </a:p>
          <a:p>
            <a:pPr>
              <a:spcBef>
                <a:spcPct val="50000"/>
              </a:spcBef>
              <a:buFont typeface="Wingdings" pitchFamily="2" charset="2"/>
              <a:buChar char="q"/>
            </a:pPr>
            <a:r>
              <a:rPr lang="fr-BE" sz="1000" b="0" dirty="0" smtClean="0">
                <a:solidFill>
                  <a:schemeClr val="accent2"/>
                </a:solidFill>
                <a:latin typeface="Arial" charset="0"/>
                <a:ea typeface="ＭＳ Ｐゴシック" charset="-128"/>
              </a:rPr>
              <a:t> 11% in 00’-06’ </a:t>
            </a:r>
          </a:p>
          <a:p>
            <a:pPr>
              <a:spcBef>
                <a:spcPct val="50000"/>
              </a:spcBef>
              <a:buFont typeface="Wingdings" pitchFamily="2" charset="2"/>
              <a:buChar char="q"/>
            </a:pPr>
            <a:r>
              <a:rPr lang="fr-BE" sz="1000" b="0" dirty="0" smtClean="0">
                <a:solidFill>
                  <a:schemeClr val="accent2"/>
                </a:solidFill>
                <a:latin typeface="Arial" charset="0"/>
                <a:ea typeface="ＭＳ Ｐゴシック" charset="-128"/>
              </a:rPr>
              <a:t> 25% in 07’-13’</a:t>
            </a:r>
          </a:p>
          <a:p>
            <a:pPr>
              <a:spcBef>
                <a:spcPct val="50000"/>
              </a:spcBef>
              <a:buFont typeface="Wingdings" pitchFamily="2" charset="2"/>
              <a:buChar char="q"/>
            </a:pPr>
            <a:endParaRPr lang="fr-BE" sz="1000" b="0" dirty="0" smtClean="0">
              <a:solidFill>
                <a:schemeClr val="accent2"/>
              </a:solidFill>
              <a:latin typeface="Arial" charset="0"/>
              <a:ea typeface="ＭＳ Ｐゴシック" charset="-128"/>
            </a:endParaRPr>
          </a:p>
          <a:p>
            <a:pPr>
              <a:spcBef>
                <a:spcPct val="50000"/>
              </a:spcBef>
              <a:buFont typeface="Wingdings" pitchFamily="2" charset="2"/>
              <a:buChar char="q"/>
            </a:pPr>
            <a:r>
              <a:rPr lang="fr-BE" sz="1000" b="0" dirty="0" err="1" smtClean="0">
                <a:solidFill>
                  <a:schemeClr val="accent2"/>
                </a:solidFill>
                <a:latin typeface="Arial" charset="0"/>
                <a:ea typeface="ＭＳ Ｐゴシック" charset="-128"/>
              </a:rPr>
              <a:t>Reform</a:t>
            </a:r>
            <a:r>
              <a:rPr lang="fr-BE" sz="1000" b="0" dirty="0" smtClean="0">
                <a:solidFill>
                  <a:schemeClr val="accent2"/>
                </a:solidFill>
                <a:latin typeface="Arial" charset="0"/>
                <a:ea typeface="ＭＳ Ｐゴシック" charset="-128"/>
              </a:rPr>
              <a:t> of CP:</a:t>
            </a:r>
            <a:r>
              <a:rPr lang="fr-BE" sz="1000" b="0" baseline="0" dirty="0" smtClean="0">
                <a:solidFill>
                  <a:schemeClr val="accent2"/>
                </a:solidFill>
                <a:latin typeface="Arial" charset="0"/>
                <a:ea typeface="ＭＳ Ｐゴシック" charset="-128"/>
              </a:rPr>
              <a:t> </a:t>
            </a:r>
            <a:r>
              <a:rPr lang="fr-BE" sz="1000" b="0" baseline="0" dirty="0" err="1" smtClean="0">
                <a:solidFill>
                  <a:schemeClr val="accent2"/>
                </a:solidFill>
                <a:latin typeface="Arial" charset="0"/>
                <a:ea typeface="ＭＳ Ｐゴシック" charset="-128"/>
              </a:rPr>
              <a:t>Thematic</a:t>
            </a:r>
            <a:r>
              <a:rPr lang="fr-BE" sz="1000" b="0" baseline="0" dirty="0" smtClean="0">
                <a:solidFill>
                  <a:schemeClr val="accent2"/>
                </a:solidFill>
                <a:latin typeface="Arial" charset="0"/>
                <a:ea typeface="ＭＳ Ｐゴシック" charset="-128"/>
              </a:rPr>
              <a:t> </a:t>
            </a:r>
            <a:r>
              <a:rPr lang="fr-BE" sz="1000" b="0" baseline="0" dirty="0" err="1" smtClean="0">
                <a:solidFill>
                  <a:schemeClr val="accent2"/>
                </a:solidFill>
                <a:latin typeface="Arial" charset="0"/>
                <a:ea typeface="ＭＳ Ｐゴシック" charset="-128"/>
              </a:rPr>
              <a:t>prioritasation</a:t>
            </a:r>
            <a:r>
              <a:rPr lang="fr-BE" sz="1000" b="0" baseline="0" dirty="0" smtClean="0">
                <a:solidFill>
                  <a:schemeClr val="accent2"/>
                </a:solidFill>
                <a:latin typeface="Arial" charset="0"/>
                <a:ea typeface="ＭＳ Ｐゴシック" charset="-128"/>
              </a:rPr>
              <a:t> and </a:t>
            </a:r>
            <a:r>
              <a:rPr lang="fr-BE" sz="1000" b="0" baseline="0" dirty="0" err="1" smtClean="0">
                <a:solidFill>
                  <a:schemeClr val="accent2"/>
                </a:solidFill>
                <a:latin typeface="Arial" charset="0"/>
                <a:ea typeface="ＭＳ Ｐゴシック" charset="-128"/>
              </a:rPr>
              <a:t>results</a:t>
            </a:r>
            <a:r>
              <a:rPr lang="fr-BE" sz="1000" b="0" baseline="0" dirty="0" smtClean="0">
                <a:solidFill>
                  <a:schemeClr val="accent2"/>
                </a:solidFill>
                <a:latin typeface="Arial" charset="0"/>
                <a:ea typeface="ＭＳ Ｐゴシック" charset="-128"/>
              </a:rPr>
              <a:t> </a:t>
            </a:r>
            <a:r>
              <a:rPr lang="fr-BE" sz="1000" b="0" baseline="0" dirty="0" err="1" smtClean="0">
                <a:solidFill>
                  <a:schemeClr val="accent2"/>
                </a:solidFill>
                <a:latin typeface="Arial" charset="0"/>
                <a:ea typeface="ＭＳ Ｐゴシック" charset="-128"/>
              </a:rPr>
              <a:t>based</a:t>
            </a:r>
            <a:endParaRPr lang="fr-BE" sz="1000" b="0" baseline="0" dirty="0" smtClean="0">
              <a:solidFill>
                <a:schemeClr val="accent2"/>
              </a:solidFill>
              <a:latin typeface="Arial" charset="0"/>
              <a:ea typeface="ＭＳ Ｐゴシック" charset="-128"/>
            </a:endParaRPr>
          </a:p>
          <a:p>
            <a:pPr>
              <a:spcBef>
                <a:spcPct val="50000"/>
              </a:spcBef>
              <a:buFont typeface="Wingdings" pitchFamily="2" charset="2"/>
              <a:buNone/>
            </a:pPr>
            <a:endParaRPr lang="fr-BE" sz="1000" b="0" baseline="0" dirty="0" smtClean="0">
              <a:solidFill>
                <a:schemeClr val="accent2"/>
              </a:solidFill>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BC11381F-7868-47EE-86BB-D7D549041C21}" type="slidenum">
              <a:rPr lang="en-GB" smtClean="0"/>
              <a:pPr/>
              <a:t>4</a:t>
            </a:fld>
            <a:endParaRPr lang="en-GB" smtClean="0"/>
          </a:p>
        </p:txBody>
      </p:sp>
      <p:sp>
        <p:nvSpPr>
          <p:cNvPr id="54275"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46FF4F7F-7D36-4CF5-910B-58ACD6AD88F9}" type="slidenum">
              <a:rPr lang="en-GB">
                <a:solidFill>
                  <a:schemeClr val="tx1"/>
                </a:solidFill>
                <a:latin typeface="Arial" charset="0"/>
                <a:ea typeface="ＭＳ Ｐゴシック" charset="-128"/>
              </a:rPr>
              <a:pPr algn="r"/>
              <a:t>4</a:t>
            </a:fld>
            <a:endParaRPr lang="en-GB">
              <a:solidFill>
                <a:schemeClr val="tx1"/>
              </a:solidFill>
              <a:latin typeface="Arial" charset="0"/>
              <a:ea typeface="ＭＳ Ｐゴシック" charset="-128"/>
            </a:endParaRPr>
          </a:p>
        </p:txBody>
      </p:sp>
      <p:sp>
        <p:nvSpPr>
          <p:cNvPr id="54276" name="1 Marcador de imagen de diapositiva"/>
          <p:cNvSpPr>
            <a:spLocks noGrp="1" noRot="1" noChangeAspect="1" noTextEdit="1"/>
          </p:cNvSpPr>
          <p:nvPr>
            <p:ph type="sldImg"/>
          </p:nvPr>
        </p:nvSpPr>
        <p:spPr>
          <a:xfrm>
            <a:off x="915988" y="742950"/>
            <a:ext cx="4965700" cy="3724275"/>
          </a:xfrm>
          <a:ln/>
        </p:spPr>
      </p:sp>
      <p:sp>
        <p:nvSpPr>
          <p:cNvPr id="54277" name="2 Marcador de notas"/>
          <p:cNvSpPr>
            <a:spLocks noGrp="1"/>
          </p:cNvSpPr>
          <p:nvPr>
            <p:ph type="body" idx="1"/>
          </p:nvPr>
        </p:nvSpPr>
        <p:spPr>
          <a:xfrm>
            <a:off x="906463" y="4714875"/>
            <a:ext cx="4984750" cy="4467225"/>
          </a:xfrm>
          <a:noFill/>
        </p:spPr>
        <p:txBody>
          <a:bodyPr lIns="95194" tIns="47597" rIns="95194" bIns="47597"/>
          <a:lstStyle/>
          <a:p>
            <a:pPr eaLnBrk="1" hangingPunct="1"/>
            <a:r>
              <a:rPr lang="es-ES" smtClean="0"/>
              <a:t>Este gráfico permite apreciar la posición que, con respecto a los indicadores compuestos de output económico e innovador presentan las diferentes CCAA españolas, en el conjunto de NUTS2 de la UE-27. En general, las CCAA españolas están mejor posicionadas en output económico (por ejemplo, en output económico el PV es la 71 de 262 NUTS2, mientras que en output innovador es la 146). Para corregir el hecho de que eso se pueda deber a la especialización sectorial y tecnológica del PV, he identificado dentro de las NUTS2 europeas aquellas cuya estructura sectorial y de patentes se encuentra más próxima de la del PV, y tales regiones las destaco con un rombo amarillo; pues bien, veo que el PV se sitúa muy bien en términos de output económico frente a tales regiones, mientras que en output innovador es superado por bastantes de ellas. En el PV (como en la mayoría de las CCAA españolas) parecería existir una cierta paradoja de la innovación: un desempeño económico que no se explica por su output innovador.</a:t>
            </a:r>
          </a:p>
        </p:txBody>
      </p:sp>
      <p:sp>
        <p:nvSpPr>
          <p:cNvPr id="54278" name="3 Marcador de número de diapositiva"/>
          <p:cNvSpPr txBox="1">
            <a:spLocks noGrp="1"/>
          </p:cNvSpPr>
          <p:nvPr/>
        </p:nvSpPr>
        <p:spPr bwMode="auto">
          <a:xfrm>
            <a:off x="3851275" y="9434513"/>
            <a:ext cx="2946400" cy="492125"/>
          </a:xfrm>
          <a:prstGeom prst="rect">
            <a:avLst/>
          </a:prstGeom>
          <a:noFill/>
          <a:ln w="9525">
            <a:noFill/>
            <a:miter lim="800000"/>
            <a:headEnd/>
            <a:tailEnd/>
          </a:ln>
        </p:spPr>
        <p:txBody>
          <a:bodyPr lIns="95194" tIns="47597" rIns="95194" bIns="47597" anchor="b"/>
          <a:lstStyle/>
          <a:p>
            <a:pPr algn="r" defTabSz="950913"/>
            <a:fld id="{8370288B-3CE2-4CA9-9F09-EADB688BAE98}" type="slidenum">
              <a:rPr lang="es-ES" sz="1300">
                <a:solidFill>
                  <a:schemeClr val="tx1"/>
                </a:solidFill>
                <a:latin typeface="Times New Roman" pitchFamily="18" charset="0"/>
                <a:ea typeface="ＭＳ Ｐゴシック" charset="-128"/>
              </a:rPr>
              <a:pPr algn="r" defTabSz="950913"/>
              <a:t>4</a:t>
            </a:fld>
            <a:endParaRPr lang="es-ES" sz="1300">
              <a:solidFill>
                <a:schemeClr val="tx1"/>
              </a:solidFill>
              <a:latin typeface="Times New Roman" pitchFamily="18"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609600" indent="-609600" defTabSz="898525">
              <a:lnSpc>
                <a:spcPct val="75000"/>
              </a:lnSpc>
              <a:spcBef>
                <a:spcPct val="25000"/>
              </a:spcBef>
              <a:spcAft>
                <a:spcPct val="5000"/>
              </a:spcAft>
              <a:buClr>
                <a:schemeClr val="bg1"/>
              </a:buClr>
            </a:pPr>
            <a:r>
              <a:rPr lang="en-GB" altLang="ko-KR" sz="1000" dirty="0" smtClean="0">
                <a:solidFill>
                  <a:schemeClr val="accent2"/>
                </a:solidFill>
                <a:latin typeface="Arial" charset="0"/>
                <a:ea typeface="Gulim" pitchFamily="34" charset="-127"/>
              </a:rPr>
              <a:t>“Inward looking” (parochial) without taking into account the global economy and ERA</a:t>
            </a:r>
          </a:p>
          <a:p>
            <a:pPr marL="609600" indent="-609600" defTabSz="898525">
              <a:lnSpc>
                <a:spcPct val="90000"/>
              </a:lnSpc>
              <a:spcBef>
                <a:spcPct val="20000"/>
              </a:spcBef>
              <a:buClr>
                <a:schemeClr val="bg1"/>
              </a:buClr>
            </a:pPr>
            <a:r>
              <a:rPr lang="en-GB" altLang="ko-KR" sz="1000" dirty="0" smtClean="0">
                <a:solidFill>
                  <a:schemeClr val="accent2"/>
                </a:solidFill>
                <a:latin typeface="Arial" charset="0"/>
                <a:ea typeface="Gulim" pitchFamily="34" charset="-127"/>
              </a:rPr>
              <a:t>Driven by external consultants: ownership by regional stakeholders?</a:t>
            </a:r>
          </a:p>
          <a:p>
            <a:pPr marL="609600" indent="-609600" defTabSz="898525">
              <a:lnSpc>
                <a:spcPct val="90000"/>
              </a:lnSpc>
              <a:spcBef>
                <a:spcPct val="20000"/>
              </a:spcBef>
              <a:buClr>
                <a:schemeClr val="bg1"/>
              </a:buClr>
            </a:pPr>
            <a:r>
              <a:rPr lang="en-GB" altLang="ko-KR" sz="1000" dirty="0" smtClean="0">
                <a:solidFill>
                  <a:schemeClr val="accent2"/>
                </a:solidFill>
                <a:latin typeface="Arial" charset="0"/>
                <a:ea typeface="Gulim" pitchFamily="34" charset="-127"/>
              </a:rPr>
              <a:t>Excessive focus on "technological" supply and R&amp;D emphasis</a:t>
            </a:r>
          </a:p>
          <a:p>
            <a:pPr marL="609600" indent="-609600" defTabSz="898525">
              <a:lnSpc>
                <a:spcPct val="90000"/>
              </a:lnSpc>
              <a:spcBef>
                <a:spcPct val="20000"/>
              </a:spcBef>
              <a:buClr>
                <a:schemeClr val="bg1"/>
              </a:buClr>
            </a:pPr>
            <a:r>
              <a:rPr lang="en-GB" altLang="ko-KR" sz="1000" dirty="0" smtClean="0">
                <a:solidFill>
                  <a:schemeClr val="accent2"/>
                </a:solidFill>
                <a:latin typeface="Arial" charset="0"/>
                <a:ea typeface="Gulim" pitchFamily="34" charset="-127"/>
              </a:rPr>
              <a:t>A lack of understanding of the regional innovation system as an interaction of interdependent players, policies and institutions</a:t>
            </a:r>
          </a:p>
          <a:p>
            <a:pPr marL="609600" indent="-609600" defTabSz="898525">
              <a:lnSpc>
                <a:spcPct val="90000"/>
              </a:lnSpc>
              <a:spcBef>
                <a:spcPct val="20000"/>
              </a:spcBef>
              <a:buClr>
                <a:schemeClr val="bg1"/>
              </a:buClr>
            </a:pPr>
            <a:r>
              <a:rPr lang="en-GB" altLang="ko-KR" sz="1000" dirty="0" smtClean="0">
                <a:solidFill>
                  <a:schemeClr val="accent2"/>
                </a:solidFill>
                <a:latin typeface="Arial" charset="0"/>
                <a:ea typeface="Gulim" pitchFamily="34" charset="-127"/>
              </a:rPr>
              <a:t>"Study-oriented" approach vs. "applied-oriented" approach: credibility for businessmen?</a:t>
            </a:r>
          </a:p>
          <a:p>
            <a:pPr marL="609600" indent="-609600" defTabSz="898525">
              <a:lnSpc>
                <a:spcPct val="90000"/>
              </a:lnSpc>
              <a:spcBef>
                <a:spcPct val="20000"/>
              </a:spcBef>
              <a:buClr>
                <a:schemeClr val="accent2"/>
              </a:buClr>
              <a:buFont typeface="Wingdings" pitchFamily="2" charset="2"/>
              <a:buNone/>
            </a:pPr>
            <a:endParaRPr lang="en-GB" altLang="ko-KR" sz="1000" dirty="0" smtClean="0">
              <a:solidFill>
                <a:schemeClr val="accent2"/>
              </a:solidFill>
              <a:latin typeface="Arial" charset="0"/>
              <a:ea typeface="Gulim" pitchFamily="34" charset="-127"/>
            </a:endParaRPr>
          </a:p>
          <a:p>
            <a:pPr marL="609600" indent="-609600" defTabSz="898525">
              <a:lnSpc>
                <a:spcPct val="90000"/>
              </a:lnSpc>
              <a:spcBef>
                <a:spcPct val="20000"/>
              </a:spcBef>
              <a:buClr>
                <a:schemeClr val="accent2"/>
              </a:buClr>
              <a:buFont typeface="Wingdings" pitchFamily="2" charset="2"/>
              <a:buNone/>
            </a:pPr>
            <a:r>
              <a:rPr lang="en-GB" altLang="ko-KR" sz="1000" dirty="0" smtClean="0">
                <a:solidFill>
                  <a:schemeClr val="accent2"/>
                </a:solidFill>
                <a:latin typeface="Arial" charset="0"/>
                <a:ea typeface="Gulim" pitchFamily="34" charset="-127"/>
              </a:rPr>
              <a:t>National/Regional governments might feel threatened by:</a:t>
            </a:r>
          </a:p>
          <a:p>
            <a:pPr marL="815975" lvl="1" indent="-533400" defTabSz="898525">
              <a:lnSpc>
                <a:spcPct val="90000"/>
              </a:lnSpc>
              <a:spcBef>
                <a:spcPct val="20000"/>
              </a:spcBef>
              <a:buClr>
                <a:schemeClr val="accent2"/>
              </a:buClr>
              <a:buFont typeface="Wingdings" pitchFamily="2" charset="2"/>
              <a:buChar char="q"/>
            </a:pPr>
            <a:r>
              <a:rPr lang="en-GB" altLang="ko-KR" sz="1000" dirty="0" smtClean="0">
                <a:solidFill>
                  <a:schemeClr val="accent2"/>
                </a:solidFill>
                <a:latin typeface="Arial" charset="0"/>
                <a:ea typeface="Gulim" pitchFamily="34" charset="-127"/>
              </a:rPr>
              <a:t>a transparent and inclusive bottom-up process </a:t>
            </a:r>
          </a:p>
          <a:p>
            <a:pPr marL="815975" lvl="1" indent="-533400" defTabSz="898525">
              <a:lnSpc>
                <a:spcPct val="90000"/>
              </a:lnSpc>
              <a:spcBef>
                <a:spcPct val="20000"/>
              </a:spcBef>
              <a:buClr>
                <a:schemeClr val="accent2"/>
              </a:buClr>
              <a:buFont typeface="Wingdings" pitchFamily="2" charset="2"/>
              <a:buChar char="q"/>
            </a:pPr>
            <a:r>
              <a:rPr lang="en-GB" altLang="ko-KR" sz="1000" dirty="0" smtClean="0">
                <a:solidFill>
                  <a:schemeClr val="accent2"/>
                </a:solidFill>
                <a:latin typeface="Arial" charset="0"/>
                <a:ea typeface="Gulim" pitchFamily="34" charset="-127"/>
              </a:rPr>
              <a:t>analysis showing regional </a:t>
            </a:r>
            <a:r>
              <a:rPr lang="en-GB" altLang="ko-KR" sz="1000" dirty="0" err="1" smtClean="0">
                <a:solidFill>
                  <a:schemeClr val="accent2"/>
                </a:solidFill>
                <a:latin typeface="Arial" charset="0"/>
                <a:ea typeface="Gulim" pitchFamily="34" charset="-127"/>
              </a:rPr>
              <a:t>R&amp;TD+i</a:t>
            </a:r>
            <a:r>
              <a:rPr lang="en-GB" altLang="ko-KR" sz="1000" dirty="0" smtClean="0">
                <a:solidFill>
                  <a:schemeClr val="accent2"/>
                </a:solidFill>
                <a:latin typeface="Arial" charset="0"/>
                <a:ea typeface="Gulim" pitchFamily="34" charset="-127"/>
              </a:rPr>
              <a:t> supply does not correspond to business demand;</a:t>
            </a:r>
          </a:p>
          <a:p>
            <a:pPr marL="815975" lvl="1" indent="-533400" defTabSz="898525">
              <a:lnSpc>
                <a:spcPct val="90000"/>
              </a:lnSpc>
              <a:spcBef>
                <a:spcPct val="20000"/>
              </a:spcBef>
              <a:buClr>
                <a:schemeClr val="accent2"/>
              </a:buClr>
              <a:buFont typeface="Wingdings" pitchFamily="2" charset="2"/>
              <a:buChar char="q"/>
            </a:pPr>
            <a:r>
              <a:rPr lang="en-GB" altLang="ko-KR" sz="1000" dirty="0" smtClean="0">
                <a:solidFill>
                  <a:schemeClr val="accent2"/>
                </a:solidFill>
                <a:latin typeface="Arial" charset="0"/>
                <a:ea typeface="Gulim" pitchFamily="34" charset="-127"/>
              </a:rPr>
              <a:t>new ideas, which cut across traditional power boundaries between Ministries;</a:t>
            </a:r>
          </a:p>
          <a:p>
            <a:pPr marL="815975" lvl="1" indent="-533400" defTabSz="898525">
              <a:lnSpc>
                <a:spcPct val="90000"/>
              </a:lnSpc>
              <a:spcBef>
                <a:spcPct val="20000"/>
              </a:spcBef>
              <a:buClr>
                <a:schemeClr val="accent2"/>
              </a:buClr>
              <a:buFont typeface="Wingdings" pitchFamily="2" charset="2"/>
              <a:buChar char="q"/>
            </a:pPr>
            <a:r>
              <a:rPr lang="en-GB" altLang="ko-KR" sz="1000" dirty="0" smtClean="0">
                <a:solidFill>
                  <a:schemeClr val="accent2"/>
                </a:solidFill>
                <a:latin typeface="Arial" charset="0"/>
                <a:ea typeface="Gulim" pitchFamily="34" charset="-127"/>
              </a:rPr>
              <a:t>project ideas which are not already in the "drawer" of a given Ministry</a:t>
            </a:r>
            <a:endParaRPr lang="en-US" sz="1000" dirty="0" smtClean="0">
              <a:solidFill>
                <a:schemeClr val="accent2"/>
              </a:solidFill>
              <a:latin typeface="Arial" charset="0"/>
            </a:endParaRPr>
          </a:p>
          <a:p>
            <a:endParaRPr lang="en-GB" sz="1000" dirty="0"/>
          </a:p>
        </p:txBody>
      </p:sp>
      <p:sp>
        <p:nvSpPr>
          <p:cNvPr id="4" name="Slide Number Placeholder 3"/>
          <p:cNvSpPr>
            <a:spLocks noGrp="1"/>
          </p:cNvSpPr>
          <p:nvPr>
            <p:ph type="sldNum" sz="quarter" idx="10"/>
          </p:nvPr>
        </p:nvSpPr>
        <p:spPr/>
        <p:txBody>
          <a:bodyPr/>
          <a:lstStyle/>
          <a:p>
            <a:pPr>
              <a:defRPr/>
            </a:pPr>
            <a:fld id="{EE005B06-D411-4011-845B-6698B1B60DE4}"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26CF250-BD69-4125-967A-A21AE1083B6B}" type="slidenum">
              <a:rPr lang="en-GB" smtClean="0"/>
              <a:pPr/>
              <a:t>10</a:t>
            </a:fld>
            <a:endParaRPr lang="en-GB" smtClean="0"/>
          </a:p>
        </p:txBody>
      </p:sp>
      <p:sp>
        <p:nvSpPr>
          <p:cNvPr id="22531" name="Slide Image Placeholder 1"/>
          <p:cNvSpPr>
            <a:spLocks noGrp="1" noRot="1" noChangeAspect="1" noTextEdit="1"/>
          </p:cNvSpPr>
          <p:nvPr>
            <p:ph type="sldImg"/>
          </p:nvPr>
        </p:nvSpPr>
        <p:spPr>
          <a:xfrm>
            <a:off x="917575" y="742950"/>
            <a:ext cx="4962525" cy="3722688"/>
          </a:xfrm>
          <a:ln/>
        </p:spPr>
      </p:sp>
      <p:sp>
        <p:nvSpPr>
          <p:cNvPr id="22532" name="Notes Placeholder 2"/>
          <p:cNvSpPr>
            <a:spLocks noGrp="1"/>
          </p:cNvSpPr>
          <p:nvPr>
            <p:ph type="body" idx="1"/>
          </p:nvPr>
        </p:nvSpPr>
        <p:spPr>
          <a:xfrm>
            <a:off x="677863" y="4713288"/>
            <a:ext cx="5441950" cy="4470400"/>
          </a:xfrm>
          <a:noFill/>
          <a:ln/>
        </p:spPr>
        <p:txBody>
          <a:bodyPr lIns="91586" tIns="45793" rIns="91586" bIns="45793"/>
          <a:lstStyle/>
          <a:p>
            <a:pPr eaLnBrk="1" hangingPunct="1"/>
            <a:endParaRPr lang="en-US" smtClean="0"/>
          </a:p>
        </p:txBody>
      </p:sp>
      <p:sp>
        <p:nvSpPr>
          <p:cNvPr id="22533" name="Slide Number Placeholder 3"/>
          <p:cNvSpPr txBox="1">
            <a:spLocks noGrp="1"/>
          </p:cNvSpPr>
          <p:nvPr/>
        </p:nvSpPr>
        <p:spPr bwMode="auto">
          <a:xfrm>
            <a:off x="3849688" y="9428163"/>
            <a:ext cx="2946400" cy="496887"/>
          </a:xfrm>
          <a:prstGeom prst="rect">
            <a:avLst/>
          </a:prstGeom>
          <a:noFill/>
          <a:ln w="9525">
            <a:noFill/>
            <a:miter lim="800000"/>
            <a:headEnd/>
            <a:tailEnd/>
          </a:ln>
        </p:spPr>
        <p:txBody>
          <a:bodyPr lIns="91586" tIns="45793" rIns="91586" bIns="45793" anchor="b"/>
          <a:lstStyle/>
          <a:p>
            <a:pPr algn="r" defTabSz="915988"/>
            <a:fld id="{E4C01DC6-30B8-4458-8356-EDA16D4BFDF3}" type="slidenum">
              <a:rPr lang="en-GB">
                <a:solidFill>
                  <a:schemeClr val="tx1"/>
                </a:solidFill>
                <a:latin typeface="Arial" charset="0"/>
              </a:rPr>
              <a:pPr algn="r" defTabSz="915988"/>
              <a:t>10</a:t>
            </a:fld>
            <a:endParaRPr lang="en-GB">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0D7F0AD9-12C0-4D7F-9833-5827DE6E4C6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1E2104-03D7-49E6-B49F-714F64B15D3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B464C18-34A2-4D45-9C86-7A40E8BB774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05EC65F-2149-440F-AB62-46543B463BD7}"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56D429B-3F8D-4BBE-A6E8-D1EA108237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609B6FF-38EE-429D-A96E-DB32C227ED7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959BDA9-BC3C-4AA6-97FF-4E03FBE38C8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B119F5B-A2DF-4946-A100-F9CD0B275F1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04CBEB1-11F8-448B-880D-DCC96B669D8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94C7600-C751-4171-8D62-F818056961F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DA154F4-4B57-4360-AC95-8E9D64C8A8C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FFCF781-A726-4B7F-A374-7EFC20E380B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B23B330-540F-4309-A0D4-09C5C6F38C2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2051"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0D03DF44-3527-455C-A3B2-63503516F439}"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2057" name="Picture 17" descr="LOGO CE_Vertical_EN_NEG_quadri_HR"/>
          <p:cNvPicPr>
            <a:picLocks noChangeAspect="1" noChangeArrowheads="1"/>
          </p:cNvPicPr>
          <p:nvPr userDrawn="1"/>
        </p:nvPicPr>
        <p:blipFill>
          <a:blip r:embed="rId15" cstate="print"/>
          <a:srcRect/>
          <a:stretch>
            <a:fillRect/>
          </a:stretch>
        </p:blipFill>
        <p:spPr bwMode="auto">
          <a:xfrm>
            <a:off x="3957638" y="258763"/>
            <a:ext cx="1436687" cy="1004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hdr="0" ftr="0" dt="0"/>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3platform.jrc.ec.europa.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a:xfrm>
            <a:off x="179512" y="1628800"/>
            <a:ext cx="8609781" cy="1367606"/>
          </a:xfrm>
        </p:spPr>
        <p:txBody>
          <a:bodyPr/>
          <a:lstStyle/>
          <a:p>
            <a:pPr algn="ctr" eaLnBrk="1" hangingPunct="1"/>
            <a:r>
              <a:rPr lang="en-GB" sz="3600" dirty="0" smtClean="0">
                <a:latin typeface="Arial" charset="0"/>
              </a:rPr>
              <a:t/>
            </a:r>
            <a:br>
              <a:rPr lang="en-GB" sz="3600" dirty="0" smtClean="0">
                <a:latin typeface="Arial" charset="0"/>
              </a:rPr>
            </a:br>
            <a:r>
              <a:rPr lang="en-GB" sz="3600" dirty="0" smtClean="0">
                <a:latin typeface="Arial" charset="0"/>
              </a:rPr>
              <a:t/>
            </a:r>
            <a:br>
              <a:rPr lang="en-GB" sz="3600" dirty="0" smtClean="0">
                <a:latin typeface="Arial" charset="0"/>
              </a:rPr>
            </a:br>
            <a:r>
              <a:rPr lang="en-GB" sz="3600" dirty="0" smtClean="0">
                <a:latin typeface="Arial" charset="0"/>
              </a:rPr>
              <a:t/>
            </a:r>
            <a:br>
              <a:rPr lang="en-GB" sz="3600" dirty="0" smtClean="0">
                <a:latin typeface="Arial" charset="0"/>
              </a:rPr>
            </a:br>
            <a:r>
              <a:rPr lang="en-GB" sz="3600" dirty="0" smtClean="0">
                <a:latin typeface="Arial" charset="0"/>
              </a:rPr>
              <a:t/>
            </a:r>
            <a:br>
              <a:rPr lang="en-GB" sz="3600" dirty="0" smtClean="0">
                <a:latin typeface="Arial" charset="0"/>
              </a:rPr>
            </a:br>
            <a:r>
              <a:rPr lang="en-GB" sz="3600" dirty="0" smtClean="0">
                <a:latin typeface="Arial" charset="0"/>
              </a:rPr>
              <a:t>Research and Innovation Strategies for Smart Specialisation (RIS3)</a:t>
            </a:r>
            <a:br>
              <a:rPr lang="en-GB" sz="3600" dirty="0" smtClean="0">
                <a:latin typeface="Arial" charset="0"/>
              </a:rPr>
            </a:br>
            <a:r>
              <a:rPr lang="en-GB" sz="3600" dirty="0" smtClean="0">
                <a:latin typeface="Arial" charset="0"/>
              </a:rPr>
              <a:t/>
            </a:r>
            <a:br>
              <a:rPr lang="en-GB" sz="3600" dirty="0" smtClean="0">
                <a:latin typeface="Arial" charset="0"/>
              </a:rPr>
            </a:br>
            <a:r>
              <a:rPr lang="en-GB" sz="3600" dirty="0" smtClean="0">
                <a:latin typeface="Arial" charset="0"/>
              </a:rPr>
              <a:t/>
            </a:r>
            <a:br>
              <a:rPr lang="en-GB" sz="3600" dirty="0" smtClean="0">
                <a:latin typeface="Arial" charset="0"/>
              </a:rPr>
            </a:br>
            <a:r>
              <a:rPr lang="en-GB" sz="3600" dirty="0" smtClean="0">
                <a:latin typeface="Arial" charset="0"/>
              </a:rPr>
              <a:t/>
            </a:r>
            <a:br>
              <a:rPr lang="en-GB" sz="3600" dirty="0" smtClean="0">
                <a:latin typeface="Arial" charset="0"/>
              </a:rPr>
            </a:br>
            <a:endParaRPr lang="en-GB" sz="3600" dirty="0" smtClean="0">
              <a:latin typeface="Arial" charset="0"/>
            </a:endParaRPr>
          </a:p>
        </p:txBody>
      </p:sp>
      <p:sp>
        <p:nvSpPr>
          <p:cNvPr id="4099" name="Rectangle 6"/>
          <p:cNvSpPr>
            <a:spLocks noGrp="1" noChangeArrowheads="1"/>
          </p:cNvSpPr>
          <p:nvPr>
            <p:ph type="subTitle" idx="1"/>
          </p:nvPr>
        </p:nvSpPr>
        <p:spPr>
          <a:xfrm>
            <a:off x="250825" y="3997325"/>
            <a:ext cx="4608513" cy="1728788"/>
          </a:xfrm>
        </p:spPr>
        <p:txBody>
          <a:bodyPr/>
          <a:lstStyle/>
          <a:p>
            <a:pPr eaLnBrk="1" hangingPunct="1">
              <a:lnSpc>
                <a:spcPct val="80000"/>
              </a:lnSpc>
              <a:spcBef>
                <a:spcPct val="80000"/>
              </a:spcBef>
            </a:pPr>
            <a:r>
              <a:rPr lang="en-GB" sz="2000" dirty="0" smtClean="0">
                <a:latin typeface="Arial" pitchFamily="34" charset="0"/>
                <a:cs typeface="Arial" pitchFamily="34" charset="0"/>
              </a:rPr>
              <a:t>John Edwards</a:t>
            </a:r>
          </a:p>
          <a:p>
            <a:pPr eaLnBrk="1" hangingPunct="1">
              <a:lnSpc>
                <a:spcPct val="80000"/>
              </a:lnSpc>
              <a:spcBef>
                <a:spcPct val="80000"/>
              </a:spcBef>
            </a:pPr>
            <a:r>
              <a:rPr lang="pt-PT" sz="2000" dirty="0" err="1" smtClean="0">
                <a:latin typeface="Arial" pitchFamily="34" charset="0"/>
                <a:cs typeface="Arial" pitchFamily="34" charset="0"/>
              </a:rPr>
              <a:t>European</a:t>
            </a:r>
            <a:r>
              <a:rPr lang="pt-PT" sz="2000" dirty="0" smtClean="0">
                <a:latin typeface="Arial" pitchFamily="34" charset="0"/>
                <a:cs typeface="Arial" pitchFamily="34" charset="0"/>
              </a:rPr>
              <a:t> </a:t>
            </a:r>
            <a:r>
              <a:rPr lang="pt-PT" sz="2000" dirty="0" err="1" smtClean="0">
                <a:latin typeface="Arial" pitchFamily="34" charset="0"/>
                <a:cs typeface="Arial" pitchFamily="34" charset="0"/>
              </a:rPr>
              <a:t>Commission</a:t>
            </a:r>
            <a:endParaRPr lang="pt-PT" sz="2000" dirty="0" smtClean="0">
              <a:latin typeface="Arial" pitchFamily="34" charset="0"/>
              <a:cs typeface="Arial" pitchFamily="34" charset="0"/>
            </a:endParaRPr>
          </a:p>
          <a:p>
            <a:pPr eaLnBrk="1" hangingPunct="1">
              <a:lnSpc>
                <a:spcPct val="80000"/>
              </a:lnSpc>
              <a:spcBef>
                <a:spcPct val="80000"/>
              </a:spcBef>
            </a:pPr>
            <a:r>
              <a:rPr lang="pt-PT" sz="2000" dirty="0" err="1" smtClean="0">
                <a:latin typeface="Arial" pitchFamily="34" charset="0"/>
                <a:cs typeface="Arial" pitchFamily="34" charset="0"/>
              </a:rPr>
              <a:t>Smart</a:t>
            </a:r>
            <a:r>
              <a:rPr lang="pt-PT" sz="2000" dirty="0" smtClean="0">
                <a:latin typeface="Arial" pitchFamily="34" charset="0"/>
                <a:cs typeface="Arial" pitchFamily="34" charset="0"/>
              </a:rPr>
              <a:t> </a:t>
            </a:r>
            <a:r>
              <a:rPr lang="pt-PT" sz="2000" dirty="0" err="1" smtClean="0">
                <a:latin typeface="Arial" pitchFamily="34" charset="0"/>
                <a:cs typeface="Arial" pitchFamily="34" charset="0"/>
              </a:rPr>
              <a:t>Specialisation</a:t>
            </a:r>
            <a:r>
              <a:rPr lang="pt-PT" sz="2000" dirty="0" smtClean="0">
                <a:latin typeface="Arial" pitchFamily="34" charset="0"/>
                <a:cs typeface="Arial" pitchFamily="34" charset="0"/>
              </a:rPr>
              <a:t> </a:t>
            </a:r>
            <a:r>
              <a:rPr lang="pt-PT" sz="2000" dirty="0" err="1" smtClean="0">
                <a:latin typeface="Arial" pitchFamily="34" charset="0"/>
                <a:cs typeface="Arial" pitchFamily="34" charset="0"/>
              </a:rPr>
              <a:t>Platform</a:t>
            </a:r>
            <a:endParaRPr lang="en-GB" sz="2000" dirty="0" smtClean="0">
              <a:latin typeface="Arial" pitchFamily="34" charset="0"/>
              <a:cs typeface="Arial" pitchFamily="34" charset="0"/>
            </a:endParaRPr>
          </a:p>
          <a:p>
            <a:pPr eaLnBrk="1" hangingPunct="1">
              <a:lnSpc>
                <a:spcPct val="80000"/>
              </a:lnSpc>
              <a:spcBef>
                <a:spcPct val="80000"/>
              </a:spcBef>
            </a:pPr>
            <a:endParaRPr lang="en-GB" sz="2000" dirty="0" smtClean="0">
              <a:latin typeface="Arial" pitchFamily="34" charset="0"/>
              <a:cs typeface="Arial" pitchFamily="34" charset="0"/>
            </a:endParaRPr>
          </a:p>
          <a:p>
            <a:pPr eaLnBrk="1" hangingPunct="1">
              <a:lnSpc>
                <a:spcPct val="80000"/>
              </a:lnSpc>
              <a:spcBef>
                <a:spcPct val="80000"/>
              </a:spcBef>
            </a:pPr>
            <a:r>
              <a:rPr lang="en-GB" sz="2000" dirty="0" smtClean="0">
                <a:latin typeface="Arial" pitchFamily="34" charset="0"/>
                <a:cs typeface="Arial" pitchFamily="34" charset="0"/>
              </a:rPr>
              <a:t>Casa </a:t>
            </a:r>
            <a:r>
              <a:rPr lang="en-GB" sz="2000" dirty="0" err="1" smtClean="0">
                <a:latin typeface="Arial" pitchFamily="34" charset="0"/>
                <a:cs typeface="Arial" pitchFamily="34" charset="0"/>
              </a:rPr>
              <a:t>Mateus</a:t>
            </a:r>
            <a:r>
              <a:rPr lang="en-GB" sz="2000" dirty="0" smtClean="0">
                <a:latin typeface="Arial" pitchFamily="34" charset="0"/>
                <a:cs typeface="Arial" pitchFamily="34" charset="0"/>
              </a:rPr>
              <a:t>, 19th May 2012</a:t>
            </a:r>
          </a:p>
        </p:txBody>
      </p:sp>
      <p:pic>
        <p:nvPicPr>
          <p:cNvPr id="5" name="Picture 7" descr="Bildschirmfoto 2011-05-16 um 12.03.22.png"/>
          <p:cNvPicPr>
            <a:picLocks noChangeAspect="1"/>
          </p:cNvPicPr>
          <p:nvPr/>
        </p:nvPicPr>
        <p:blipFill>
          <a:blip r:embed="rId2" cstate="print"/>
          <a:srcRect/>
          <a:stretch>
            <a:fillRect/>
          </a:stretch>
        </p:blipFill>
        <p:spPr bwMode="auto">
          <a:xfrm>
            <a:off x="5436096" y="4077072"/>
            <a:ext cx="3200400" cy="1679574"/>
          </a:xfrm>
          <a:prstGeom prst="rect">
            <a:avLst/>
          </a:prstGeom>
          <a:noFill/>
          <a:ln w="9525">
            <a:noFill/>
            <a:miter lim="800000"/>
            <a:headEnd/>
            <a:tailEnd/>
          </a:ln>
          <a:effectLst>
            <a:glow rad="101600">
              <a:schemeClr val="bg2">
                <a:alpha val="75000"/>
              </a:schemeClr>
            </a:glo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962F7A4F-E692-484C-9DE6-A0C335C83EB3}" type="slidenum">
              <a:rPr lang="en-GB" smtClean="0"/>
              <a:pPr/>
              <a:t>10</a:t>
            </a:fld>
            <a:endParaRPr lang="en-GB" smtClean="0"/>
          </a:p>
        </p:txBody>
      </p:sp>
      <p:sp>
        <p:nvSpPr>
          <p:cNvPr id="17411" name="Rectangle 14"/>
          <p:cNvSpPr>
            <a:spLocks noGrp="1" noChangeArrowheads="1"/>
          </p:cNvSpPr>
          <p:nvPr>
            <p:ph type="title" idx="4294967295"/>
          </p:nvPr>
        </p:nvSpPr>
        <p:spPr>
          <a:xfrm>
            <a:off x="395288" y="1628775"/>
            <a:ext cx="8229600" cy="936625"/>
          </a:xfrm>
        </p:spPr>
        <p:txBody>
          <a:bodyPr/>
          <a:lstStyle/>
          <a:p>
            <a:pPr algn="ctr" eaLnBrk="1" hangingPunct="1">
              <a:spcBef>
                <a:spcPts val="2250"/>
              </a:spcBef>
            </a:pPr>
            <a:r>
              <a:rPr lang="en-US" sz="3200" dirty="0" smtClean="0">
                <a:latin typeface="Arial" charset="0"/>
              </a:rPr>
              <a:t>The S3 Platform – here to help you innovate too!</a:t>
            </a:r>
            <a:endParaRPr lang="en-GB" sz="3200" dirty="0" smtClean="0">
              <a:latin typeface="Arial" charset="0"/>
            </a:endParaRPr>
          </a:p>
        </p:txBody>
      </p:sp>
      <p:pic>
        <p:nvPicPr>
          <p:cNvPr id="17412" name="Picture 15"/>
          <p:cNvPicPr>
            <a:picLocks noChangeAspect="1" noChangeArrowheads="1"/>
          </p:cNvPicPr>
          <p:nvPr/>
        </p:nvPicPr>
        <p:blipFill>
          <a:blip r:embed="rId3" cstate="print"/>
          <a:srcRect/>
          <a:stretch>
            <a:fillRect/>
          </a:stretch>
        </p:blipFill>
        <p:spPr bwMode="auto">
          <a:xfrm>
            <a:off x="2700338" y="3068638"/>
            <a:ext cx="3860800" cy="1841500"/>
          </a:xfrm>
          <a:prstGeom prst="rect">
            <a:avLst/>
          </a:prstGeom>
          <a:noFill/>
          <a:ln w="9525">
            <a:noFill/>
            <a:round/>
            <a:headEnd/>
            <a:tailEnd/>
          </a:ln>
        </p:spPr>
      </p:pic>
      <p:sp>
        <p:nvSpPr>
          <p:cNvPr id="17413" name="Text Box 6"/>
          <p:cNvSpPr txBox="1">
            <a:spLocks noChangeArrowheads="1"/>
          </p:cNvSpPr>
          <p:nvPr/>
        </p:nvSpPr>
        <p:spPr bwMode="auto">
          <a:xfrm>
            <a:off x="1619250" y="5084763"/>
            <a:ext cx="5759450" cy="1052512"/>
          </a:xfrm>
          <a:prstGeom prst="rect">
            <a:avLst/>
          </a:prstGeom>
          <a:noFill/>
          <a:ln w="9525" algn="ctr">
            <a:noFill/>
            <a:miter lim="800000"/>
            <a:headEnd/>
            <a:tailEnd/>
          </a:ln>
        </p:spPr>
        <p:txBody>
          <a:bodyPr>
            <a:spAutoFit/>
          </a:bodyPr>
          <a:lstStyle/>
          <a:p>
            <a:pPr marL="3175" algn="ctr">
              <a:spcBef>
                <a:spcPct val="50000"/>
              </a:spcBef>
            </a:pPr>
            <a:r>
              <a:rPr lang="fr-BE" sz="2400">
                <a:latin typeface="Arial" charset="0"/>
              </a:rPr>
              <a:t>http://s3platform.jrc.ec.europa.eu</a:t>
            </a:r>
          </a:p>
          <a:p>
            <a:pPr marL="3175" algn="ctr">
              <a:spcBef>
                <a:spcPct val="50000"/>
              </a:spcBef>
            </a:pPr>
            <a:endParaRPr lang="fr-BE" sz="1000">
              <a:latin typeface="Arial" charset="0"/>
            </a:endParaRPr>
          </a:p>
          <a:p>
            <a:pPr marL="3175" algn="ctr">
              <a:spcBef>
                <a:spcPct val="50000"/>
              </a:spcBef>
            </a:pPr>
            <a:r>
              <a:rPr lang="en-GB" sz="1600"/>
              <a:t>JRC-IPTS-S3PLATFORM@ec.europa.eu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95288" y="1425575"/>
            <a:ext cx="8208962" cy="1081088"/>
          </a:xfrm>
        </p:spPr>
        <p:txBody>
          <a:bodyPr/>
          <a:lstStyle/>
          <a:p>
            <a:pPr algn="ctr"/>
            <a:r>
              <a:rPr lang="en-US" dirty="0">
                <a:solidFill>
                  <a:srgbClr val="000099"/>
                </a:solidFill>
                <a:latin typeface="Arial" pitchFamily="34" charset="0"/>
                <a:cs typeface="Arial" pitchFamily="34" charset="0"/>
              </a:rPr>
              <a:t>What is Smart </a:t>
            </a:r>
            <a:r>
              <a:rPr lang="en-US" dirty="0" err="1">
                <a:solidFill>
                  <a:srgbClr val="000099"/>
                </a:solidFill>
                <a:latin typeface="Arial" pitchFamily="34" charset="0"/>
                <a:cs typeface="Arial" pitchFamily="34" charset="0"/>
              </a:rPr>
              <a:t>Specialisation</a:t>
            </a:r>
            <a:r>
              <a:rPr lang="en-US" dirty="0">
                <a:solidFill>
                  <a:srgbClr val="000099"/>
                </a:solidFill>
                <a:latin typeface="Arial" pitchFamily="34" charset="0"/>
                <a:cs typeface="Arial" pitchFamily="34" charset="0"/>
              </a:rPr>
              <a:t>? </a:t>
            </a:r>
            <a:r>
              <a:rPr lang="en-US" sz="2600" dirty="0">
                <a:solidFill>
                  <a:srgbClr val="000099"/>
                </a:solidFill>
              </a:rPr>
              <a:t/>
            </a:r>
            <a:br>
              <a:rPr lang="en-US" sz="2600" dirty="0">
                <a:solidFill>
                  <a:srgbClr val="000099"/>
                </a:solidFill>
              </a:rPr>
            </a:br>
            <a:r>
              <a:rPr lang="en-US" sz="2600" dirty="0">
                <a:solidFill>
                  <a:srgbClr val="000099"/>
                </a:solidFill>
              </a:rPr>
              <a:t/>
            </a:r>
            <a:br>
              <a:rPr lang="en-US" sz="2600" dirty="0">
                <a:solidFill>
                  <a:srgbClr val="000099"/>
                </a:solidFill>
              </a:rPr>
            </a:br>
            <a:endParaRPr lang="en-GB" sz="2600" dirty="0">
              <a:solidFill>
                <a:srgbClr val="000099"/>
              </a:solidFill>
            </a:endParaRPr>
          </a:p>
        </p:txBody>
      </p:sp>
      <p:sp>
        <p:nvSpPr>
          <p:cNvPr id="100357" name="Rectangle 5"/>
          <p:cNvSpPr>
            <a:spLocks noGrp="1" noChangeArrowheads="1"/>
          </p:cNvSpPr>
          <p:nvPr>
            <p:ph type="body" sz="half" idx="1"/>
          </p:nvPr>
        </p:nvSpPr>
        <p:spPr>
          <a:xfrm>
            <a:off x="539553" y="2276475"/>
            <a:ext cx="4104456" cy="3313113"/>
          </a:xfrm>
          <a:noFill/>
          <a:ln/>
        </p:spPr>
        <p:txBody>
          <a:bodyPr lIns="87440" tIns="43003" rIns="87440" bIns="43003"/>
          <a:lstStyle/>
          <a:p>
            <a:pPr>
              <a:lnSpc>
                <a:spcPct val="90000"/>
              </a:lnSpc>
              <a:buClr>
                <a:schemeClr val="accent2"/>
              </a:buClr>
              <a:buFont typeface="Wingdings" pitchFamily="2" charset="2"/>
              <a:buChar char="§"/>
            </a:pPr>
            <a:r>
              <a:rPr lang="en-GB" sz="2000" i="0" dirty="0">
                <a:latin typeface="Arial" pitchFamily="34" charset="0"/>
                <a:cs typeface="Arial" pitchFamily="34" charset="0"/>
              </a:rPr>
              <a:t>Evidence-based</a:t>
            </a:r>
          </a:p>
          <a:p>
            <a:pPr>
              <a:lnSpc>
                <a:spcPct val="90000"/>
              </a:lnSpc>
              <a:buClr>
                <a:schemeClr val="accent2"/>
              </a:buClr>
              <a:buFont typeface="Wingdings" pitchFamily="2" charset="2"/>
              <a:buChar char="§"/>
            </a:pPr>
            <a:r>
              <a:rPr lang="en-GB" sz="2000" i="0" dirty="0">
                <a:latin typeface="Arial" pitchFamily="34" charset="0"/>
                <a:cs typeface="Arial" pitchFamily="34" charset="0"/>
              </a:rPr>
              <a:t>All assets are considered</a:t>
            </a:r>
          </a:p>
          <a:p>
            <a:pPr>
              <a:lnSpc>
                <a:spcPct val="90000"/>
              </a:lnSpc>
              <a:buClr>
                <a:schemeClr val="accent2"/>
              </a:buClr>
              <a:buFont typeface="Wingdings" pitchFamily="2" charset="2"/>
              <a:buChar char="§"/>
            </a:pPr>
            <a:r>
              <a:rPr lang="en-GB" sz="2000" i="0" dirty="0">
                <a:latin typeface="Arial" pitchFamily="34" charset="0"/>
                <a:cs typeface="Arial" pitchFamily="34" charset="0"/>
              </a:rPr>
              <a:t>No top-down decision, but entrepreneurial discovery process involving key stakeholders</a:t>
            </a:r>
          </a:p>
          <a:p>
            <a:pPr>
              <a:lnSpc>
                <a:spcPct val="90000"/>
              </a:lnSpc>
              <a:buClr>
                <a:schemeClr val="accent2"/>
              </a:buClr>
              <a:buFont typeface="Wingdings" pitchFamily="2" charset="2"/>
              <a:buChar char="§"/>
            </a:pPr>
            <a:r>
              <a:rPr lang="en-GB" sz="2000" i="0" dirty="0">
                <a:latin typeface="Arial" pitchFamily="34" charset="0"/>
                <a:cs typeface="Arial" pitchFamily="34" charset="0"/>
              </a:rPr>
              <a:t>Global perspective on potential competitive advantage and potential for cooperation</a:t>
            </a:r>
          </a:p>
          <a:p>
            <a:pPr>
              <a:lnSpc>
                <a:spcPct val="90000"/>
              </a:lnSpc>
              <a:buClr>
                <a:schemeClr val="accent2"/>
              </a:buClr>
              <a:buFont typeface="Wingdings" pitchFamily="2" charset="2"/>
              <a:buChar char="§"/>
            </a:pPr>
            <a:r>
              <a:rPr lang="en-GB" sz="2000" i="0" dirty="0">
                <a:latin typeface="Arial" pitchFamily="34" charset="0"/>
                <a:cs typeface="Arial" pitchFamily="34" charset="0"/>
              </a:rPr>
              <a:t>Sourcing knowledge rather than re-inventing the wheel</a:t>
            </a:r>
          </a:p>
        </p:txBody>
      </p:sp>
      <p:sp>
        <p:nvSpPr>
          <p:cNvPr id="100358" name="Rectangle 6"/>
          <p:cNvSpPr>
            <a:spLocks noChangeArrowheads="1"/>
          </p:cNvSpPr>
          <p:nvPr/>
        </p:nvSpPr>
        <p:spPr bwMode="auto">
          <a:xfrm>
            <a:off x="4787900" y="2289175"/>
            <a:ext cx="4032250" cy="3529013"/>
          </a:xfrm>
          <a:prstGeom prst="rect">
            <a:avLst/>
          </a:prstGeom>
          <a:noFill/>
          <a:ln w="12700">
            <a:noFill/>
            <a:miter lim="800000"/>
            <a:headEnd/>
            <a:tailEnd/>
          </a:ln>
        </p:spPr>
        <p:txBody>
          <a:bodyPr lIns="87440" tIns="43003" rIns="87440" bIns="43003"/>
          <a:lstStyle/>
          <a:p>
            <a:pPr marL="342900" indent="-342900">
              <a:lnSpc>
                <a:spcPct val="90000"/>
              </a:lnSpc>
              <a:spcBef>
                <a:spcPct val="20000"/>
              </a:spcBef>
              <a:buClr>
                <a:schemeClr val="accent2"/>
              </a:buClr>
              <a:buFont typeface="Wingdings" pitchFamily="2" charset="2"/>
              <a:buChar char="§"/>
            </a:pPr>
            <a:r>
              <a:rPr lang="en-GB" sz="2000" dirty="0">
                <a:latin typeface="Arial" pitchFamily="34" charset="0"/>
                <a:cs typeface="Arial" pitchFamily="34" charset="0"/>
              </a:rPr>
              <a:t>Priority setting in times of scarce resources</a:t>
            </a:r>
          </a:p>
          <a:p>
            <a:pPr marL="342900" indent="-342900">
              <a:lnSpc>
                <a:spcPct val="90000"/>
              </a:lnSpc>
              <a:spcBef>
                <a:spcPct val="20000"/>
              </a:spcBef>
              <a:buClr>
                <a:schemeClr val="accent2"/>
              </a:buClr>
              <a:buFont typeface="Wingdings" pitchFamily="2" charset="2"/>
              <a:buChar char="§"/>
            </a:pPr>
            <a:r>
              <a:rPr lang="en-GB" sz="2000" dirty="0">
                <a:latin typeface="Arial" pitchFamily="34" charset="0"/>
                <a:cs typeface="Arial" pitchFamily="34" charset="0"/>
              </a:rPr>
              <a:t>Excel / Improve in something specific</a:t>
            </a:r>
          </a:p>
          <a:p>
            <a:pPr marL="342900" indent="-342900">
              <a:lnSpc>
                <a:spcPct val="90000"/>
              </a:lnSpc>
              <a:spcBef>
                <a:spcPct val="20000"/>
              </a:spcBef>
              <a:buClr>
                <a:schemeClr val="accent2"/>
              </a:buClr>
              <a:buFont typeface="Wingdings" pitchFamily="2" charset="2"/>
              <a:buChar char="§"/>
            </a:pPr>
            <a:r>
              <a:rPr lang="en-GB" sz="2000" dirty="0">
                <a:latin typeface="Arial" pitchFamily="34" charset="0"/>
                <a:cs typeface="Arial" pitchFamily="34" charset="0"/>
              </a:rPr>
              <a:t>Focus investments on regional comparative advantage</a:t>
            </a:r>
          </a:p>
          <a:p>
            <a:pPr marL="342900" indent="-342900">
              <a:lnSpc>
                <a:spcPct val="90000"/>
              </a:lnSpc>
              <a:spcBef>
                <a:spcPct val="20000"/>
              </a:spcBef>
              <a:buClr>
                <a:schemeClr val="accent2"/>
              </a:buClr>
              <a:buFont typeface="Wingdings" pitchFamily="2" charset="2"/>
              <a:buChar char="§"/>
            </a:pPr>
            <a:r>
              <a:rPr lang="en-GB" sz="2000" dirty="0">
                <a:latin typeface="Arial" pitchFamily="34" charset="0"/>
                <a:cs typeface="Arial" pitchFamily="34" charset="0"/>
              </a:rPr>
              <a:t>Accumulation of critical mass</a:t>
            </a:r>
          </a:p>
          <a:p>
            <a:pPr marL="342900" indent="-342900">
              <a:lnSpc>
                <a:spcPct val="90000"/>
              </a:lnSpc>
              <a:spcBef>
                <a:spcPct val="20000"/>
              </a:spcBef>
              <a:buClr>
                <a:schemeClr val="accent2"/>
              </a:buClr>
              <a:buFont typeface="Wingdings" pitchFamily="2" charset="2"/>
              <a:buChar char="§"/>
            </a:pPr>
            <a:r>
              <a:rPr lang="en-GB" sz="2000" dirty="0">
                <a:latin typeface="Arial" pitchFamily="34" charset="0"/>
                <a:cs typeface="Arial" pitchFamily="34" charset="0"/>
              </a:rPr>
              <a:t>Not necessarily focus on a single sector</a:t>
            </a:r>
          </a:p>
        </p:txBody>
      </p:sp>
      <p:sp>
        <p:nvSpPr>
          <p:cNvPr id="100359" name="AutoShape 7"/>
          <p:cNvSpPr>
            <a:spLocks noChangeArrowheads="1"/>
          </p:cNvSpPr>
          <p:nvPr/>
        </p:nvSpPr>
        <p:spPr bwMode="auto">
          <a:xfrm>
            <a:off x="3313956" y="1268760"/>
            <a:ext cx="1295574" cy="720427"/>
          </a:xfrm>
          <a:prstGeom prst="wedgeEllipseCallout">
            <a:avLst>
              <a:gd name="adj1" fmla="val -48173"/>
              <a:gd name="adj2" fmla="val 86284"/>
            </a:avLst>
          </a:prstGeom>
          <a:noFill/>
          <a:ln w="12700" algn="ctr">
            <a:solidFill>
              <a:srgbClr val="FF0000"/>
            </a:solidFill>
            <a:miter lim="800000"/>
            <a:headEnd/>
            <a:tailEnd/>
          </a:ln>
          <a:effectLst/>
        </p:spPr>
        <p:txBody>
          <a:bodyPr lIns="87440" tIns="43003" rIns="87440" bIns="43003"/>
          <a:lstStyle/>
          <a:p>
            <a:pPr marL="715963" indent="-179388" algn="ctr" defTabSz="873125" eaLnBrk="0" hangingPunct="0">
              <a:lnSpc>
                <a:spcPct val="80000"/>
              </a:lnSpc>
              <a:buClr>
                <a:schemeClr val="tx1"/>
              </a:buClr>
            </a:pPr>
            <a:endParaRPr lang="es-ES" sz="1800">
              <a:solidFill>
                <a:schemeClr val="tx1"/>
              </a:solidFill>
              <a:latin typeface="Arial" charset="0"/>
              <a:cs typeface="Arial" charset="0"/>
            </a:endParaRPr>
          </a:p>
        </p:txBody>
      </p:sp>
      <p:sp>
        <p:nvSpPr>
          <p:cNvPr id="100360" name="AutoShape 8"/>
          <p:cNvSpPr>
            <a:spLocks noChangeArrowheads="1"/>
          </p:cNvSpPr>
          <p:nvPr/>
        </p:nvSpPr>
        <p:spPr bwMode="auto">
          <a:xfrm>
            <a:off x="4525392" y="1222152"/>
            <a:ext cx="2773933" cy="744761"/>
          </a:xfrm>
          <a:prstGeom prst="wedgeEllipseCallout">
            <a:avLst>
              <a:gd name="adj1" fmla="val 30500"/>
              <a:gd name="adj2" fmla="val 98740"/>
            </a:avLst>
          </a:prstGeom>
          <a:noFill/>
          <a:ln w="12700" algn="ctr">
            <a:solidFill>
              <a:srgbClr val="FF0000"/>
            </a:solidFill>
            <a:miter lim="800000"/>
            <a:headEnd/>
            <a:tailEnd/>
          </a:ln>
          <a:effectLst/>
        </p:spPr>
        <p:txBody>
          <a:bodyPr lIns="87440" tIns="43003" rIns="87440" bIns="43003"/>
          <a:lstStyle/>
          <a:p>
            <a:pPr marL="715963" indent="-179388" algn="ctr" defTabSz="873125" eaLnBrk="0" hangingPunct="0">
              <a:lnSpc>
                <a:spcPct val="80000"/>
              </a:lnSpc>
              <a:buClr>
                <a:schemeClr val="tx1"/>
              </a:buClr>
            </a:pPr>
            <a:endParaRPr lang="es-ES" sz="1800">
              <a:solidFill>
                <a:schemeClr val="tx1"/>
              </a:solidFill>
              <a:latin typeface="Arial" charset="0"/>
              <a:cs typeface="Arial" charset="0"/>
            </a:endParaRPr>
          </a:p>
        </p:txBody>
      </p:sp>
      <p:sp>
        <p:nvSpPr>
          <p:cNvPr id="100361" name="Rectangle 9"/>
          <p:cNvSpPr>
            <a:spLocks noChangeArrowheads="1"/>
          </p:cNvSpPr>
          <p:nvPr/>
        </p:nvSpPr>
        <p:spPr bwMode="auto">
          <a:xfrm>
            <a:off x="900113" y="5805488"/>
            <a:ext cx="7632700" cy="519112"/>
          </a:xfrm>
          <a:prstGeom prst="rect">
            <a:avLst/>
          </a:prstGeom>
          <a:noFill/>
          <a:ln w="9525" algn="ctr">
            <a:noFill/>
            <a:miter lim="800000"/>
            <a:headEnd/>
            <a:tailEnd/>
          </a:ln>
          <a:effectLst/>
        </p:spPr>
        <p:txBody>
          <a:bodyPr>
            <a:spAutoFit/>
          </a:bodyPr>
          <a:lstStyle/>
          <a:p>
            <a:pPr marL="3175" algn="ctr"/>
            <a:r>
              <a:rPr lang="en-US" sz="2800" dirty="0">
                <a:solidFill>
                  <a:srgbClr val="000099"/>
                </a:solidFill>
              </a:rPr>
              <a:t>“</a:t>
            </a:r>
            <a:r>
              <a:rPr lang="en-US" sz="2800" i="1" dirty="0">
                <a:solidFill>
                  <a:srgbClr val="000099"/>
                </a:solidFill>
              </a:rPr>
              <a:t>Build on the past whilst breaking with it”</a:t>
            </a:r>
            <a:endParaRPr lang="en-GB" sz="2800" i="1" dirty="0">
              <a:solidFill>
                <a:srgbClr val="00009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ECA460E5-9456-49B2-ABD8-70E0C950AC17}" type="slidenum">
              <a:rPr lang="en-GB" smtClean="0"/>
              <a:pPr/>
              <a:t>3</a:t>
            </a:fld>
            <a:endParaRPr lang="en-GB" smtClean="0"/>
          </a:p>
        </p:txBody>
      </p:sp>
      <p:sp>
        <p:nvSpPr>
          <p:cNvPr id="6147" name="Rectangle 2"/>
          <p:cNvSpPr>
            <a:spLocks noGrp="1" noChangeArrowheads="1"/>
          </p:cNvSpPr>
          <p:nvPr>
            <p:ph type="title"/>
          </p:nvPr>
        </p:nvSpPr>
        <p:spPr>
          <a:xfrm>
            <a:off x="251520" y="1212850"/>
            <a:ext cx="8496944" cy="945530"/>
          </a:xfrm>
        </p:spPr>
        <p:txBody>
          <a:bodyPr/>
          <a:lstStyle/>
          <a:p>
            <a:pPr algn="ctr" eaLnBrk="1" hangingPunct="1"/>
            <a:r>
              <a:rPr lang="en-GB" sz="2800" dirty="0" smtClean="0">
                <a:latin typeface="Arial" charset="0"/>
                <a:cs typeface="Arial" charset="0"/>
              </a:rPr>
              <a:t>Where did Smart Specialisation come from?</a:t>
            </a:r>
          </a:p>
        </p:txBody>
      </p:sp>
      <p:sp>
        <p:nvSpPr>
          <p:cNvPr id="6148" name="Rectangle 3"/>
          <p:cNvSpPr txBox="1">
            <a:spLocks noChangeArrowheads="1"/>
          </p:cNvSpPr>
          <p:nvPr/>
        </p:nvSpPr>
        <p:spPr bwMode="auto">
          <a:xfrm>
            <a:off x="564828" y="1885022"/>
            <a:ext cx="8209285" cy="4709814"/>
          </a:xfrm>
          <a:prstGeom prst="rect">
            <a:avLst/>
          </a:prstGeom>
          <a:noFill/>
          <a:ln w="9525">
            <a:noFill/>
            <a:miter lim="800000"/>
            <a:headEnd/>
            <a:tailEnd/>
          </a:ln>
        </p:spPr>
        <p:txBody>
          <a:bodyPr tIns="0" bIns="0"/>
          <a:lstStyle/>
          <a:p>
            <a:pPr marL="38015863" lvl="1" indent="-37474525">
              <a:buFont typeface="Wingdings" pitchFamily="2" charset="2"/>
              <a:buChar char="Ø"/>
            </a:pPr>
            <a:endParaRPr lang="en-GB" sz="2000" dirty="0">
              <a:solidFill>
                <a:srgbClr val="003399"/>
              </a:solidFill>
              <a:latin typeface="Arial" charset="0"/>
              <a:ea typeface="ＭＳ Ｐゴシック" charset="-128"/>
            </a:endParaRPr>
          </a:p>
          <a:p>
            <a:pPr marL="361950" indent="-361950">
              <a:lnSpc>
                <a:spcPct val="85000"/>
              </a:lnSpc>
              <a:spcBef>
                <a:spcPct val="20000"/>
              </a:spcBef>
              <a:spcAft>
                <a:spcPts val="600"/>
              </a:spcAft>
              <a:buFont typeface="Wingdings" pitchFamily="2" charset="2"/>
              <a:buChar char="q"/>
            </a:pPr>
            <a:r>
              <a:rPr lang="en-GB" sz="2000" dirty="0">
                <a:latin typeface="Arial" charset="0"/>
              </a:rPr>
              <a:t>Knowledge for Growth Expert Growth: D. Foray, B. van </a:t>
            </a:r>
            <a:r>
              <a:rPr lang="en-GB" sz="2000" dirty="0" smtClean="0">
                <a:latin typeface="Arial" charset="0"/>
              </a:rPr>
              <a:t>Ark</a:t>
            </a:r>
          </a:p>
          <a:p>
            <a:pPr marL="819150" lvl="1" indent="-361950">
              <a:lnSpc>
                <a:spcPct val="85000"/>
              </a:lnSpc>
              <a:spcBef>
                <a:spcPct val="20000"/>
              </a:spcBef>
              <a:spcAft>
                <a:spcPts val="600"/>
              </a:spcAft>
              <a:buFont typeface="Wingdings" pitchFamily="2" charset="2"/>
              <a:buChar char="§"/>
            </a:pPr>
            <a:r>
              <a:rPr lang="pt-PT" sz="1800" dirty="0" err="1" smtClean="0">
                <a:latin typeface="Arial" charset="0"/>
              </a:rPr>
              <a:t>Transatlanctic</a:t>
            </a:r>
            <a:r>
              <a:rPr lang="pt-PT" sz="1800" dirty="0" smtClean="0">
                <a:latin typeface="Arial" charset="0"/>
              </a:rPr>
              <a:t> </a:t>
            </a:r>
            <a:r>
              <a:rPr lang="pt-PT" sz="1800" dirty="0" err="1" smtClean="0">
                <a:latin typeface="Arial" charset="0"/>
              </a:rPr>
              <a:t>productivity</a:t>
            </a:r>
            <a:r>
              <a:rPr lang="pt-PT" sz="1800" dirty="0" smtClean="0">
                <a:latin typeface="Arial" charset="0"/>
              </a:rPr>
              <a:t> gap</a:t>
            </a:r>
          </a:p>
          <a:p>
            <a:pPr marL="819150" lvl="1" indent="-361950">
              <a:lnSpc>
                <a:spcPct val="85000"/>
              </a:lnSpc>
              <a:spcBef>
                <a:spcPct val="20000"/>
              </a:spcBef>
              <a:spcAft>
                <a:spcPts val="600"/>
              </a:spcAft>
              <a:buFont typeface="Wingdings" pitchFamily="2" charset="2"/>
              <a:buChar char="§"/>
            </a:pPr>
            <a:r>
              <a:rPr lang="pt-PT" sz="1800" dirty="0" err="1" smtClean="0">
                <a:latin typeface="Arial" charset="0"/>
              </a:rPr>
              <a:t>KETs</a:t>
            </a:r>
            <a:r>
              <a:rPr lang="pt-PT" sz="1800" dirty="0" smtClean="0">
                <a:latin typeface="Arial" charset="0"/>
              </a:rPr>
              <a:t> and </a:t>
            </a:r>
            <a:r>
              <a:rPr lang="pt-PT" sz="1800" dirty="0" err="1" smtClean="0">
                <a:latin typeface="Arial" charset="0"/>
              </a:rPr>
              <a:t>the</a:t>
            </a:r>
            <a:r>
              <a:rPr lang="pt-PT" sz="1800" dirty="0" smtClean="0">
                <a:latin typeface="Arial" charset="0"/>
              </a:rPr>
              <a:t> “</a:t>
            </a:r>
            <a:r>
              <a:rPr lang="pt-PT" sz="1800" dirty="0" err="1" smtClean="0">
                <a:latin typeface="Arial" charset="0"/>
              </a:rPr>
              <a:t>Valley</a:t>
            </a:r>
            <a:r>
              <a:rPr lang="pt-PT" sz="1800" dirty="0" smtClean="0">
                <a:latin typeface="Arial" charset="0"/>
              </a:rPr>
              <a:t> </a:t>
            </a:r>
            <a:r>
              <a:rPr lang="pt-PT" sz="1800" dirty="0" err="1" smtClean="0">
                <a:latin typeface="Arial" charset="0"/>
              </a:rPr>
              <a:t>of</a:t>
            </a:r>
            <a:r>
              <a:rPr lang="pt-PT" sz="1800" dirty="0" smtClean="0">
                <a:latin typeface="Arial" charset="0"/>
              </a:rPr>
              <a:t> </a:t>
            </a:r>
            <a:r>
              <a:rPr lang="pt-PT" sz="1800" dirty="0" err="1" smtClean="0">
                <a:latin typeface="Arial" charset="0"/>
              </a:rPr>
              <a:t>Death</a:t>
            </a:r>
            <a:r>
              <a:rPr lang="pt-PT" sz="1800" dirty="0" smtClean="0">
                <a:latin typeface="Arial" charset="0"/>
              </a:rPr>
              <a:t>”</a:t>
            </a:r>
          </a:p>
          <a:p>
            <a:pPr marL="819150" lvl="1" indent="-361950">
              <a:lnSpc>
                <a:spcPct val="85000"/>
              </a:lnSpc>
              <a:spcBef>
                <a:spcPct val="20000"/>
              </a:spcBef>
              <a:spcAft>
                <a:spcPts val="600"/>
              </a:spcAft>
              <a:buFont typeface="Wingdings" pitchFamily="2" charset="2"/>
              <a:buChar char="§"/>
            </a:pPr>
            <a:r>
              <a:rPr lang="en-GB" sz="1800" i="1" dirty="0" smtClean="0">
                <a:solidFill>
                  <a:schemeClr val="accent2"/>
                </a:solidFill>
                <a:latin typeface="Arial" pitchFamily="34" charset="0"/>
                <a:ea typeface="ＭＳ Ｐゴシック" charset="-128"/>
                <a:cs typeface="Arial" pitchFamily="34" charset="0"/>
              </a:rPr>
              <a:t>“Most advanced regions invest in the invention of general purpose </a:t>
            </a:r>
            <a:r>
              <a:rPr lang="en-GB" sz="1800" i="1" dirty="0" err="1" smtClean="0">
                <a:solidFill>
                  <a:schemeClr val="accent2"/>
                </a:solidFill>
                <a:latin typeface="Arial" pitchFamily="34" charset="0"/>
                <a:ea typeface="ＭＳ Ｐゴシック" charset="-128"/>
                <a:cs typeface="Arial" pitchFamily="34" charset="0"/>
              </a:rPr>
              <a:t>technologies,others</a:t>
            </a:r>
            <a:r>
              <a:rPr lang="en-GB" sz="1800" i="1" dirty="0" smtClean="0">
                <a:solidFill>
                  <a:schemeClr val="accent2"/>
                </a:solidFill>
                <a:latin typeface="Arial" pitchFamily="34" charset="0"/>
                <a:ea typeface="ＭＳ Ｐゴシック" charset="-128"/>
                <a:cs typeface="Arial" pitchFamily="34" charset="0"/>
              </a:rPr>
              <a:t> invest in the co-invention of applications of the generic technology in one or several important domains of the regional economy” (Foray 2010)</a:t>
            </a:r>
            <a:endParaRPr lang="en-GB" sz="1800" dirty="0">
              <a:latin typeface="Arial" charset="0"/>
            </a:endParaRPr>
          </a:p>
          <a:p>
            <a:pPr marL="361950" indent="-361950">
              <a:lnSpc>
                <a:spcPct val="85000"/>
              </a:lnSpc>
              <a:spcBef>
                <a:spcPct val="20000"/>
              </a:spcBef>
              <a:spcAft>
                <a:spcPts val="600"/>
              </a:spcAft>
              <a:buFont typeface="Wingdings" pitchFamily="2" charset="2"/>
              <a:buChar char="q"/>
            </a:pPr>
            <a:r>
              <a:rPr lang="en-GB" sz="2000" dirty="0" smtClean="0">
                <a:latin typeface="Arial" charset="0"/>
              </a:rPr>
              <a:t>Place based dimension: P. McCann, R. Ortega-</a:t>
            </a:r>
            <a:r>
              <a:rPr lang="en-GB" sz="2000" dirty="0" err="1" smtClean="0">
                <a:latin typeface="Arial" charset="0"/>
              </a:rPr>
              <a:t>Argilés</a:t>
            </a:r>
            <a:endParaRPr lang="en-GB" sz="2000" dirty="0" smtClean="0">
              <a:latin typeface="Arial" charset="0"/>
            </a:endParaRPr>
          </a:p>
          <a:p>
            <a:pPr marL="819150" lvl="1" indent="-361950">
              <a:lnSpc>
                <a:spcPct val="85000"/>
              </a:lnSpc>
              <a:spcBef>
                <a:spcPct val="20000"/>
              </a:spcBef>
              <a:spcAft>
                <a:spcPts val="600"/>
              </a:spcAft>
              <a:buFont typeface="Wingdings" pitchFamily="2" charset="2"/>
              <a:buChar char="§"/>
            </a:pPr>
            <a:r>
              <a:rPr lang="pt-PT" sz="1800" dirty="0" err="1" smtClean="0">
                <a:latin typeface="Arial" charset="0"/>
              </a:rPr>
              <a:t>Embededness</a:t>
            </a:r>
            <a:r>
              <a:rPr lang="pt-PT" sz="1800" dirty="0" smtClean="0">
                <a:latin typeface="Arial" charset="0"/>
              </a:rPr>
              <a:t>, </a:t>
            </a:r>
            <a:r>
              <a:rPr lang="pt-PT" sz="1800" dirty="0" err="1" smtClean="0">
                <a:latin typeface="Arial" charset="0"/>
              </a:rPr>
              <a:t>related</a:t>
            </a:r>
            <a:r>
              <a:rPr lang="pt-PT" sz="1800" dirty="0" smtClean="0">
                <a:latin typeface="Arial" charset="0"/>
              </a:rPr>
              <a:t> </a:t>
            </a:r>
            <a:r>
              <a:rPr lang="pt-PT" sz="1800" dirty="0" err="1" smtClean="0">
                <a:latin typeface="Arial" charset="0"/>
              </a:rPr>
              <a:t>variety</a:t>
            </a:r>
            <a:r>
              <a:rPr lang="pt-PT" sz="1800" dirty="0" smtClean="0">
                <a:latin typeface="Arial" charset="0"/>
              </a:rPr>
              <a:t> and </a:t>
            </a:r>
            <a:r>
              <a:rPr lang="pt-PT" sz="1800" dirty="0" err="1" smtClean="0">
                <a:latin typeface="Arial" charset="0"/>
              </a:rPr>
              <a:t>connectivity</a:t>
            </a:r>
            <a:endParaRPr lang="en-GB" sz="1800" dirty="0" smtClean="0">
              <a:latin typeface="Arial" charset="0"/>
            </a:endParaRPr>
          </a:p>
          <a:p>
            <a:pPr marL="361950" indent="-361950">
              <a:lnSpc>
                <a:spcPct val="85000"/>
              </a:lnSpc>
              <a:spcBef>
                <a:spcPct val="20000"/>
              </a:spcBef>
              <a:spcAft>
                <a:spcPts val="600"/>
              </a:spcAft>
              <a:buFont typeface="Wingdings" pitchFamily="2" charset="2"/>
              <a:buChar char="q"/>
            </a:pPr>
            <a:r>
              <a:rPr lang="en-GB" sz="2000" dirty="0" smtClean="0">
                <a:latin typeface="Arial" charset="0"/>
              </a:rPr>
              <a:t>Political support from the European Union:</a:t>
            </a:r>
          </a:p>
          <a:p>
            <a:pPr marL="819150" lvl="1" indent="-361950">
              <a:lnSpc>
                <a:spcPct val="85000"/>
              </a:lnSpc>
              <a:spcBef>
                <a:spcPct val="20000"/>
              </a:spcBef>
              <a:spcAft>
                <a:spcPts val="600"/>
              </a:spcAft>
              <a:buFont typeface="Wingdings" pitchFamily="2" charset="2"/>
              <a:buChar char="§"/>
            </a:pPr>
            <a:r>
              <a:rPr lang="en-GB" sz="1800" dirty="0" smtClean="0">
                <a:latin typeface="Arial" charset="0"/>
              </a:rPr>
              <a:t>EU </a:t>
            </a:r>
            <a:r>
              <a:rPr lang="en-GB" sz="1800" dirty="0">
                <a:latin typeface="Arial" charset="0"/>
              </a:rPr>
              <a:t>budget </a:t>
            </a:r>
            <a:r>
              <a:rPr lang="en-GB" sz="1800" dirty="0" smtClean="0">
                <a:latin typeface="Arial" charset="0"/>
              </a:rPr>
              <a:t>review</a:t>
            </a:r>
          </a:p>
          <a:p>
            <a:pPr marL="819150" lvl="1" indent="-361950">
              <a:lnSpc>
                <a:spcPct val="85000"/>
              </a:lnSpc>
              <a:spcBef>
                <a:spcPct val="20000"/>
              </a:spcBef>
              <a:spcAft>
                <a:spcPts val="600"/>
              </a:spcAft>
              <a:buFont typeface="Wingdings" pitchFamily="2" charset="2"/>
              <a:buChar char="§"/>
            </a:pPr>
            <a:r>
              <a:rPr lang="en-GB" sz="1800" dirty="0" smtClean="0">
                <a:latin typeface="Arial" charset="0"/>
              </a:rPr>
              <a:t>Europe 2020</a:t>
            </a:r>
          </a:p>
          <a:p>
            <a:pPr marL="819150" lvl="1" indent="-361950">
              <a:lnSpc>
                <a:spcPct val="85000"/>
              </a:lnSpc>
              <a:spcBef>
                <a:spcPct val="20000"/>
              </a:spcBef>
              <a:spcAft>
                <a:spcPts val="600"/>
              </a:spcAft>
              <a:buFont typeface="Wingdings" pitchFamily="2" charset="2"/>
              <a:buChar char="§"/>
            </a:pPr>
            <a:r>
              <a:rPr lang="en-GB" sz="1800" dirty="0" smtClean="0">
                <a:latin typeface="Arial" charset="0"/>
              </a:rPr>
              <a:t>Reform of </a:t>
            </a:r>
            <a:r>
              <a:rPr lang="en-GB" sz="1800" dirty="0">
                <a:latin typeface="Arial" charset="0"/>
              </a:rPr>
              <a:t>Cohesion </a:t>
            </a:r>
            <a:r>
              <a:rPr lang="en-GB" sz="1800" dirty="0" smtClean="0">
                <a:latin typeface="Arial" charset="0"/>
              </a:rPr>
              <a:t>Policy and the RIS3 conditionality</a:t>
            </a:r>
            <a:endParaRPr lang="en-GB" sz="1800" dirty="0">
              <a:latin typeface="Arial" charset="0"/>
            </a:endParaRPr>
          </a:p>
          <a:p>
            <a:pPr marL="361950" indent="-361950">
              <a:lnSpc>
                <a:spcPct val="85000"/>
              </a:lnSpc>
              <a:spcBef>
                <a:spcPct val="20000"/>
              </a:spcBef>
              <a:spcAft>
                <a:spcPts val="600"/>
              </a:spcAft>
              <a:buFont typeface="Wingdings" pitchFamily="2" charset="2"/>
              <a:buNone/>
            </a:pPr>
            <a:endParaRPr lang="en-GB" sz="2000" dirty="0">
              <a:latin typeface="Arial" charset="0"/>
            </a:endParaRPr>
          </a:p>
          <a:p>
            <a:pPr marL="361950" indent="-361950">
              <a:lnSpc>
                <a:spcPct val="85000"/>
              </a:lnSpc>
              <a:spcBef>
                <a:spcPct val="20000"/>
              </a:spcBef>
              <a:spcAft>
                <a:spcPts val="600"/>
              </a:spcAft>
              <a:buFont typeface="Wingdings" pitchFamily="2" charset="2"/>
              <a:buChar char="q"/>
            </a:pPr>
            <a:endParaRPr lang="en-GB" sz="2000" dirty="0">
              <a:latin typeface="Arial" charset="0"/>
            </a:endParaRPr>
          </a:p>
          <a:p>
            <a:pPr marL="361950" indent="-361950">
              <a:lnSpc>
                <a:spcPct val="85000"/>
              </a:lnSpc>
              <a:spcBef>
                <a:spcPct val="20000"/>
              </a:spcBef>
              <a:spcAft>
                <a:spcPts val="600"/>
              </a:spcAft>
              <a:buFont typeface="Wingdings" pitchFamily="2" charset="2"/>
              <a:buChar char="q"/>
            </a:pPr>
            <a:endParaRPr lang="en-GB" sz="2000" dirty="0">
              <a:latin typeface="Arial" charset="0"/>
            </a:endParaRPr>
          </a:p>
          <a:p>
            <a:pPr marL="361950" indent="-361950">
              <a:lnSpc>
                <a:spcPct val="85000"/>
              </a:lnSpc>
              <a:spcBef>
                <a:spcPct val="20000"/>
              </a:spcBef>
              <a:spcAft>
                <a:spcPts val="600"/>
              </a:spcAft>
              <a:buFont typeface="Wingdings" pitchFamily="2" charset="2"/>
              <a:buNone/>
            </a:pPr>
            <a:endParaRPr lang="en-GB" sz="2000" dirty="0">
              <a:latin typeface="Arial" charset="0"/>
            </a:endParaRPr>
          </a:p>
          <a:p>
            <a:pPr marL="361950" indent="-361950">
              <a:lnSpc>
                <a:spcPct val="85000"/>
              </a:lnSpc>
              <a:spcBef>
                <a:spcPct val="20000"/>
              </a:spcBef>
              <a:spcAft>
                <a:spcPts val="600"/>
              </a:spcAft>
              <a:buFont typeface="Wingdings" pitchFamily="2" charset="2"/>
              <a:buNone/>
            </a:pPr>
            <a:endParaRPr lang="en-GB" sz="2000" dirty="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Título"/>
          <p:cNvSpPr>
            <a:spLocks noGrp="1"/>
          </p:cNvSpPr>
          <p:nvPr>
            <p:ph type="title" idx="4294967295"/>
          </p:nvPr>
        </p:nvSpPr>
        <p:spPr>
          <a:xfrm>
            <a:off x="107950" y="981075"/>
            <a:ext cx="9036050" cy="1223963"/>
          </a:xfrm>
          <a:solidFill>
            <a:schemeClr val="bg1"/>
          </a:solidFill>
        </p:spPr>
        <p:txBody>
          <a:bodyPr/>
          <a:lstStyle/>
          <a:p>
            <a:pPr indent="0" algn="ctr" eaLnBrk="1" hangingPunct="1">
              <a:defRPr/>
            </a:pPr>
            <a:r>
              <a:rPr lang="es-ES" sz="2100" smtClean="0">
                <a:solidFill>
                  <a:schemeClr val="accent2"/>
                </a:solidFill>
                <a:effectLst>
                  <a:outerShdw blurRad="38100" dist="38100" dir="2700000" algn="tl">
                    <a:srgbClr val="C0C0C0"/>
                  </a:outerShdw>
                </a:effectLst>
                <a:latin typeface="Arial" charset="0"/>
                <a:cs typeface="Arial" charset="0"/>
              </a:rPr>
              <a:t>Is there a link between innovation and regional growth?</a:t>
            </a:r>
            <a:r>
              <a:rPr lang="es-ES" sz="2000" smtClean="0">
                <a:solidFill>
                  <a:schemeClr val="accent2"/>
                </a:solidFill>
                <a:effectLst>
                  <a:outerShdw blurRad="38100" dist="38100" dir="2700000" algn="tl">
                    <a:srgbClr val="C0C0C0"/>
                  </a:outerShdw>
                </a:effectLst>
                <a:latin typeface="Arial" charset="0"/>
                <a:cs typeface="Arial" charset="0"/>
              </a:rPr>
              <a:t/>
            </a:r>
            <a:br>
              <a:rPr lang="es-ES" sz="2000" smtClean="0">
                <a:solidFill>
                  <a:schemeClr val="accent2"/>
                </a:solidFill>
                <a:effectLst>
                  <a:outerShdw blurRad="38100" dist="38100" dir="2700000" algn="tl">
                    <a:srgbClr val="C0C0C0"/>
                  </a:outerShdw>
                </a:effectLst>
                <a:latin typeface="Arial" charset="0"/>
                <a:cs typeface="Arial" charset="0"/>
              </a:rPr>
            </a:br>
            <a:r>
              <a:rPr lang="en-GB" sz="1400" i="1" smtClean="0">
                <a:solidFill>
                  <a:schemeClr val="accent2"/>
                </a:solidFill>
                <a:latin typeface="Times New Roman" pitchFamily="18" charset="0"/>
              </a:rPr>
              <a:t> </a:t>
            </a:r>
            <a:br>
              <a:rPr lang="en-GB" sz="1400" i="1" smtClean="0">
                <a:solidFill>
                  <a:schemeClr val="accent2"/>
                </a:solidFill>
                <a:latin typeface="Times New Roman" pitchFamily="18" charset="0"/>
              </a:rPr>
            </a:br>
            <a:r>
              <a:rPr lang="en-GB" sz="1400" i="1" smtClean="0">
                <a:solidFill>
                  <a:schemeClr val="accent2"/>
                </a:solidFill>
                <a:latin typeface="Times New Roman" pitchFamily="18" charset="0"/>
              </a:rPr>
              <a:t>“The general consensus…is that the driving force behind long-term economic growth is science, technology and innovation in its different forms and facets” (OECD 2011: Regions and Innovation Policy)</a:t>
            </a:r>
            <a:br>
              <a:rPr lang="en-GB" sz="1400" i="1" smtClean="0">
                <a:solidFill>
                  <a:schemeClr val="accent2"/>
                </a:solidFill>
                <a:latin typeface="Times New Roman" pitchFamily="18" charset="0"/>
              </a:rPr>
            </a:br>
            <a:endParaRPr lang="es-ES" sz="1400" i="1" smtClean="0">
              <a:solidFill>
                <a:schemeClr val="accent2"/>
              </a:solidFill>
              <a:latin typeface="Times New Roman" pitchFamily="18" charset="0"/>
            </a:endParaRPr>
          </a:p>
        </p:txBody>
      </p:sp>
      <p:graphicFrame>
        <p:nvGraphicFramePr>
          <p:cNvPr id="7171" name="Object 3"/>
          <p:cNvGraphicFramePr>
            <a:graphicFrameLocks noChangeAspect="1"/>
          </p:cNvGraphicFramePr>
          <p:nvPr/>
        </p:nvGraphicFramePr>
        <p:xfrm>
          <a:off x="323850" y="2205038"/>
          <a:ext cx="8220075" cy="3681412"/>
        </p:xfrm>
        <a:graphic>
          <a:graphicData uri="http://schemas.openxmlformats.org/presentationml/2006/ole">
            <p:oleObj spid="_x0000_s23554" name="Chart" r:id="rId4" imgW="8220151" imgH="4857902" progId="Excel.Sheet.8">
              <p:embed/>
            </p:oleObj>
          </a:graphicData>
        </a:graphic>
      </p:graphicFrame>
      <p:sp>
        <p:nvSpPr>
          <p:cNvPr id="7172" name="Text Box 4"/>
          <p:cNvSpPr txBox="1">
            <a:spLocks noChangeArrowheads="1"/>
          </p:cNvSpPr>
          <p:nvPr/>
        </p:nvSpPr>
        <p:spPr bwMode="auto">
          <a:xfrm>
            <a:off x="0" y="5981700"/>
            <a:ext cx="9144000" cy="852488"/>
          </a:xfrm>
          <a:prstGeom prst="rect">
            <a:avLst/>
          </a:prstGeom>
          <a:solidFill>
            <a:schemeClr val="bg1"/>
          </a:solidFill>
          <a:ln w="9525">
            <a:noFill/>
            <a:miter lim="800000"/>
            <a:headEnd/>
            <a:tailEnd/>
          </a:ln>
        </p:spPr>
        <p:txBody>
          <a:bodyPr>
            <a:spAutoFit/>
          </a:bodyPr>
          <a:lstStyle/>
          <a:p>
            <a:pPr>
              <a:spcBef>
                <a:spcPct val="50000"/>
              </a:spcBef>
            </a:pPr>
            <a:r>
              <a:rPr lang="fr-BE" sz="1400" b="1">
                <a:solidFill>
                  <a:schemeClr val="tx1"/>
                </a:solidFill>
                <a:latin typeface="Times New Roman" pitchFamily="18" charset="0"/>
                <a:ea typeface="ＭＳ Ｐゴシック" charset="-128"/>
              </a:rPr>
              <a:t>	</a:t>
            </a:r>
            <a:r>
              <a:rPr lang="fr-BE" sz="1500" b="1">
                <a:solidFill>
                  <a:schemeClr val="accent2"/>
                </a:solidFill>
                <a:latin typeface="Arial" charset="0"/>
                <a:ea typeface="ＭＳ Ｐゴシック" charset="-128"/>
              </a:rPr>
              <a:t>Source: Mikel Navarro et al, Basque Competitiveness Institute 2010</a:t>
            </a:r>
            <a:r>
              <a:rPr lang="fr-BE" sz="1500">
                <a:solidFill>
                  <a:schemeClr val="accent2"/>
                </a:solidFill>
                <a:latin typeface="Arial" charset="0"/>
                <a:ea typeface="ＭＳ Ｐゴシック" charset="-128"/>
              </a:rPr>
              <a:t>.</a:t>
            </a:r>
          </a:p>
          <a:p>
            <a:pPr algn="ctr">
              <a:spcBef>
                <a:spcPct val="50000"/>
              </a:spcBef>
            </a:pPr>
            <a:r>
              <a:rPr lang="en-GB" sz="1400" b="1" i="1">
                <a:solidFill>
                  <a:schemeClr val="accent2"/>
                </a:solidFill>
                <a:latin typeface="Times New Roman" pitchFamily="18" charset="0"/>
                <a:ea typeface="ＭＳ Ｐゴシック" charset="-128"/>
              </a:rPr>
              <a:t>"Until the 1980s, technology and innovation were under recognised influences in the explanation of differences in the rates of economic growth between regions in advanced industrial nations..."</a:t>
            </a:r>
            <a:r>
              <a:rPr lang="en-GB" sz="1400" b="1">
                <a:solidFill>
                  <a:schemeClr val="accent2"/>
                </a:solidFill>
                <a:latin typeface="Times New Roman" pitchFamily="18" charset="0"/>
                <a:ea typeface="ＭＳ Ｐゴシック" charset="-128"/>
              </a:rPr>
              <a:t> </a:t>
            </a:r>
            <a:r>
              <a:rPr lang="en-GB" sz="1400" b="1" i="1">
                <a:solidFill>
                  <a:schemeClr val="accent2"/>
                </a:solidFill>
                <a:latin typeface="Times New Roman" pitchFamily="18" charset="0"/>
                <a:ea typeface="ＭＳ Ｐゴシック" charset="-128"/>
              </a:rPr>
              <a:t>(Townroe)</a:t>
            </a:r>
            <a:endParaRPr lang="en-GB" sz="1400">
              <a:solidFill>
                <a:schemeClr val="accent2"/>
              </a:solidFill>
              <a:latin typeface="Times New Roman" pitchFamily="18" charset="0"/>
              <a:ea typeface="ＭＳ Ｐゴシック" charset="-128"/>
            </a:endParaRPr>
          </a:p>
        </p:txBody>
      </p:sp>
      <p:sp>
        <p:nvSpPr>
          <p:cNvPr id="7173" name="Rectangle 6"/>
          <p:cNvSpPr>
            <a:spLocks noChangeArrowheads="1"/>
          </p:cNvSpPr>
          <p:nvPr/>
        </p:nvSpPr>
        <p:spPr bwMode="auto">
          <a:xfrm>
            <a:off x="0" y="2738438"/>
            <a:ext cx="9144000" cy="0"/>
          </a:xfrm>
          <a:prstGeom prst="rect">
            <a:avLst/>
          </a:prstGeom>
          <a:noFill/>
          <a:ln w="9525">
            <a:noFill/>
            <a:miter lim="800000"/>
            <a:headEnd/>
            <a:tailEnd/>
          </a:ln>
        </p:spPr>
        <p:txBody>
          <a:bodyPr wrap="none" anchor="ctr">
            <a:spAutoFit/>
          </a:bodyPr>
          <a:lstStyle/>
          <a:p>
            <a:endParaRPr lang="en-US">
              <a:ea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3DE9F8D3-C7E7-42A2-8437-62CE45DB8D52}" type="slidenum">
              <a:rPr lang="en-GB" smtClean="0"/>
              <a:pPr/>
              <a:t>5</a:t>
            </a:fld>
            <a:endParaRPr lang="en-GB" smtClean="0"/>
          </a:p>
        </p:txBody>
      </p:sp>
      <p:sp>
        <p:nvSpPr>
          <p:cNvPr id="7171" name="Rectangle 2"/>
          <p:cNvSpPr>
            <a:spLocks noGrp="1" noChangeArrowheads="1"/>
          </p:cNvSpPr>
          <p:nvPr>
            <p:ph type="title"/>
          </p:nvPr>
        </p:nvSpPr>
        <p:spPr>
          <a:xfrm>
            <a:off x="395288" y="1108075"/>
            <a:ext cx="8229600" cy="936625"/>
          </a:xfrm>
          <a:solidFill>
            <a:schemeClr val="bg1"/>
          </a:solidFill>
        </p:spPr>
        <p:txBody>
          <a:bodyPr/>
          <a:lstStyle/>
          <a:p>
            <a:pPr algn="ctr" eaLnBrk="1" hangingPunct="1"/>
            <a:r>
              <a:rPr lang="en-GB" smtClean="0">
                <a:latin typeface="Arial" charset="0"/>
                <a:cs typeface="Arial" charset="0"/>
              </a:rPr>
              <a:t>What is a RIS3?</a:t>
            </a:r>
          </a:p>
        </p:txBody>
      </p:sp>
      <p:sp>
        <p:nvSpPr>
          <p:cNvPr id="7172" name="Rectangle 3"/>
          <p:cNvSpPr>
            <a:spLocks noGrp="1" noChangeArrowheads="1"/>
          </p:cNvSpPr>
          <p:nvPr>
            <p:ph type="body" idx="1"/>
          </p:nvPr>
        </p:nvSpPr>
        <p:spPr>
          <a:xfrm>
            <a:off x="468313" y="2162175"/>
            <a:ext cx="8229600" cy="4003675"/>
          </a:xfrm>
        </p:spPr>
        <p:txBody>
          <a:bodyPr/>
          <a:lstStyle/>
          <a:p>
            <a:pPr eaLnBrk="1" hangingPunct="1">
              <a:lnSpc>
                <a:spcPct val="90000"/>
              </a:lnSpc>
              <a:buFontTx/>
              <a:buNone/>
            </a:pPr>
            <a:r>
              <a:rPr lang="en-GB" sz="2000" b="1" i="0" smtClean="0">
                <a:latin typeface="Arial" charset="0"/>
                <a:ea typeface="ＭＳ Ｐゴシック" charset="-128"/>
                <a:cs typeface="Arial" charset="0"/>
              </a:rPr>
              <a:t>Building</a:t>
            </a:r>
            <a:r>
              <a:rPr lang="en-GB" sz="2000" b="1" i="0" smtClean="0">
                <a:solidFill>
                  <a:schemeClr val="tx1"/>
                </a:solidFill>
                <a:latin typeface="Arial" charset="0"/>
                <a:ea typeface="ＭＳ Ｐゴシック" charset="-128"/>
                <a:cs typeface="Arial" charset="0"/>
              </a:rPr>
              <a:t> </a:t>
            </a:r>
            <a:r>
              <a:rPr lang="en-GB" sz="2000" b="1" i="0" smtClean="0">
                <a:latin typeface="Arial" charset="0"/>
                <a:ea typeface="ＭＳ Ｐゴシック" charset="-128"/>
                <a:cs typeface="Arial" charset="0"/>
              </a:rPr>
              <a:t>on the past</a:t>
            </a:r>
          </a:p>
          <a:p>
            <a:pPr eaLnBrk="1" hangingPunct="1">
              <a:buClr>
                <a:srgbClr val="16489F"/>
              </a:buClr>
              <a:buFont typeface="Wingdings" pitchFamily="2" charset="2"/>
              <a:buChar char="q"/>
            </a:pPr>
            <a:r>
              <a:rPr lang="en-GB" sz="1800" i="0" smtClean="0">
                <a:latin typeface="Arial" charset="0"/>
                <a:ea typeface="ＭＳ Ｐゴシック" charset="-128"/>
                <a:cs typeface="Arial" charset="0"/>
              </a:rPr>
              <a:t>Widespread experience of national/regional innovation strategies in the framework of the EU Cohesion Policy</a:t>
            </a:r>
          </a:p>
          <a:p>
            <a:pPr eaLnBrk="1" hangingPunct="1">
              <a:buClr>
                <a:srgbClr val="16489F"/>
              </a:buClr>
              <a:buFont typeface="Wingdings" pitchFamily="2" charset="2"/>
              <a:buChar char="q"/>
            </a:pPr>
            <a:r>
              <a:rPr lang="en-GB" sz="1800" i="0" smtClean="0">
                <a:latin typeface="Arial" charset="0"/>
                <a:ea typeface="ＭＳ Ｐゴシック" charset="-128"/>
                <a:cs typeface="Arial" charset="0"/>
              </a:rPr>
              <a:t>Achieved greater co-operation among private and public stakeholders and better communication between technology providers and clients</a:t>
            </a:r>
          </a:p>
          <a:p>
            <a:pPr eaLnBrk="1" hangingPunct="1">
              <a:lnSpc>
                <a:spcPct val="90000"/>
              </a:lnSpc>
              <a:buClr>
                <a:srgbClr val="0000FF"/>
              </a:buClr>
              <a:buFont typeface="Wingdings" pitchFamily="2" charset="2"/>
              <a:buChar char="§"/>
            </a:pPr>
            <a:endParaRPr lang="en-GB" sz="1800" i="0" smtClean="0">
              <a:latin typeface="Arial" charset="0"/>
              <a:ea typeface="ＭＳ Ｐゴシック" charset="-128"/>
              <a:cs typeface="Arial" charset="0"/>
            </a:endParaRPr>
          </a:p>
          <a:p>
            <a:pPr eaLnBrk="1" hangingPunct="1">
              <a:lnSpc>
                <a:spcPct val="90000"/>
              </a:lnSpc>
              <a:buFontTx/>
              <a:buNone/>
            </a:pPr>
            <a:r>
              <a:rPr lang="en-GB" sz="2000" b="1" i="0" smtClean="0">
                <a:latin typeface="Arial" charset="0"/>
                <a:ea typeface="ＭＳ Ｐゴシック" charset="-128"/>
                <a:cs typeface="Arial" charset="0"/>
              </a:rPr>
              <a:t>Breaking with the past</a:t>
            </a:r>
          </a:p>
          <a:p>
            <a:pPr eaLnBrk="1" hangingPunct="1">
              <a:buClr>
                <a:srgbClr val="16489F"/>
              </a:buClr>
              <a:buFont typeface="Wingdings" pitchFamily="2" charset="2"/>
              <a:buChar char="q"/>
            </a:pPr>
            <a:r>
              <a:rPr lang="en-GB" sz="1800" i="0" smtClean="0">
                <a:latin typeface="Arial" charset="0"/>
                <a:ea typeface="ＭＳ Ｐゴシック" charset="-128"/>
                <a:cs typeface="Arial" charset="0"/>
              </a:rPr>
              <a:t>Lack of international and trans-regional perspective</a:t>
            </a:r>
          </a:p>
          <a:p>
            <a:pPr eaLnBrk="1" hangingPunct="1">
              <a:buClr>
                <a:srgbClr val="16489F"/>
              </a:buClr>
              <a:buFont typeface="Wingdings" pitchFamily="2" charset="2"/>
              <a:buChar char="q"/>
            </a:pPr>
            <a:r>
              <a:rPr lang="en-GB" sz="1800" i="0" smtClean="0">
                <a:latin typeface="Arial" charset="0"/>
                <a:ea typeface="ＭＳ Ｐゴシック" charset="-128"/>
                <a:cs typeface="Arial" charset="0"/>
              </a:rPr>
              <a:t>Not in tune with the industrial and economic fabric of regions</a:t>
            </a:r>
          </a:p>
          <a:p>
            <a:pPr eaLnBrk="1" hangingPunct="1">
              <a:buClr>
                <a:srgbClr val="16489F"/>
              </a:buClr>
              <a:buFont typeface="Wingdings" pitchFamily="2" charset="2"/>
              <a:buChar char="q"/>
            </a:pPr>
            <a:r>
              <a:rPr lang="en-GB" sz="1800" i="0" smtClean="0">
                <a:latin typeface="Arial" charset="0"/>
                <a:ea typeface="ＭＳ Ｐゴシック" charset="-128"/>
                <a:cs typeface="Arial" charset="0"/>
              </a:rPr>
              <a:t>Too narrow vision of innovation</a:t>
            </a:r>
          </a:p>
          <a:p>
            <a:pPr eaLnBrk="1" hangingPunct="1">
              <a:buClr>
                <a:srgbClr val="16489F"/>
              </a:buClr>
              <a:buFont typeface="Wingdings" pitchFamily="2" charset="2"/>
              <a:buChar char="q"/>
            </a:pPr>
            <a:r>
              <a:rPr lang="en-GB" sz="1800" i="0" smtClean="0">
                <a:latin typeface="Arial" charset="0"/>
                <a:ea typeface="ＭＳ Ｐゴシック" charset="-128"/>
                <a:cs typeface="Arial" charset="0"/>
              </a:rPr>
              <a:t>Picking the winner syndrome</a:t>
            </a:r>
          </a:p>
          <a:p>
            <a:pPr eaLnBrk="1" hangingPunct="1">
              <a:buClr>
                <a:srgbClr val="16489F"/>
              </a:buClr>
              <a:buFont typeface="Wingdings" pitchFamily="2" charset="2"/>
              <a:buChar char="q"/>
            </a:pPr>
            <a:r>
              <a:rPr lang="en-GB" sz="1800" i="0" smtClean="0">
                <a:latin typeface="Arial" charset="0"/>
                <a:ea typeface="ＭＳ Ｐゴシック" charset="-128"/>
                <a:cs typeface="Arial" charset="0"/>
              </a:rPr>
              <a:t>The best performing regions were just copied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67320"/>
            <a:ext cx="8229600" cy="936625"/>
          </a:xfrm>
        </p:spPr>
        <p:txBody>
          <a:bodyPr/>
          <a:lstStyle/>
          <a:p>
            <a:r>
              <a:rPr lang="pt-PT" dirty="0" smtClean="0"/>
              <a:t>Case </a:t>
            </a:r>
            <a:r>
              <a:rPr lang="pt-PT" dirty="0" err="1" smtClean="0"/>
              <a:t>Study</a:t>
            </a:r>
            <a:r>
              <a:rPr lang="pt-PT" dirty="0" smtClean="0"/>
              <a:t>: West </a:t>
            </a:r>
            <a:r>
              <a:rPr lang="pt-PT" dirty="0" err="1" smtClean="0"/>
              <a:t>Midlands</a:t>
            </a:r>
            <a:r>
              <a:rPr lang="pt-PT" dirty="0" smtClean="0"/>
              <a:t> (UK)</a:t>
            </a:r>
            <a:endParaRPr lang="en-GB" dirty="0"/>
          </a:p>
        </p:txBody>
      </p:sp>
      <p:sp>
        <p:nvSpPr>
          <p:cNvPr id="4" name="Slide Number Placeholder 3"/>
          <p:cNvSpPr>
            <a:spLocks noGrp="1"/>
          </p:cNvSpPr>
          <p:nvPr>
            <p:ph type="sldNum" sz="quarter" idx="12"/>
          </p:nvPr>
        </p:nvSpPr>
        <p:spPr/>
        <p:txBody>
          <a:bodyPr/>
          <a:lstStyle/>
          <a:p>
            <a:pPr>
              <a:defRPr/>
            </a:pPr>
            <a:fld id="{F609B6FF-38EE-429D-A96E-DB32C227ED7D}" type="slidenum">
              <a:rPr lang="en-GB" smtClean="0"/>
              <a:pPr>
                <a:defRPr/>
              </a:pPr>
              <a:t>6</a:t>
            </a:fld>
            <a:endParaRPr lang="en-GB"/>
          </a:p>
        </p:txBody>
      </p:sp>
      <p:sp>
        <p:nvSpPr>
          <p:cNvPr id="5" name="Rectangle 4"/>
          <p:cNvSpPr/>
          <p:nvPr/>
        </p:nvSpPr>
        <p:spPr>
          <a:xfrm>
            <a:off x="755576" y="1796784"/>
            <a:ext cx="7560840" cy="5078313"/>
          </a:xfrm>
          <a:prstGeom prst="rect">
            <a:avLst/>
          </a:prstGeom>
        </p:spPr>
        <p:txBody>
          <a:bodyPr wrap="square">
            <a:spAutoFit/>
          </a:bodyPr>
          <a:lstStyle/>
          <a:p>
            <a:pPr>
              <a:buFont typeface="Wingdings" pitchFamily="2" charset="2"/>
              <a:buChar char="q"/>
            </a:pPr>
            <a:endParaRPr lang="en-GB" sz="1600" dirty="0" smtClean="0">
              <a:latin typeface="Arial" pitchFamily="34" charset="0"/>
              <a:cs typeface="Arial" pitchFamily="34" charset="0"/>
            </a:endParaRPr>
          </a:p>
          <a:p>
            <a:pPr>
              <a:buFont typeface="Wingdings" pitchFamily="2" charset="2"/>
              <a:buChar char="q"/>
            </a:pPr>
            <a:r>
              <a:rPr lang="en-US" sz="1600" dirty="0" smtClean="0">
                <a:latin typeface="Arial" pitchFamily="34" charset="0"/>
                <a:cs typeface="Arial" pitchFamily="34" charset="0"/>
              </a:rPr>
              <a:t> </a:t>
            </a:r>
            <a:r>
              <a:rPr lang="en-US" sz="1800" dirty="0" smtClean="0">
                <a:latin typeface="Arial" pitchFamily="34" charset="0"/>
                <a:cs typeface="Arial" pitchFamily="34" charset="0"/>
              </a:rPr>
              <a:t>Technological and skills diversification, innovation, supply-chain upgrading</a:t>
            </a:r>
          </a:p>
          <a:p>
            <a:pPr>
              <a:buFont typeface="Wingdings" pitchFamily="2" charset="2"/>
              <a:buChar char="q"/>
            </a:pPr>
            <a:endParaRPr lang="en-GB" sz="1800" dirty="0" smtClean="0">
              <a:latin typeface="Arial" pitchFamily="34" charset="0"/>
              <a:cs typeface="Arial" pitchFamily="34" charset="0"/>
            </a:endParaRPr>
          </a:p>
          <a:p>
            <a:pPr>
              <a:buFont typeface="Wingdings" pitchFamily="2" charset="2"/>
              <a:buChar char="q"/>
            </a:pPr>
            <a:r>
              <a:rPr lang="en-US" sz="1800" dirty="0" smtClean="0">
                <a:latin typeface="Arial" pitchFamily="34" charset="0"/>
                <a:cs typeface="Arial" pitchFamily="34" charset="0"/>
              </a:rPr>
              <a:t> Automotive industry (dominant sector in the region)</a:t>
            </a:r>
          </a:p>
          <a:p>
            <a:pPr>
              <a:buFont typeface="Wingdings" pitchFamily="2" charset="2"/>
              <a:buChar char="q"/>
            </a:pPr>
            <a:endParaRPr lang="en-GB" sz="1800" dirty="0" smtClean="0">
              <a:latin typeface="Arial" pitchFamily="34" charset="0"/>
              <a:cs typeface="Arial" pitchFamily="34" charset="0"/>
            </a:endParaRPr>
          </a:p>
          <a:p>
            <a:pPr>
              <a:buFont typeface="Wingdings" pitchFamily="2" charset="2"/>
              <a:buChar char="q"/>
            </a:pPr>
            <a:r>
              <a:rPr lang="en-US" sz="1800" dirty="0" smtClean="0">
                <a:latin typeface="Arial" pitchFamily="34" charset="0"/>
                <a:cs typeface="Arial" pitchFamily="34" charset="0"/>
              </a:rPr>
              <a:t> To increased local job retention; movement away from traditional automotive supplies; new product and service innovations; technological and skills upgrading. </a:t>
            </a:r>
          </a:p>
          <a:p>
            <a:pPr>
              <a:buFont typeface="Wingdings" pitchFamily="2" charset="2"/>
              <a:buChar char="q"/>
            </a:pPr>
            <a:endParaRPr lang="en-GB" sz="1800" dirty="0" smtClean="0">
              <a:latin typeface="Arial" pitchFamily="34" charset="0"/>
              <a:cs typeface="Arial" pitchFamily="34" charset="0"/>
            </a:endParaRPr>
          </a:p>
          <a:p>
            <a:pPr>
              <a:buFont typeface="Wingdings" pitchFamily="2" charset="2"/>
              <a:buChar char="q"/>
            </a:pPr>
            <a:r>
              <a:rPr lang="en-US" sz="1800" dirty="0" smtClean="0">
                <a:latin typeface="Arial" pitchFamily="34" charset="0"/>
                <a:cs typeface="Arial" pitchFamily="34" charset="0"/>
              </a:rPr>
              <a:t>Main pillars of the strategy:</a:t>
            </a:r>
          </a:p>
          <a:p>
            <a:pPr lvl="1">
              <a:buFont typeface="Wingdings" pitchFamily="2" charset="2"/>
              <a:buChar char="§"/>
            </a:pPr>
            <a:r>
              <a:rPr lang="en-US" sz="1600" dirty="0" smtClean="0">
                <a:latin typeface="Arial" pitchFamily="34" charset="0"/>
                <a:cs typeface="Arial" pitchFamily="34" charset="0"/>
              </a:rPr>
              <a:t> Enhanced business support services: manufacturing advisory service, grant funding for strategically important companies, networked R&amp;D </a:t>
            </a:r>
            <a:r>
              <a:rPr lang="en-US" sz="1600" dirty="0" err="1" smtClean="0">
                <a:latin typeface="Arial" pitchFamily="34" charset="0"/>
                <a:cs typeface="Arial" pitchFamily="34" charset="0"/>
              </a:rPr>
              <a:t>centres</a:t>
            </a:r>
            <a:r>
              <a:rPr lang="en-US" sz="1600" dirty="0" smtClean="0">
                <a:latin typeface="Arial" pitchFamily="34" charset="0"/>
                <a:cs typeface="Arial" pitchFamily="34" charset="0"/>
              </a:rPr>
              <a:t> of excellence</a:t>
            </a:r>
          </a:p>
          <a:p>
            <a:pPr lvl="1">
              <a:buFont typeface="Wingdings" pitchFamily="2" charset="2"/>
              <a:buChar char="§"/>
            </a:pPr>
            <a:r>
              <a:rPr lang="en-US" sz="1600" dirty="0" smtClean="0">
                <a:latin typeface="Arial" pitchFamily="34" charset="0"/>
                <a:cs typeface="Arial" pitchFamily="34" charset="0"/>
              </a:rPr>
              <a:t>Skills-training services: graduate </a:t>
            </a:r>
            <a:r>
              <a:rPr lang="en-US" sz="1600" dirty="0" err="1" smtClean="0">
                <a:latin typeface="Arial" pitchFamily="34" charset="0"/>
                <a:cs typeface="Arial" pitchFamily="34" charset="0"/>
              </a:rPr>
              <a:t>intership</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programme</a:t>
            </a:r>
            <a:r>
              <a:rPr lang="en-US" sz="1600" dirty="0" smtClean="0">
                <a:latin typeface="Arial" pitchFamily="34" charset="0"/>
                <a:cs typeface="Arial" pitchFamily="34" charset="0"/>
              </a:rPr>
              <a:t> and retail support </a:t>
            </a:r>
            <a:r>
              <a:rPr lang="en-US" sz="1600" dirty="0" err="1" smtClean="0">
                <a:latin typeface="Arial" pitchFamily="34" charset="0"/>
                <a:cs typeface="Arial" pitchFamily="34" charset="0"/>
              </a:rPr>
              <a:t>programme</a:t>
            </a:r>
            <a:endParaRPr lang="en-US" sz="1600" dirty="0" smtClean="0">
              <a:latin typeface="Arial" pitchFamily="34" charset="0"/>
              <a:cs typeface="Arial" pitchFamily="34" charset="0"/>
            </a:endParaRPr>
          </a:p>
          <a:p>
            <a:pPr lvl="1">
              <a:buFont typeface="Wingdings" pitchFamily="2" charset="2"/>
              <a:buChar char="§"/>
            </a:pPr>
            <a:r>
              <a:rPr lang="en-US" sz="1600" dirty="0" smtClean="0">
                <a:latin typeface="Arial" pitchFamily="34" charset="0"/>
                <a:cs typeface="Arial" pitchFamily="34" charset="0"/>
              </a:rPr>
              <a:t> A regional communication campaign: comprising data, intelligence gathering and provision service, </a:t>
            </a:r>
          </a:p>
          <a:p>
            <a:pPr>
              <a:buFont typeface="Wingdings" pitchFamily="2" charset="2"/>
              <a:buChar char="q"/>
            </a:pPr>
            <a:endParaRPr lang="en-US" sz="1600" dirty="0" smtClean="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1DFD0721-D09A-484F-9D30-CE0554F115AC}" type="slidenum">
              <a:rPr lang="en-GB" smtClean="0"/>
              <a:pPr/>
              <a:t>7</a:t>
            </a:fld>
            <a:endParaRPr lang="en-GB" smtClean="0"/>
          </a:p>
        </p:txBody>
      </p:sp>
      <p:sp>
        <p:nvSpPr>
          <p:cNvPr id="10243" name="Rectangle 2"/>
          <p:cNvSpPr>
            <a:spLocks noGrp="1" noChangeArrowheads="1"/>
          </p:cNvSpPr>
          <p:nvPr>
            <p:ph type="body" idx="1"/>
          </p:nvPr>
        </p:nvSpPr>
        <p:spPr>
          <a:xfrm>
            <a:off x="323528" y="2249487"/>
            <a:ext cx="5256213" cy="4608513"/>
          </a:xfrm>
        </p:spPr>
        <p:txBody>
          <a:bodyPr/>
          <a:lstStyle/>
          <a:p>
            <a:pPr eaLnBrk="1" hangingPunct="1">
              <a:buFontTx/>
              <a:buNone/>
            </a:pPr>
            <a:r>
              <a:rPr lang="en-US" sz="1800" i="0" dirty="0" smtClean="0">
                <a:solidFill>
                  <a:schemeClr val="tx1"/>
                </a:solidFill>
                <a:latin typeface="Arial" pitchFamily="34" charset="0"/>
                <a:cs typeface="Arial" pitchFamily="34" charset="0"/>
              </a:rPr>
              <a:t>Edited by JRC IPTS in association with</a:t>
            </a:r>
          </a:p>
          <a:p>
            <a:pPr eaLnBrk="1" hangingPunct="1">
              <a:buFontTx/>
              <a:buNone/>
            </a:pPr>
            <a:r>
              <a:rPr lang="en-US" sz="1800" i="0" dirty="0" smtClean="0">
                <a:solidFill>
                  <a:schemeClr val="tx1"/>
                </a:solidFill>
                <a:latin typeface="Arial" pitchFamily="34" charset="0"/>
                <a:cs typeface="Arial" pitchFamily="34" charset="0"/>
              </a:rPr>
              <a:t>DG REGIO and with contributions from:</a:t>
            </a:r>
          </a:p>
          <a:p>
            <a:pPr eaLnBrk="1" hangingPunct="1">
              <a:buFontTx/>
              <a:buNone/>
            </a:pPr>
            <a:endParaRPr lang="en-US" sz="1800" i="0" dirty="0" smtClean="0">
              <a:solidFill>
                <a:schemeClr val="tx1"/>
              </a:solidFill>
              <a:latin typeface="Arial" pitchFamily="34" charset="0"/>
              <a:cs typeface="Arial" pitchFamily="34" charset="0"/>
            </a:endParaRPr>
          </a:p>
          <a:p>
            <a:pPr eaLnBrk="1" hangingPunct="1">
              <a:buClr>
                <a:schemeClr val="accent2"/>
              </a:buClr>
              <a:buFont typeface="Wingdings" pitchFamily="2" charset="2"/>
              <a:buChar char="q"/>
            </a:pPr>
            <a:r>
              <a:rPr lang="en-US" sz="1800" i="0" dirty="0" smtClean="0">
                <a:solidFill>
                  <a:schemeClr val="tx1"/>
                </a:solidFill>
                <a:latin typeface="Arial" pitchFamily="34" charset="0"/>
                <a:cs typeface="Arial" pitchFamily="34" charset="0"/>
              </a:rPr>
              <a:t>D. Foray, P. McCann, J. Goddard, K. Morgan, C. </a:t>
            </a:r>
            <a:r>
              <a:rPr lang="en-US" sz="1800" i="0" dirty="0" err="1" smtClean="0">
                <a:solidFill>
                  <a:schemeClr val="tx1"/>
                </a:solidFill>
                <a:latin typeface="Arial" pitchFamily="34" charset="0"/>
                <a:cs typeface="Arial" pitchFamily="34" charset="0"/>
              </a:rPr>
              <a:t>Nauwelaers</a:t>
            </a:r>
            <a:r>
              <a:rPr lang="en-US" sz="1800" i="0" dirty="0" smtClean="0">
                <a:solidFill>
                  <a:schemeClr val="tx1"/>
                </a:solidFill>
                <a:latin typeface="Arial" pitchFamily="34" charset="0"/>
                <a:cs typeface="Arial" pitchFamily="34" charset="0"/>
              </a:rPr>
              <a:t>, R. Ortega</a:t>
            </a:r>
          </a:p>
          <a:p>
            <a:pPr eaLnBrk="1" hangingPunct="1">
              <a:buClr>
                <a:schemeClr val="accent2"/>
              </a:buClr>
              <a:buFont typeface="Wingdings" pitchFamily="2" charset="2"/>
              <a:buChar char="q"/>
            </a:pPr>
            <a:endParaRPr lang="en-US" sz="1800" i="0" dirty="0" smtClean="0">
              <a:solidFill>
                <a:schemeClr val="tx1"/>
              </a:solidFill>
              <a:latin typeface="Arial" pitchFamily="34" charset="0"/>
              <a:cs typeface="Arial" pitchFamily="34" charset="0"/>
            </a:endParaRPr>
          </a:p>
          <a:p>
            <a:pPr eaLnBrk="1" hangingPunct="1">
              <a:buClr>
                <a:schemeClr val="accent2"/>
              </a:buClr>
              <a:buFont typeface="Wingdings" pitchFamily="2" charset="2"/>
              <a:buChar char="q"/>
            </a:pPr>
            <a:r>
              <a:rPr lang="en-US" sz="1800" i="0" dirty="0" smtClean="0">
                <a:solidFill>
                  <a:schemeClr val="tx1"/>
                </a:solidFill>
                <a:latin typeface="Arial" pitchFamily="34" charset="0"/>
                <a:cs typeface="Arial" pitchFamily="34" charset="0"/>
              </a:rPr>
              <a:t>Commission officials from various DGs</a:t>
            </a:r>
          </a:p>
          <a:p>
            <a:pPr eaLnBrk="1" hangingPunct="1">
              <a:buClr>
                <a:schemeClr val="accent2"/>
              </a:buClr>
              <a:buFont typeface="Wingdings" pitchFamily="2" charset="2"/>
              <a:buChar char="q"/>
            </a:pPr>
            <a:endParaRPr lang="en-US" sz="1800" i="0" dirty="0" smtClean="0">
              <a:solidFill>
                <a:schemeClr val="tx1"/>
              </a:solidFill>
              <a:latin typeface="Arial" pitchFamily="34" charset="0"/>
              <a:cs typeface="Arial" pitchFamily="34" charset="0"/>
            </a:endParaRPr>
          </a:p>
          <a:p>
            <a:pPr eaLnBrk="1" hangingPunct="1">
              <a:buClr>
                <a:schemeClr val="accent2"/>
              </a:buClr>
              <a:buFont typeface="Wingdings" pitchFamily="2" charset="2"/>
              <a:buChar char="q"/>
            </a:pPr>
            <a:r>
              <a:rPr lang="en-US" sz="1800" i="0" dirty="0" smtClean="0">
                <a:solidFill>
                  <a:schemeClr val="tx1"/>
                </a:solidFill>
                <a:latin typeface="Arial" pitchFamily="34" charset="0"/>
                <a:cs typeface="Arial" pitchFamily="34" charset="0"/>
              </a:rPr>
              <a:t>S3 Platform research team</a:t>
            </a:r>
          </a:p>
          <a:p>
            <a:pPr eaLnBrk="1" hangingPunct="1">
              <a:buFontTx/>
              <a:buNone/>
            </a:pPr>
            <a:endParaRPr lang="en-US" sz="1800" i="0" dirty="0" smtClean="0">
              <a:solidFill>
                <a:schemeClr val="tx1"/>
              </a:solidFill>
              <a:latin typeface="Arial" pitchFamily="34" charset="0"/>
              <a:cs typeface="Arial" pitchFamily="34" charset="0"/>
            </a:endParaRPr>
          </a:p>
          <a:p>
            <a:pPr eaLnBrk="1" hangingPunct="1">
              <a:buFontTx/>
              <a:buNone/>
            </a:pPr>
            <a:r>
              <a:rPr lang="en-GB" sz="1800" i="0" dirty="0" smtClean="0">
                <a:latin typeface="Arial" pitchFamily="34" charset="0"/>
                <a:cs typeface="Arial" pitchFamily="34" charset="0"/>
              </a:rPr>
              <a:t>Available on the S3 Platform webpage!</a:t>
            </a:r>
          </a:p>
          <a:p>
            <a:pPr eaLnBrk="1" hangingPunct="1">
              <a:buFontTx/>
              <a:buNone/>
            </a:pPr>
            <a:r>
              <a:rPr lang="fr-BE" sz="1800" i="0" dirty="0" smtClean="0">
                <a:latin typeface="Arial" pitchFamily="34" charset="0"/>
                <a:cs typeface="Arial" pitchFamily="34" charset="0"/>
                <a:hlinkClick r:id="rId2"/>
              </a:rPr>
              <a:t>http://s3platform.jrc.ec.europa.eu</a:t>
            </a:r>
            <a:r>
              <a:rPr lang="fr-BE" sz="1800" i="0" dirty="0" smtClean="0">
                <a:latin typeface="Arial" pitchFamily="34" charset="0"/>
                <a:cs typeface="Arial" pitchFamily="34" charset="0"/>
              </a:rPr>
              <a:t> </a:t>
            </a:r>
          </a:p>
          <a:p>
            <a:pPr eaLnBrk="1" hangingPunct="1">
              <a:buFontTx/>
              <a:buNone/>
            </a:pPr>
            <a:endParaRPr lang="en-US" sz="2000" i="0" dirty="0" smtClean="0"/>
          </a:p>
        </p:txBody>
      </p:sp>
      <p:sp>
        <p:nvSpPr>
          <p:cNvPr id="105475" name="Rectangle 56"/>
          <p:cNvSpPr>
            <a:spLocks noGrp="1" noChangeArrowheads="1"/>
          </p:cNvSpPr>
          <p:nvPr>
            <p:ph type="title"/>
          </p:nvPr>
        </p:nvSpPr>
        <p:spPr>
          <a:xfrm>
            <a:off x="518864" y="1285875"/>
            <a:ext cx="8229600" cy="936625"/>
          </a:xfrm>
          <a:solidFill>
            <a:schemeClr val="bg1"/>
          </a:solidFill>
        </p:spPr>
        <p:txBody>
          <a:bodyPr/>
          <a:lstStyle/>
          <a:p>
            <a:pPr marL="0" algn="ctr">
              <a:defRPr/>
            </a:pPr>
            <a:r>
              <a:rPr lang="en-GB" dirty="0" smtClean="0">
                <a:latin typeface="Arial" pitchFamily="34" charset="0"/>
                <a:cs typeface="Arial" pitchFamily="34" charset="0"/>
              </a:rPr>
              <a:t>The RIS3 Guide</a:t>
            </a:r>
            <a:r>
              <a:rPr lang="en-GB" dirty="0" smtClean="0">
                <a:effectLst>
                  <a:outerShdw blurRad="38100" dist="38100" dir="2700000" algn="tl">
                    <a:srgbClr val="C0C0C0"/>
                  </a:outerShdw>
                </a:effectLst>
                <a:latin typeface="Arial" pitchFamily="34" charset="0"/>
                <a:cs typeface="Arial" pitchFamily="34" charset="0"/>
              </a:rPr>
              <a:t> </a:t>
            </a:r>
          </a:p>
        </p:txBody>
      </p:sp>
      <p:pic>
        <p:nvPicPr>
          <p:cNvPr id="10245" name="Picture 5"/>
          <p:cNvPicPr>
            <a:picLocks noChangeAspect="1" noChangeArrowheads="1"/>
          </p:cNvPicPr>
          <p:nvPr/>
        </p:nvPicPr>
        <p:blipFill>
          <a:blip r:embed="rId3" cstate="print"/>
          <a:srcRect/>
          <a:stretch>
            <a:fillRect/>
          </a:stretch>
        </p:blipFill>
        <p:spPr bwMode="auto">
          <a:xfrm>
            <a:off x="5835613" y="2204864"/>
            <a:ext cx="2897225" cy="4108624"/>
          </a:xfrm>
          <a:prstGeom prst="rect">
            <a:avLst/>
          </a:prstGeom>
          <a:noFill/>
          <a:ln w="9525">
            <a:solidFill>
              <a:srgbClr val="C0C0C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Slide Number Placeholder 6"/>
          <p:cNvSpPr>
            <a:spLocks noGrp="1"/>
          </p:cNvSpPr>
          <p:nvPr>
            <p:ph type="sldNum" sz="quarter" idx="12"/>
          </p:nvPr>
        </p:nvSpPr>
        <p:spPr>
          <a:noFill/>
        </p:spPr>
        <p:txBody>
          <a:bodyPr/>
          <a:lstStyle/>
          <a:p>
            <a:fld id="{BFAFB928-D12C-4E49-8BC6-50CECFFE4836}" type="slidenum">
              <a:rPr lang="en-GB" smtClean="0"/>
              <a:pPr/>
              <a:t>8</a:t>
            </a:fld>
            <a:endParaRPr lang="en-GB" smtClean="0"/>
          </a:p>
        </p:txBody>
      </p:sp>
      <p:sp>
        <p:nvSpPr>
          <p:cNvPr id="1042" name="Rectangle 56"/>
          <p:cNvSpPr>
            <a:spLocks noGrp="1" noChangeArrowheads="1"/>
          </p:cNvSpPr>
          <p:nvPr>
            <p:ph type="title"/>
          </p:nvPr>
        </p:nvSpPr>
        <p:spPr>
          <a:xfrm>
            <a:off x="323850" y="1273175"/>
            <a:ext cx="8229600" cy="863600"/>
          </a:xfrm>
          <a:solidFill>
            <a:schemeClr val="bg1"/>
          </a:solidFill>
        </p:spPr>
        <p:txBody>
          <a:bodyPr/>
          <a:lstStyle/>
          <a:p>
            <a:pPr marL="0" algn="ctr"/>
            <a:r>
              <a:rPr lang="en-GB" sz="2800" dirty="0" smtClean="0">
                <a:latin typeface="Arial" charset="0"/>
                <a:cs typeface="Arial" charset="0"/>
              </a:rPr>
              <a:t>Key steps for developing a RIS3</a:t>
            </a:r>
          </a:p>
        </p:txBody>
      </p:sp>
      <p:sp>
        <p:nvSpPr>
          <p:cNvPr id="1043" name="Text Box 55"/>
          <p:cNvSpPr>
            <a:spLocks noGrp="1" noChangeArrowheads="1"/>
          </p:cNvSpPr>
          <p:nvPr>
            <p:ph type="body" sz="half" idx="1"/>
          </p:nvPr>
        </p:nvSpPr>
        <p:spPr>
          <a:xfrm>
            <a:off x="250825" y="2276475"/>
            <a:ext cx="6553200" cy="4464050"/>
          </a:xfrm>
          <a:noFill/>
        </p:spPr>
        <p:txBody>
          <a:bodyPr/>
          <a:lstStyle/>
          <a:p>
            <a:pPr eaLnBrk="1" hangingPunct="1">
              <a:lnSpc>
                <a:spcPct val="90000"/>
              </a:lnSpc>
              <a:buFontTx/>
              <a:buNone/>
            </a:pPr>
            <a:r>
              <a:rPr lang="en-GB" i="0" dirty="0" smtClean="0">
                <a:solidFill>
                  <a:schemeClr val="tx1"/>
                </a:solidFill>
                <a:latin typeface="Arial" charset="0"/>
              </a:rPr>
              <a:t>Step 1 – Analysis of regional context/potential</a:t>
            </a:r>
          </a:p>
          <a:p>
            <a:pPr eaLnBrk="1" hangingPunct="1">
              <a:lnSpc>
                <a:spcPct val="90000"/>
              </a:lnSpc>
              <a:buFontTx/>
              <a:buNone/>
            </a:pPr>
            <a:endParaRPr lang="en-GB" sz="1600" i="0" dirty="0" smtClean="0">
              <a:solidFill>
                <a:schemeClr val="tx1"/>
              </a:solidFill>
              <a:latin typeface="Arial" charset="0"/>
            </a:endParaRPr>
          </a:p>
          <a:p>
            <a:pPr eaLnBrk="1" hangingPunct="1">
              <a:lnSpc>
                <a:spcPct val="90000"/>
              </a:lnSpc>
              <a:buFontTx/>
              <a:buNone/>
            </a:pPr>
            <a:r>
              <a:rPr lang="en-GB" i="0" dirty="0" smtClean="0">
                <a:solidFill>
                  <a:schemeClr val="tx1"/>
                </a:solidFill>
                <a:latin typeface="Arial" charset="0"/>
              </a:rPr>
              <a:t>Step 2 – Governance</a:t>
            </a:r>
          </a:p>
          <a:p>
            <a:pPr eaLnBrk="1" hangingPunct="1">
              <a:lnSpc>
                <a:spcPct val="90000"/>
              </a:lnSpc>
              <a:buFontTx/>
              <a:buNone/>
            </a:pPr>
            <a:endParaRPr lang="en-GB" sz="1600" i="0" dirty="0" smtClean="0">
              <a:solidFill>
                <a:schemeClr val="tx1"/>
              </a:solidFill>
              <a:latin typeface="Arial" charset="0"/>
            </a:endParaRPr>
          </a:p>
          <a:p>
            <a:pPr eaLnBrk="1" hangingPunct="1">
              <a:lnSpc>
                <a:spcPct val="90000"/>
              </a:lnSpc>
              <a:buFontTx/>
              <a:buNone/>
            </a:pPr>
            <a:r>
              <a:rPr lang="en-GB" i="0" dirty="0" smtClean="0">
                <a:solidFill>
                  <a:schemeClr val="tx1"/>
                </a:solidFill>
                <a:latin typeface="Arial" charset="0"/>
              </a:rPr>
              <a:t>Step 3 – Vision for the future</a:t>
            </a:r>
          </a:p>
          <a:p>
            <a:pPr eaLnBrk="1" hangingPunct="1">
              <a:lnSpc>
                <a:spcPct val="90000"/>
              </a:lnSpc>
              <a:buFontTx/>
              <a:buNone/>
            </a:pPr>
            <a:endParaRPr lang="en-GB" sz="1600" i="0" dirty="0" smtClean="0">
              <a:solidFill>
                <a:schemeClr val="tx1"/>
              </a:solidFill>
              <a:latin typeface="Arial" charset="0"/>
            </a:endParaRPr>
          </a:p>
          <a:p>
            <a:pPr eaLnBrk="1" hangingPunct="1">
              <a:lnSpc>
                <a:spcPct val="90000"/>
              </a:lnSpc>
              <a:buFontTx/>
              <a:buNone/>
            </a:pPr>
            <a:r>
              <a:rPr lang="en-GB" i="0" dirty="0" smtClean="0">
                <a:solidFill>
                  <a:schemeClr val="tx1"/>
                </a:solidFill>
                <a:latin typeface="Arial" charset="0"/>
              </a:rPr>
              <a:t>Step 4 – Selection of priorities</a:t>
            </a:r>
          </a:p>
          <a:p>
            <a:pPr eaLnBrk="1" hangingPunct="1">
              <a:lnSpc>
                <a:spcPct val="90000"/>
              </a:lnSpc>
              <a:buFontTx/>
              <a:buNone/>
            </a:pPr>
            <a:endParaRPr lang="en-GB" sz="1600" i="0" dirty="0" smtClean="0">
              <a:solidFill>
                <a:schemeClr val="tx1"/>
              </a:solidFill>
              <a:latin typeface="Arial" charset="0"/>
            </a:endParaRPr>
          </a:p>
          <a:p>
            <a:pPr eaLnBrk="1" hangingPunct="1">
              <a:lnSpc>
                <a:spcPct val="90000"/>
              </a:lnSpc>
              <a:buFontTx/>
              <a:buNone/>
            </a:pPr>
            <a:r>
              <a:rPr lang="en-GB" i="0" dirty="0" smtClean="0">
                <a:solidFill>
                  <a:schemeClr val="tx1"/>
                </a:solidFill>
                <a:latin typeface="Arial" charset="0"/>
              </a:rPr>
              <a:t>Step 5 – Policy mix</a:t>
            </a:r>
          </a:p>
          <a:p>
            <a:pPr eaLnBrk="1" hangingPunct="1">
              <a:lnSpc>
                <a:spcPct val="90000"/>
              </a:lnSpc>
              <a:buFontTx/>
              <a:buNone/>
            </a:pPr>
            <a:endParaRPr lang="en-GB" sz="1600" i="0" dirty="0" smtClean="0">
              <a:solidFill>
                <a:schemeClr val="tx1"/>
              </a:solidFill>
              <a:latin typeface="Arial" charset="0"/>
            </a:endParaRPr>
          </a:p>
          <a:p>
            <a:pPr eaLnBrk="1" hangingPunct="1">
              <a:lnSpc>
                <a:spcPct val="90000"/>
              </a:lnSpc>
              <a:buFontTx/>
              <a:buNone/>
            </a:pPr>
            <a:r>
              <a:rPr lang="en-GB" i="0" dirty="0" smtClean="0">
                <a:solidFill>
                  <a:schemeClr val="tx1"/>
                </a:solidFill>
                <a:latin typeface="Arial" charset="0"/>
              </a:rPr>
              <a:t>Step 6 – Monitoring and evaluation</a:t>
            </a:r>
          </a:p>
        </p:txBody>
      </p:sp>
      <p:graphicFrame>
        <p:nvGraphicFramePr>
          <p:cNvPr id="1026" name="Diagram 5"/>
          <p:cNvGraphicFramePr>
            <a:graphicFrameLocks/>
          </p:cNvGraphicFramePr>
          <p:nvPr>
            <p:ph sz="half" idx="2"/>
          </p:nvPr>
        </p:nvGraphicFramePr>
        <p:xfrm>
          <a:off x="5105400" y="2682875"/>
          <a:ext cx="4038600" cy="3529013"/>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BF2D2BCE-DA4A-469D-A96A-60A888BB25C7}" type="slidenum">
              <a:rPr lang="en-GB" smtClean="0"/>
              <a:pPr/>
              <a:t>9</a:t>
            </a:fld>
            <a:endParaRPr lang="en-GB" smtClean="0"/>
          </a:p>
        </p:txBody>
      </p:sp>
      <p:sp>
        <p:nvSpPr>
          <p:cNvPr id="14339" name="Rectangle 2"/>
          <p:cNvSpPr>
            <a:spLocks noGrp="1" noChangeArrowheads="1"/>
          </p:cNvSpPr>
          <p:nvPr>
            <p:ph type="title"/>
          </p:nvPr>
        </p:nvSpPr>
        <p:spPr/>
        <p:txBody>
          <a:bodyPr/>
          <a:lstStyle/>
          <a:p>
            <a:pPr algn="ctr" eaLnBrk="1" hangingPunct="1"/>
            <a:r>
              <a:rPr lang="en-GB" sz="2600" dirty="0" smtClean="0">
                <a:latin typeface="Arial" charset="0"/>
                <a:cs typeface="Arial" charset="0"/>
              </a:rPr>
              <a:t>Key to success:</a:t>
            </a:r>
            <a:br>
              <a:rPr lang="en-GB" sz="2600" dirty="0" smtClean="0">
                <a:latin typeface="Arial" charset="0"/>
                <a:cs typeface="Arial" charset="0"/>
              </a:rPr>
            </a:br>
            <a:r>
              <a:rPr lang="en-GB" sz="2600" dirty="0" smtClean="0">
                <a:latin typeface="Arial" charset="0"/>
                <a:cs typeface="Arial" charset="0"/>
              </a:rPr>
              <a:t>Governance and framework conditions</a:t>
            </a:r>
          </a:p>
        </p:txBody>
      </p:sp>
      <p:sp>
        <p:nvSpPr>
          <p:cNvPr id="14340" name="TextBox 4"/>
          <p:cNvSpPr txBox="1">
            <a:spLocks noChangeArrowheads="1"/>
          </p:cNvSpPr>
          <p:nvPr/>
        </p:nvSpPr>
        <p:spPr bwMode="auto">
          <a:xfrm>
            <a:off x="539750" y="2446338"/>
            <a:ext cx="8135938" cy="4832092"/>
          </a:xfrm>
          <a:prstGeom prst="rect">
            <a:avLst/>
          </a:prstGeom>
          <a:noFill/>
          <a:ln w="9525">
            <a:noFill/>
            <a:miter lim="800000"/>
            <a:headEnd/>
            <a:tailEnd/>
          </a:ln>
        </p:spPr>
        <p:txBody>
          <a:bodyPr>
            <a:spAutoFit/>
          </a:bodyPr>
          <a:lstStyle/>
          <a:p>
            <a:pPr>
              <a:buFont typeface="Wingdings" pitchFamily="2" charset="2"/>
              <a:buChar char="q"/>
            </a:pPr>
            <a:r>
              <a:rPr lang="en-GB" sz="2000" dirty="0" smtClean="0">
                <a:latin typeface="Arial" charset="0"/>
                <a:cs typeface="Arial" charset="0"/>
              </a:rPr>
              <a:t> </a:t>
            </a:r>
            <a:r>
              <a:rPr lang="en-GB" sz="2000" dirty="0">
                <a:latin typeface="Arial" charset="0"/>
                <a:cs typeface="Arial" charset="0"/>
              </a:rPr>
              <a:t>Capacities and capabilities can influence strategy formation and </a:t>
            </a:r>
            <a:r>
              <a:rPr lang="en-GB" sz="2000" dirty="0" smtClean="0">
                <a:latin typeface="Arial" charset="0"/>
                <a:cs typeface="Arial" charset="0"/>
              </a:rPr>
              <a:t> </a:t>
            </a:r>
          </a:p>
          <a:p>
            <a:r>
              <a:rPr lang="en-GB" sz="2000" dirty="0" smtClean="0">
                <a:latin typeface="Arial" charset="0"/>
                <a:cs typeface="Arial" charset="0"/>
              </a:rPr>
              <a:t>     implementation</a:t>
            </a:r>
            <a:endParaRPr lang="en-GB" sz="2000" dirty="0">
              <a:latin typeface="Arial" charset="0"/>
              <a:cs typeface="Arial" charset="0"/>
            </a:endParaRPr>
          </a:p>
          <a:p>
            <a:pPr>
              <a:buFont typeface="Wingdings" pitchFamily="2" charset="2"/>
              <a:buChar char="q"/>
            </a:pPr>
            <a:endParaRPr lang="en-GB" sz="2000" dirty="0">
              <a:latin typeface="Arial" charset="0"/>
              <a:cs typeface="Arial" charset="0"/>
            </a:endParaRPr>
          </a:p>
          <a:p>
            <a:pPr>
              <a:buFont typeface="Wingdings" pitchFamily="2" charset="2"/>
              <a:buChar char="q"/>
            </a:pPr>
            <a:r>
              <a:rPr lang="en-GB" sz="2000" dirty="0">
                <a:latin typeface="Arial" charset="0"/>
                <a:cs typeface="Arial" charset="0"/>
              </a:rPr>
              <a:t> </a:t>
            </a:r>
            <a:r>
              <a:rPr lang="en-GB" sz="2000" dirty="0" smtClean="0">
                <a:latin typeface="Arial" charset="0"/>
                <a:cs typeface="Arial" charset="0"/>
              </a:rPr>
              <a:t>Priority setting and avoidance </a:t>
            </a:r>
            <a:r>
              <a:rPr lang="en-GB" sz="2000" dirty="0">
                <a:latin typeface="Arial" charset="0"/>
                <a:cs typeface="Arial" charset="0"/>
              </a:rPr>
              <a:t>of capture by interest groups</a:t>
            </a:r>
          </a:p>
          <a:p>
            <a:pPr>
              <a:buFont typeface="Wingdings" pitchFamily="2" charset="2"/>
              <a:buChar char="q"/>
            </a:pPr>
            <a:endParaRPr lang="en-GB" sz="2000" dirty="0">
              <a:latin typeface="Arial" charset="0"/>
              <a:cs typeface="Arial" charset="0"/>
            </a:endParaRPr>
          </a:p>
          <a:p>
            <a:pPr>
              <a:buFont typeface="Wingdings" pitchFamily="2" charset="2"/>
              <a:buChar char="q"/>
            </a:pPr>
            <a:r>
              <a:rPr lang="en-GB" sz="2000" dirty="0">
                <a:latin typeface="Arial" charset="0"/>
                <a:cs typeface="Arial" charset="0"/>
              </a:rPr>
              <a:t> </a:t>
            </a:r>
            <a:r>
              <a:rPr lang="en-GB" sz="2000" dirty="0" smtClean="0">
                <a:latin typeface="Arial" charset="0"/>
                <a:cs typeface="Arial" charset="0"/>
              </a:rPr>
              <a:t>Institutional </a:t>
            </a:r>
            <a:r>
              <a:rPr lang="en-GB" sz="2000" dirty="0">
                <a:latin typeface="Arial" charset="0"/>
                <a:cs typeface="Arial" charset="0"/>
              </a:rPr>
              <a:t>arrangements to facilitate process of entrepreneurial </a:t>
            </a:r>
            <a:endParaRPr lang="en-GB" sz="2000" dirty="0" smtClean="0">
              <a:latin typeface="Arial" charset="0"/>
              <a:cs typeface="Arial" charset="0"/>
            </a:endParaRPr>
          </a:p>
          <a:p>
            <a:r>
              <a:rPr lang="en-GB" sz="2000" dirty="0" smtClean="0">
                <a:latin typeface="Arial" charset="0"/>
                <a:cs typeface="Arial" charset="0"/>
              </a:rPr>
              <a:t>    discovery (soft and hard institutions; some easier to change than   </a:t>
            </a:r>
          </a:p>
          <a:p>
            <a:r>
              <a:rPr lang="en-GB" sz="2000" dirty="0" smtClean="0">
                <a:latin typeface="Arial" charset="0"/>
                <a:cs typeface="Arial" charset="0"/>
              </a:rPr>
              <a:t>    others)</a:t>
            </a:r>
          </a:p>
          <a:p>
            <a:endParaRPr lang="en-GB" sz="2000" dirty="0" smtClean="0">
              <a:latin typeface="Arial" charset="0"/>
              <a:cs typeface="Arial" charset="0"/>
            </a:endParaRPr>
          </a:p>
          <a:p>
            <a:pPr>
              <a:buFont typeface="Wingdings" pitchFamily="2" charset="2"/>
              <a:buChar char="q"/>
            </a:pPr>
            <a:r>
              <a:rPr lang="pt-PT" sz="2000" dirty="0" smtClean="0">
                <a:latin typeface="Arial" charset="0"/>
                <a:cs typeface="Arial" charset="0"/>
              </a:rPr>
              <a:t> </a:t>
            </a:r>
            <a:r>
              <a:rPr lang="pt-PT" sz="2000" dirty="0" err="1" smtClean="0">
                <a:latin typeface="Arial" charset="0"/>
                <a:cs typeface="Arial" charset="0"/>
              </a:rPr>
              <a:t>Problem</a:t>
            </a:r>
            <a:r>
              <a:rPr lang="pt-PT" sz="2000" dirty="0" smtClean="0">
                <a:latin typeface="Arial" charset="0"/>
                <a:cs typeface="Arial" charset="0"/>
              </a:rPr>
              <a:t> </a:t>
            </a:r>
            <a:r>
              <a:rPr lang="pt-PT" sz="2000" dirty="0" err="1" smtClean="0">
                <a:latin typeface="Arial" charset="0"/>
                <a:cs typeface="Arial" charset="0"/>
              </a:rPr>
              <a:t>of</a:t>
            </a:r>
            <a:r>
              <a:rPr lang="pt-PT" sz="2000" dirty="0" smtClean="0">
                <a:latin typeface="Arial" charset="0"/>
                <a:cs typeface="Arial" charset="0"/>
              </a:rPr>
              <a:t> cross </a:t>
            </a:r>
            <a:r>
              <a:rPr lang="pt-PT" sz="2000" dirty="0" err="1" smtClean="0">
                <a:latin typeface="Arial" charset="0"/>
                <a:cs typeface="Arial" charset="0"/>
              </a:rPr>
              <a:t>crutting</a:t>
            </a:r>
            <a:r>
              <a:rPr lang="pt-PT" sz="2000" dirty="0" smtClean="0">
                <a:latin typeface="Arial" charset="0"/>
                <a:cs typeface="Arial" charset="0"/>
              </a:rPr>
              <a:t> </a:t>
            </a:r>
            <a:r>
              <a:rPr lang="pt-PT" sz="2000" dirty="0" err="1" smtClean="0">
                <a:latin typeface="Arial" charset="0"/>
                <a:cs typeface="Arial" charset="0"/>
              </a:rPr>
              <a:t>competences</a:t>
            </a:r>
            <a:r>
              <a:rPr lang="pt-PT" sz="2000" dirty="0" smtClean="0">
                <a:latin typeface="Arial" charset="0"/>
                <a:cs typeface="Arial" charset="0"/>
              </a:rPr>
              <a:t> for </a:t>
            </a:r>
            <a:r>
              <a:rPr lang="pt-PT" sz="2000" dirty="0" err="1" smtClean="0">
                <a:latin typeface="Arial" charset="0"/>
                <a:cs typeface="Arial" charset="0"/>
              </a:rPr>
              <a:t>innovation</a:t>
            </a:r>
            <a:r>
              <a:rPr lang="pt-PT" sz="2000" dirty="0" smtClean="0">
                <a:latin typeface="Arial" charset="0"/>
                <a:cs typeface="Arial" charset="0"/>
              </a:rPr>
              <a:t> </a:t>
            </a:r>
            <a:r>
              <a:rPr lang="pt-PT" sz="2000" dirty="0" err="1" smtClean="0">
                <a:latin typeface="Arial" charset="0"/>
                <a:cs typeface="Arial" charset="0"/>
              </a:rPr>
              <a:t>policy</a:t>
            </a:r>
            <a:endParaRPr lang="en-GB" sz="2000" dirty="0" smtClean="0">
              <a:latin typeface="Arial" charset="0"/>
              <a:cs typeface="Arial" charset="0"/>
            </a:endParaRPr>
          </a:p>
          <a:p>
            <a:endParaRPr lang="en-GB" sz="2000" dirty="0" smtClean="0">
              <a:latin typeface="Arial" charset="0"/>
              <a:cs typeface="Arial" charset="0"/>
            </a:endParaRPr>
          </a:p>
          <a:p>
            <a:pPr>
              <a:buFont typeface="Wingdings" pitchFamily="2" charset="2"/>
              <a:buChar char="q"/>
            </a:pPr>
            <a:r>
              <a:rPr lang="en-GB" sz="2000" dirty="0" smtClean="0">
                <a:latin typeface="Arial" charset="0"/>
                <a:cs typeface="Arial" charset="0"/>
              </a:rPr>
              <a:t> </a:t>
            </a:r>
            <a:r>
              <a:rPr lang="pt-PT" sz="2000" dirty="0" err="1" smtClean="0">
                <a:latin typeface="Arial" charset="0"/>
                <a:cs typeface="Arial" charset="0"/>
              </a:rPr>
              <a:t>Relationship</a:t>
            </a:r>
            <a:r>
              <a:rPr lang="pt-PT" sz="2000" dirty="0" smtClean="0">
                <a:latin typeface="Arial" charset="0"/>
                <a:cs typeface="Arial" charset="0"/>
              </a:rPr>
              <a:t> </a:t>
            </a:r>
            <a:r>
              <a:rPr lang="pt-PT" sz="2000" dirty="0" err="1">
                <a:latin typeface="Arial" charset="0"/>
                <a:cs typeface="Arial" charset="0"/>
              </a:rPr>
              <a:t>between</a:t>
            </a:r>
            <a:r>
              <a:rPr lang="pt-PT" sz="2000" dirty="0">
                <a:latin typeface="Arial" charset="0"/>
                <a:cs typeface="Arial" charset="0"/>
              </a:rPr>
              <a:t> </a:t>
            </a:r>
            <a:r>
              <a:rPr lang="pt-PT" sz="2000" dirty="0" err="1">
                <a:latin typeface="Arial" charset="0"/>
                <a:cs typeface="Arial" charset="0"/>
              </a:rPr>
              <a:t>national</a:t>
            </a:r>
            <a:r>
              <a:rPr lang="pt-PT" sz="2000" dirty="0">
                <a:latin typeface="Arial" charset="0"/>
                <a:cs typeface="Arial" charset="0"/>
              </a:rPr>
              <a:t> and regional </a:t>
            </a:r>
            <a:r>
              <a:rPr lang="pt-PT" sz="2000" dirty="0" err="1">
                <a:latin typeface="Arial" charset="0"/>
                <a:cs typeface="Arial" charset="0"/>
              </a:rPr>
              <a:t>innovation</a:t>
            </a:r>
            <a:r>
              <a:rPr lang="pt-PT" sz="2000" dirty="0">
                <a:latin typeface="Arial" charset="0"/>
                <a:cs typeface="Arial" charset="0"/>
              </a:rPr>
              <a:t> </a:t>
            </a:r>
            <a:r>
              <a:rPr lang="pt-PT" sz="2000" dirty="0" err="1">
                <a:latin typeface="Arial" charset="0"/>
                <a:cs typeface="Arial" charset="0"/>
              </a:rPr>
              <a:t>systems</a:t>
            </a:r>
            <a:endParaRPr lang="pt-PT" sz="2000" dirty="0">
              <a:latin typeface="Arial" charset="0"/>
              <a:cs typeface="Arial" charset="0"/>
            </a:endParaRPr>
          </a:p>
          <a:p>
            <a:endParaRPr lang="en-GB" sz="1800" dirty="0">
              <a:latin typeface="Arial" charset="0"/>
              <a:cs typeface="Arial" charset="0"/>
            </a:endParaRPr>
          </a:p>
          <a:p>
            <a:pPr>
              <a:buFont typeface="Wingdings" pitchFamily="2" charset="2"/>
              <a:buChar char="q"/>
            </a:pPr>
            <a:endParaRPr lang="en-GB" sz="1800" dirty="0">
              <a:latin typeface="Arial" charset="0"/>
              <a:cs typeface="Arial" charset="0"/>
            </a:endParaRPr>
          </a:p>
          <a:p>
            <a:r>
              <a:rPr lang="en-GB" sz="1600" dirty="0">
                <a:latin typeface="Arial" charset="0"/>
                <a:cs typeface="Arial" charset="0"/>
              </a:rPr>
              <a:t> </a:t>
            </a:r>
          </a:p>
          <a:p>
            <a:pPr lvl="1"/>
            <a:endParaRPr lang="pt-PT" sz="1600" dirty="0">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4636</TotalTime>
  <Words>1059</Words>
  <Application>Microsoft Office PowerPoint</Application>
  <PresentationFormat>On-screen Show (4:3)</PresentationFormat>
  <Paragraphs>160</Paragraphs>
  <Slides>10</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Verdana</vt:lpstr>
      <vt:lpstr>Arial</vt:lpstr>
      <vt:lpstr>Arial Unicode MS</vt:lpstr>
      <vt:lpstr>ＭＳ Ｐゴシック</vt:lpstr>
      <vt:lpstr>Wingdings</vt:lpstr>
      <vt:lpstr>Slide_Master</vt:lpstr>
      <vt:lpstr>Chart</vt:lpstr>
      <vt:lpstr>    Research and Innovation Strategies for Smart Specialisation (RIS3)    </vt:lpstr>
      <vt:lpstr>What is Smart Specialisation?   </vt:lpstr>
      <vt:lpstr>Where did Smart Specialisation come from?</vt:lpstr>
      <vt:lpstr>Is there a link between innovation and regional growth?   “The general consensus…is that the driving force behind long-term economic growth is science, technology and innovation in its different forms and facets” (OECD 2011: Regions and Innovation Policy) </vt:lpstr>
      <vt:lpstr>What is a RIS3?</vt:lpstr>
      <vt:lpstr>Case Study: West Midlands (UK)</vt:lpstr>
      <vt:lpstr>The RIS3 Guide </vt:lpstr>
      <vt:lpstr>Key steps for developing a RIS3</vt:lpstr>
      <vt:lpstr>Key to success: Governance and framework conditions</vt:lpstr>
      <vt:lpstr>The S3 Platform – here to help you innovate too!</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 </cp:lastModifiedBy>
  <cp:revision>265</cp:revision>
  <dcterms:created xsi:type="dcterms:W3CDTF">2011-10-28T10:25:18Z</dcterms:created>
  <dcterms:modified xsi:type="dcterms:W3CDTF">2012-05-19T08:19:18Z</dcterms:modified>
</cp:coreProperties>
</file>