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5" r:id="rId5"/>
    <p:sldId id="280" r:id="rId6"/>
    <p:sldId id="282" r:id="rId7"/>
    <p:sldId id="260" r:id="rId8"/>
    <p:sldId id="261" r:id="rId9"/>
    <p:sldId id="262" r:id="rId10"/>
    <p:sldId id="277" r:id="rId11"/>
    <p:sldId id="272" r:id="rId12"/>
    <p:sldId id="276" r:id="rId13"/>
    <p:sldId id="283" r:id="rId14"/>
    <p:sldId id="266" r:id="rId15"/>
    <p:sldId id="268" r:id="rId16"/>
    <p:sldId id="263" r:id="rId17"/>
    <p:sldId id="269" r:id="rId18"/>
    <p:sldId id="270" r:id="rId19"/>
    <p:sldId id="267" r:id="rId20"/>
    <p:sldId id="285" r:id="rId21"/>
    <p:sldId id="286" r:id="rId22"/>
    <p:sldId id="288" r:id="rId23"/>
    <p:sldId id="289" r:id="rId24"/>
    <p:sldId id="291" r:id="rId25"/>
    <p:sldId id="290" r:id="rId26"/>
    <p:sldId id="284" r:id="rId2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>
        <p:scale>
          <a:sx n="66" d="100"/>
          <a:sy n="66" d="100"/>
        </p:scale>
        <p:origin x="-156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28261-6641-4955-81D2-A780BE03E9EF}" type="doc">
      <dgm:prSet loTypeId="urn:microsoft.com/office/officeart/2005/8/layout/radial6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B5DEE7F0-D07B-47BF-A687-BA9337F9D631}">
      <dgm:prSet phldrT="[Texto]" custT="1"/>
      <dgm:spPr/>
      <dgm:t>
        <a:bodyPr/>
        <a:lstStyle/>
        <a:p>
          <a:r>
            <a:rPr lang="en-GB" sz="1600" dirty="0" smtClean="0"/>
            <a:t>Competitiveness</a:t>
          </a:r>
          <a:endParaRPr lang="en-GB" sz="1600" dirty="0"/>
        </a:p>
      </dgm:t>
    </dgm:pt>
    <dgm:pt modelId="{B58EA5A4-CBD6-4FD9-B224-4A6EF6DFDF7B}" type="parTrans" cxnId="{B7504A28-2580-4D85-A5A8-F9D4A0B25D8D}">
      <dgm:prSet/>
      <dgm:spPr/>
      <dgm:t>
        <a:bodyPr/>
        <a:lstStyle/>
        <a:p>
          <a:endParaRPr lang="en-GB"/>
        </a:p>
      </dgm:t>
    </dgm:pt>
    <dgm:pt modelId="{85FB688C-9370-40BD-AD08-325B45C3251A}" type="sibTrans" cxnId="{B7504A28-2580-4D85-A5A8-F9D4A0B25D8D}">
      <dgm:prSet/>
      <dgm:spPr/>
      <dgm:t>
        <a:bodyPr/>
        <a:lstStyle/>
        <a:p>
          <a:endParaRPr lang="en-GB"/>
        </a:p>
      </dgm:t>
    </dgm:pt>
    <dgm:pt modelId="{A2221906-EEE8-4EC9-A2F4-C516E2053B12}">
      <dgm:prSet phldrT="[Texto]" custT="1"/>
      <dgm:spPr/>
      <dgm:t>
        <a:bodyPr/>
        <a:lstStyle/>
        <a:p>
          <a:r>
            <a:rPr lang="en-GB" sz="1600" dirty="0" smtClean="0"/>
            <a:t>Cost reduction</a:t>
          </a:r>
          <a:endParaRPr lang="en-GB" sz="1600" dirty="0"/>
        </a:p>
      </dgm:t>
    </dgm:pt>
    <dgm:pt modelId="{264A2792-68FC-45D7-8005-B4FC8785ED10}" type="parTrans" cxnId="{4ED333D9-A0D9-4EF4-AC8A-DC7B64CA32C1}">
      <dgm:prSet/>
      <dgm:spPr/>
      <dgm:t>
        <a:bodyPr/>
        <a:lstStyle/>
        <a:p>
          <a:endParaRPr lang="en-GB"/>
        </a:p>
      </dgm:t>
    </dgm:pt>
    <dgm:pt modelId="{0EC8A627-C4D8-4B61-8B0A-7FB8DE82B8F8}" type="sibTrans" cxnId="{4ED333D9-A0D9-4EF4-AC8A-DC7B64CA32C1}">
      <dgm:prSet/>
      <dgm:spPr/>
      <dgm:t>
        <a:bodyPr/>
        <a:lstStyle/>
        <a:p>
          <a:endParaRPr lang="en-GB"/>
        </a:p>
      </dgm:t>
    </dgm:pt>
    <dgm:pt modelId="{14229CD4-A4D2-4911-922D-1C241D38AAF3}">
      <dgm:prSet phldrT="[Texto]" custT="1"/>
      <dgm:spPr/>
      <dgm:t>
        <a:bodyPr/>
        <a:lstStyle/>
        <a:p>
          <a:r>
            <a:rPr lang="en-GB" sz="1600" dirty="0" smtClean="0"/>
            <a:t>R&amp;D + innovation</a:t>
          </a:r>
          <a:endParaRPr lang="en-GB" sz="1600" dirty="0"/>
        </a:p>
      </dgm:t>
    </dgm:pt>
    <dgm:pt modelId="{4304DD81-C646-4E46-87AD-683F5777D336}" type="parTrans" cxnId="{4BCBFD81-160A-402C-B28B-3A8BF2A1BCBF}">
      <dgm:prSet/>
      <dgm:spPr/>
      <dgm:t>
        <a:bodyPr/>
        <a:lstStyle/>
        <a:p>
          <a:endParaRPr lang="en-GB"/>
        </a:p>
      </dgm:t>
    </dgm:pt>
    <dgm:pt modelId="{BEEA9F45-8B1A-439D-B9A8-949206AB1522}" type="sibTrans" cxnId="{4BCBFD81-160A-402C-B28B-3A8BF2A1BCBF}">
      <dgm:prSet/>
      <dgm:spPr/>
      <dgm:t>
        <a:bodyPr/>
        <a:lstStyle/>
        <a:p>
          <a:endParaRPr lang="en-GB"/>
        </a:p>
      </dgm:t>
    </dgm:pt>
    <dgm:pt modelId="{22702136-3F46-40C8-B181-CBB6DCF42D4E}">
      <dgm:prSet phldrT="[Texto]" custT="1"/>
      <dgm:spPr/>
      <dgm:t>
        <a:bodyPr/>
        <a:lstStyle/>
        <a:p>
          <a:r>
            <a:rPr lang="en-GB" sz="1600" dirty="0" smtClean="0"/>
            <a:t>Projects in Partnership</a:t>
          </a:r>
          <a:endParaRPr lang="en-GB" sz="1600" dirty="0"/>
        </a:p>
      </dgm:t>
    </dgm:pt>
    <dgm:pt modelId="{5EFDE83A-ADA1-4350-AE83-9EF932F213AB}" type="parTrans" cxnId="{07DBC8ED-3980-4C26-9EE7-9BBF561B93CC}">
      <dgm:prSet/>
      <dgm:spPr/>
      <dgm:t>
        <a:bodyPr/>
        <a:lstStyle/>
        <a:p>
          <a:endParaRPr lang="en-GB"/>
        </a:p>
      </dgm:t>
    </dgm:pt>
    <dgm:pt modelId="{D05F917A-3C78-40D4-90DA-A7FF512A7858}" type="sibTrans" cxnId="{07DBC8ED-3980-4C26-9EE7-9BBF561B93CC}">
      <dgm:prSet/>
      <dgm:spPr/>
      <dgm:t>
        <a:bodyPr/>
        <a:lstStyle/>
        <a:p>
          <a:endParaRPr lang="en-GB"/>
        </a:p>
      </dgm:t>
    </dgm:pt>
    <dgm:pt modelId="{F0E8FE2D-8BE4-4601-8A37-1522D15183D6}">
      <dgm:prSet phldrT="[Texto]" custT="1"/>
      <dgm:spPr/>
      <dgm:t>
        <a:bodyPr/>
        <a:lstStyle/>
        <a:p>
          <a:r>
            <a:rPr lang="en-GB" sz="1600" dirty="0" smtClean="0"/>
            <a:t>Knowledge &amp; information sharing</a:t>
          </a:r>
          <a:endParaRPr lang="en-GB" sz="1600" dirty="0"/>
        </a:p>
      </dgm:t>
    </dgm:pt>
    <dgm:pt modelId="{45474104-D323-43A8-9CF8-3020072CFA0E}" type="parTrans" cxnId="{BB89CFA4-08BC-4A00-A559-1B706F63EB76}">
      <dgm:prSet/>
      <dgm:spPr/>
      <dgm:t>
        <a:bodyPr/>
        <a:lstStyle/>
        <a:p>
          <a:endParaRPr lang="en-GB"/>
        </a:p>
      </dgm:t>
    </dgm:pt>
    <dgm:pt modelId="{AEE28AAD-D9D1-44B9-9886-343B580C4DA9}" type="sibTrans" cxnId="{BB89CFA4-08BC-4A00-A559-1B706F63EB76}">
      <dgm:prSet/>
      <dgm:spPr/>
      <dgm:t>
        <a:bodyPr/>
        <a:lstStyle/>
        <a:p>
          <a:endParaRPr lang="en-GB"/>
        </a:p>
      </dgm:t>
    </dgm:pt>
    <dgm:pt modelId="{42839E3A-4844-42D4-B80E-064DA15E147A}" type="pres">
      <dgm:prSet presAssocID="{38828261-6641-4955-81D2-A780BE03E9E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C86A5CF1-1C7A-4BEB-998C-40FFFBDA5634}" type="pres">
      <dgm:prSet presAssocID="{B5DEE7F0-D07B-47BF-A687-BA9337F9D631}" presName="centerShape" presStyleLbl="node0" presStyleIdx="0" presStyleCnt="1" custScaleX="135546" custScaleY="109566" custLinFactNeighborX="-1246" custLinFactNeighborY="-169"/>
      <dgm:spPr/>
      <dgm:t>
        <a:bodyPr/>
        <a:lstStyle/>
        <a:p>
          <a:endParaRPr lang="pt-PT"/>
        </a:p>
      </dgm:t>
    </dgm:pt>
    <dgm:pt modelId="{86D0E3C0-D5B2-4AAF-9787-B22692888824}" type="pres">
      <dgm:prSet presAssocID="{A2221906-EEE8-4EC9-A2F4-C516E2053B12}" presName="node" presStyleLbl="node1" presStyleIdx="0" presStyleCnt="4" custScaleX="140441" custScaleY="1275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1A3286-8330-448A-B9A5-850D41BD7153}" type="pres">
      <dgm:prSet presAssocID="{A2221906-EEE8-4EC9-A2F4-C516E2053B12}" presName="dummy" presStyleCnt="0"/>
      <dgm:spPr/>
    </dgm:pt>
    <dgm:pt modelId="{68473496-2BD5-4ACB-89F1-CD4170C64193}" type="pres">
      <dgm:prSet presAssocID="{0EC8A627-C4D8-4B61-8B0A-7FB8DE82B8F8}" presName="sibTrans" presStyleLbl="sibTrans2D1" presStyleIdx="0" presStyleCnt="4" custLinFactNeighborX="2652" custLinFactNeighborY="-3969"/>
      <dgm:spPr/>
      <dgm:t>
        <a:bodyPr/>
        <a:lstStyle/>
        <a:p>
          <a:endParaRPr lang="pt-PT"/>
        </a:p>
      </dgm:t>
    </dgm:pt>
    <dgm:pt modelId="{8D5EB14A-17C4-4FDA-97F9-61E9F208B97D}" type="pres">
      <dgm:prSet presAssocID="{14229CD4-A4D2-4911-922D-1C241D38AAF3}" presName="node" presStyleLbl="node1" presStyleIdx="1" presStyleCnt="4" custScaleX="136405" custScaleY="127331" custRadScaleRad="113354" custRadScaleInc="-160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91D283F-7FDE-4B67-8B67-82960950D2DC}" type="pres">
      <dgm:prSet presAssocID="{14229CD4-A4D2-4911-922D-1C241D38AAF3}" presName="dummy" presStyleCnt="0"/>
      <dgm:spPr/>
    </dgm:pt>
    <dgm:pt modelId="{78CA0336-BDE4-4214-BB41-BE575858E175}" type="pres">
      <dgm:prSet presAssocID="{BEEA9F45-8B1A-439D-B9A8-949206AB1522}" presName="sibTrans" presStyleLbl="sibTrans2D1" presStyleIdx="1" presStyleCnt="4" custLinFactNeighborX="2652" custLinFactNeighborY="2631"/>
      <dgm:spPr/>
      <dgm:t>
        <a:bodyPr/>
        <a:lstStyle/>
        <a:p>
          <a:endParaRPr lang="pt-PT"/>
        </a:p>
      </dgm:t>
    </dgm:pt>
    <dgm:pt modelId="{20062256-FD0B-41E5-B4B6-EFBEDF58E535}" type="pres">
      <dgm:prSet presAssocID="{22702136-3F46-40C8-B181-CBB6DCF42D4E}" presName="node" presStyleLbl="node1" presStyleIdx="2" presStyleCnt="4" custScaleX="1564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3D6DB-4B7B-4866-960E-2B2B11B8D653}" type="pres">
      <dgm:prSet presAssocID="{22702136-3F46-40C8-B181-CBB6DCF42D4E}" presName="dummy" presStyleCnt="0"/>
      <dgm:spPr/>
    </dgm:pt>
    <dgm:pt modelId="{44C6CCE9-D27B-4B1F-83F0-21E56ED156D6}" type="pres">
      <dgm:prSet presAssocID="{D05F917A-3C78-40D4-90DA-A7FF512A7858}" presName="sibTrans" presStyleLbl="sibTrans2D1" presStyleIdx="2" presStyleCnt="4" custLinFactNeighborX="-4576" custLinFactNeighborY="2265"/>
      <dgm:spPr/>
      <dgm:t>
        <a:bodyPr/>
        <a:lstStyle/>
        <a:p>
          <a:endParaRPr lang="pt-PT"/>
        </a:p>
      </dgm:t>
    </dgm:pt>
    <dgm:pt modelId="{1C8822FC-F5C3-47A1-96A6-B0D29650CBCC}" type="pres">
      <dgm:prSet presAssocID="{F0E8FE2D-8BE4-4601-8A37-1522D15183D6}" presName="node" presStyleLbl="node1" presStyleIdx="3" presStyleCnt="4" custScaleX="151674" custScaleY="113665" custRadScaleRad="120843" custRadScaleInc="150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C110B1-BB9D-4B75-83C2-33B88E3AE945}" type="pres">
      <dgm:prSet presAssocID="{F0E8FE2D-8BE4-4601-8A37-1522D15183D6}" presName="dummy" presStyleCnt="0"/>
      <dgm:spPr/>
    </dgm:pt>
    <dgm:pt modelId="{D5E7E32B-D2A9-44B1-9647-962CD15241F8}" type="pres">
      <dgm:prSet presAssocID="{AEE28AAD-D9D1-44B9-9886-343B580C4DA9}" presName="sibTrans" presStyleLbl="sibTrans2D1" presStyleIdx="3" presStyleCnt="4" custLinFactNeighborX="-6783" custLinFactNeighborY="-3604"/>
      <dgm:spPr/>
      <dgm:t>
        <a:bodyPr/>
        <a:lstStyle/>
        <a:p>
          <a:endParaRPr lang="pt-PT"/>
        </a:p>
      </dgm:t>
    </dgm:pt>
  </dgm:ptLst>
  <dgm:cxnLst>
    <dgm:cxn modelId="{74DFBCF2-D788-4218-A5F9-2B700AFB4B1D}" type="presOf" srcId="{0EC8A627-C4D8-4B61-8B0A-7FB8DE82B8F8}" destId="{68473496-2BD5-4ACB-89F1-CD4170C64193}" srcOrd="0" destOrd="0" presId="urn:microsoft.com/office/officeart/2005/8/layout/radial6"/>
    <dgm:cxn modelId="{DCDA8A89-CBDE-49F2-91F0-B110E35AC613}" type="presOf" srcId="{AEE28AAD-D9D1-44B9-9886-343B580C4DA9}" destId="{D5E7E32B-D2A9-44B1-9647-962CD15241F8}" srcOrd="0" destOrd="0" presId="urn:microsoft.com/office/officeart/2005/8/layout/radial6"/>
    <dgm:cxn modelId="{BB89CFA4-08BC-4A00-A559-1B706F63EB76}" srcId="{B5DEE7F0-D07B-47BF-A687-BA9337F9D631}" destId="{F0E8FE2D-8BE4-4601-8A37-1522D15183D6}" srcOrd="3" destOrd="0" parTransId="{45474104-D323-43A8-9CF8-3020072CFA0E}" sibTransId="{AEE28AAD-D9D1-44B9-9886-343B580C4DA9}"/>
    <dgm:cxn modelId="{1AD77716-71AA-47EA-AEEF-3C2374E9A405}" type="presOf" srcId="{BEEA9F45-8B1A-439D-B9A8-949206AB1522}" destId="{78CA0336-BDE4-4214-BB41-BE575858E175}" srcOrd="0" destOrd="0" presId="urn:microsoft.com/office/officeart/2005/8/layout/radial6"/>
    <dgm:cxn modelId="{4BCBFD81-160A-402C-B28B-3A8BF2A1BCBF}" srcId="{B5DEE7F0-D07B-47BF-A687-BA9337F9D631}" destId="{14229CD4-A4D2-4911-922D-1C241D38AAF3}" srcOrd="1" destOrd="0" parTransId="{4304DD81-C646-4E46-87AD-683F5777D336}" sibTransId="{BEEA9F45-8B1A-439D-B9A8-949206AB1522}"/>
    <dgm:cxn modelId="{0A9FE3FC-2707-4761-B70E-FFD84ED21AEE}" type="presOf" srcId="{14229CD4-A4D2-4911-922D-1C241D38AAF3}" destId="{8D5EB14A-17C4-4FDA-97F9-61E9F208B97D}" srcOrd="0" destOrd="0" presId="urn:microsoft.com/office/officeart/2005/8/layout/radial6"/>
    <dgm:cxn modelId="{07DBC8ED-3980-4C26-9EE7-9BBF561B93CC}" srcId="{B5DEE7F0-D07B-47BF-A687-BA9337F9D631}" destId="{22702136-3F46-40C8-B181-CBB6DCF42D4E}" srcOrd="2" destOrd="0" parTransId="{5EFDE83A-ADA1-4350-AE83-9EF932F213AB}" sibTransId="{D05F917A-3C78-40D4-90DA-A7FF512A7858}"/>
    <dgm:cxn modelId="{34800F20-7257-418C-A980-42AEC5BCFC76}" type="presOf" srcId="{22702136-3F46-40C8-B181-CBB6DCF42D4E}" destId="{20062256-FD0B-41E5-B4B6-EFBEDF58E535}" srcOrd="0" destOrd="0" presId="urn:microsoft.com/office/officeart/2005/8/layout/radial6"/>
    <dgm:cxn modelId="{A23FCE09-31C9-420C-8249-7BED89DBFCEE}" type="presOf" srcId="{F0E8FE2D-8BE4-4601-8A37-1522D15183D6}" destId="{1C8822FC-F5C3-47A1-96A6-B0D29650CBCC}" srcOrd="0" destOrd="0" presId="urn:microsoft.com/office/officeart/2005/8/layout/radial6"/>
    <dgm:cxn modelId="{4CE2CCAA-A32A-45CD-A149-6C743430FB82}" type="presOf" srcId="{A2221906-EEE8-4EC9-A2F4-C516E2053B12}" destId="{86D0E3C0-D5B2-4AAF-9787-B22692888824}" srcOrd="0" destOrd="0" presId="urn:microsoft.com/office/officeart/2005/8/layout/radial6"/>
    <dgm:cxn modelId="{E9B9717B-B8B2-4C49-9CCA-C8BEA363006F}" type="presOf" srcId="{B5DEE7F0-D07B-47BF-A687-BA9337F9D631}" destId="{C86A5CF1-1C7A-4BEB-998C-40FFFBDA5634}" srcOrd="0" destOrd="0" presId="urn:microsoft.com/office/officeart/2005/8/layout/radial6"/>
    <dgm:cxn modelId="{525492A1-140A-410C-9958-2A96E79A248C}" type="presOf" srcId="{D05F917A-3C78-40D4-90DA-A7FF512A7858}" destId="{44C6CCE9-D27B-4B1F-83F0-21E56ED156D6}" srcOrd="0" destOrd="0" presId="urn:microsoft.com/office/officeart/2005/8/layout/radial6"/>
    <dgm:cxn modelId="{9BF764DE-2B26-41C0-BB07-C44568693CF8}" type="presOf" srcId="{38828261-6641-4955-81D2-A780BE03E9EF}" destId="{42839E3A-4844-42D4-B80E-064DA15E147A}" srcOrd="0" destOrd="0" presId="urn:microsoft.com/office/officeart/2005/8/layout/radial6"/>
    <dgm:cxn modelId="{4ED333D9-A0D9-4EF4-AC8A-DC7B64CA32C1}" srcId="{B5DEE7F0-D07B-47BF-A687-BA9337F9D631}" destId="{A2221906-EEE8-4EC9-A2F4-C516E2053B12}" srcOrd="0" destOrd="0" parTransId="{264A2792-68FC-45D7-8005-B4FC8785ED10}" sibTransId="{0EC8A627-C4D8-4B61-8B0A-7FB8DE82B8F8}"/>
    <dgm:cxn modelId="{B7504A28-2580-4D85-A5A8-F9D4A0B25D8D}" srcId="{38828261-6641-4955-81D2-A780BE03E9EF}" destId="{B5DEE7F0-D07B-47BF-A687-BA9337F9D631}" srcOrd="0" destOrd="0" parTransId="{B58EA5A4-CBD6-4FD9-B224-4A6EF6DFDF7B}" sibTransId="{85FB688C-9370-40BD-AD08-325B45C3251A}"/>
    <dgm:cxn modelId="{85248F14-F580-4DA4-BE49-8EDE45D58973}" type="presParOf" srcId="{42839E3A-4844-42D4-B80E-064DA15E147A}" destId="{C86A5CF1-1C7A-4BEB-998C-40FFFBDA5634}" srcOrd="0" destOrd="0" presId="urn:microsoft.com/office/officeart/2005/8/layout/radial6"/>
    <dgm:cxn modelId="{77ACFCF5-287C-49DB-8237-FADA3CD1BA5A}" type="presParOf" srcId="{42839E3A-4844-42D4-B80E-064DA15E147A}" destId="{86D0E3C0-D5B2-4AAF-9787-B22692888824}" srcOrd="1" destOrd="0" presId="urn:microsoft.com/office/officeart/2005/8/layout/radial6"/>
    <dgm:cxn modelId="{1B65EFA7-127A-4B15-96DB-B3C0994131A7}" type="presParOf" srcId="{42839E3A-4844-42D4-B80E-064DA15E147A}" destId="{331A3286-8330-448A-B9A5-850D41BD7153}" srcOrd="2" destOrd="0" presId="urn:microsoft.com/office/officeart/2005/8/layout/radial6"/>
    <dgm:cxn modelId="{7CA4525D-3BFF-43EE-BCF5-1CABE612B427}" type="presParOf" srcId="{42839E3A-4844-42D4-B80E-064DA15E147A}" destId="{68473496-2BD5-4ACB-89F1-CD4170C64193}" srcOrd="3" destOrd="0" presId="urn:microsoft.com/office/officeart/2005/8/layout/radial6"/>
    <dgm:cxn modelId="{F5DC4D82-F34C-42C7-8EC2-0C95B2CB35AF}" type="presParOf" srcId="{42839E3A-4844-42D4-B80E-064DA15E147A}" destId="{8D5EB14A-17C4-4FDA-97F9-61E9F208B97D}" srcOrd="4" destOrd="0" presId="urn:microsoft.com/office/officeart/2005/8/layout/radial6"/>
    <dgm:cxn modelId="{A3E5443F-D018-4D92-B8B1-A3490919B28B}" type="presParOf" srcId="{42839E3A-4844-42D4-B80E-064DA15E147A}" destId="{391D283F-7FDE-4B67-8B67-82960950D2DC}" srcOrd="5" destOrd="0" presId="urn:microsoft.com/office/officeart/2005/8/layout/radial6"/>
    <dgm:cxn modelId="{E987A1D8-5F0B-45A1-B4DB-D13846C08DF4}" type="presParOf" srcId="{42839E3A-4844-42D4-B80E-064DA15E147A}" destId="{78CA0336-BDE4-4214-BB41-BE575858E175}" srcOrd="6" destOrd="0" presId="urn:microsoft.com/office/officeart/2005/8/layout/radial6"/>
    <dgm:cxn modelId="{229F9962-9199-4759-BD1A-C23E384F16BA}" type="presParOf" srcId="{42839E3A-4844-42D4-B80E-064DA15E147A}" destId="{20062256-FD0B-41E5-B4B6-EFBEDF58E535}" srcOrd="7" destOrd="0" presId="urn:microsoft.com/office/officeart/2005/8/layout/radial6"/>
    <dgm:cxn modelId="{266E847B-BC96-45EE-94FB-E48BBE0F6046}" type="presParOf" srcId="{42839E3A-4844-42D4-B80E-064DA15E147A}" destId="{6AC3D6DB-4B7B-4866-960E-2B2B11B8D653}" srcOrd="8" destOrd="0" presId="urn:microsoft.com/office/officeart/2005/8/layout/radial6"/>
    <dgm:cxn modelId="{947DA2C6-018E-49DB-8D6E-A01AA5A275F3}" type="presParOf" srcId="{42839E3A-4844-42D4-B80E-064DA15E147A}" destId="{44C6CCE9-D27B-4B1F-83F0-21E56ED156D6}" srcOrd="9" destOrd="0" presId="urn:microsoft.com/office/officeart/2005/8/layout/radial6"/>
    <dgm:cxn modelId="{46A4C6B3-4914-4F56-8869-8DA9261CDE35}" type="presParOf" srcId="{42839E3A-4844-42D4-B80E-064DA15E147A}" destId="{1C8822FC-F5C3-47A1-96A6-B0D29650CBCC}" srcOrd="10" destOrd="0" presId="urn:microsoft.com/office/officeart/2005/8/layout/radial6"/>
    <dgm:cxn modelId="{01CC3C8D-4DC6-4DAA-8ADB-E2255FEEE6DC}" type="presParOf" srcId="{42839E3A-4844-42D4-B80E-064DA15E147A}" destId="{EEC110B1-BB9D-4B75-83C2-33B88E3AE945}" srcOrd="11" destOrd="0" presId="urn:microsoft.com/office/officeart/2005/8/layout/radial6"/>
    <dgm:cxn modelId="{143B3C98-8757-405C-8D68-9E81AE9CE7A2}" type="presParOf" srcId="{42839E3A-4844-42D4-B80E-064DA15E147A}" destId="{D5E7E32B-D2A9-44B1-9647-962CD15241F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32B-D2A9-44B1-9647-962CD15241F8}">
      <dsp:nvSpPr>
        <dsp:cNvPr id="0" name=""/>
        <dsp:cNvSpPr/>
      </dsp:nvSpPr>
      <dsp:spPr>
        <a:xfrm>
          <a:off x="956818" y="409364"/>
          <a:ext cx="3272741" cy="3272741"/>
        </a:xfrm>
        <a:prstGeom prst="blockArc">
          <a:avLst>
            <a:gd name="adj1" fmla="val 10757182"/>
            <a:gd name="adj2" fmla="val 16921963"/>
            <a:gd name="adj3" fmla="val 4637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CCE9-D27B-4B1F-83F0-21E56ED156D6}">
      <dsp:nvSpPr>
        <dsp:cNvPr id="0" name=""/>
        <dsp:cNvSpPr/>
      </dsp:nvSpPr>
      <dsp:spPr>
        <a:xfrm>
          <a:off x="1028374" y="671824"/>
          <a:ext cx="3272741" cy="3272741"/>
        </a:xfrm>
        <a:prstGeom prst="blockArc">
          <a:avLst>
            <a:gd name="adj1" fmla="val 4676557"/>
            <a:gd name="adj2" fmla="val 10908573"/>
            <a:gd name="adj3" fmla="val 4637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A0336-BDE4-4214-BB41-BE575858E175}">
      <dsp:nvSpPr>
        <dsp:cNvPr id="0" name=""/>
        <dsp:cNvSpPr/>
      </dsp:nvSpPr>
      <dsp:spPr>
        <a:xfrm>
          <a:off x="1812490" y="662884"/>
          <a:ext cx="3272741" cy="3272741"/>
        </a:xfrm>
        <a:prstGeom prst="blockArc">
          <a:avLst>
            <a:gd name="adj1" fmla="val 21536438"/>
            <a:gd name="adj2" fmla="val 5860907"/>
            <a:gd name="adj3" fmla="val 4637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73496-2BD5-4ACB-89F1-CD4170C64193}">
      <dsp:nvSpPr>
        <dsp:cNvPr id="0" name=""/>
        <dsp:cNvSpPr/>
      </dsp:nvSpPr>
      <dsp:spPr>
        <a:xfrm>
          <a:off x="1812217" y="418230"/>
          <a:ext cx="3272741" cy="3272741"/>
        </a:xfrm>
        <a:prstGeom prst="blockArc">
          <a:avLst>
            <a:gd name="adj1" fmla="val 15739686"/>
            <a:gd name="adj2" fmla="val 21598065"/>
            <a:gd name="adj3" fmla="val 4637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A5CF1-1C7A-4BEB-998C-40FFFBDA5634}">
      <dsp:nvSpPr>
        <dsp:cNvPr id="0" name=""/>
        <dsp:cNvSpPr/>
      </dsp:nvSpPr>
      <dsp:spPr>
        <a:xfrm>
          <a:off x="2088233" y="1368631"/>
          <a:ext cx="2040675" cy="1649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Competitiveness</a:t>
          </a:r>
          <a:endParaRPr lang="en-GB" sz="1600" kern="1200" dirty="0"/>
        </a:p>
      </dsp:txBody>
      <dsp:txXfrm>
        <a:off x="2387083" y="1610201"/>
        <a:ext cx="1442975" cy="1166401"/>
      </dsp:txXfrm>
    </dsp:sp>
    <dsp:sp modelId="{86D0E3C0-D5B2-4AAF-9787-B22692888824}">
      <dsp:nvSpPr>
        <dsp:cNvPr id="0" name=""/>
        <dsp:cNvSpPr/>
      </dsp:nvSpPr>
      <dsp:spPr>
        <a:xfrm>
          <a:off x="2408374" y="-71529"/>
          <a:ext cx="1480059" cy="13438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Cost reduction</a:t>
          </a:r>
          <a:endParaRPr lang="en-GB" sz="1600" kern="1200" dirty="0"/>
        </a:p>
      </dsp:txBody>
      <dsp:txXfrm>
        <a:off x="2625124" y="125267"/>
        <a:ext cx="1046559" cy="950213"/>
      </dsp:txXfrm>
    </dsp:sp>
    <dsp:sp modelId="{8D5EB14A-17C4-4FDA-97F9-61E9F208B97D}">
      <dsp:nvSpPr>
        <dsp:cNvPr id="0" name=""/>
        <dsp:cNvSpPr/>
      </dsp:nvSpPr>
      <dsp:spPr>
        <a:xfrm>
          <a:off x="4241464" y="1512648"/>
          <a:ext cx="1437525" cy="134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R&amp;D + innovation</a:t>
          </a:r>
          <a:endParaRPr lang="en-GB" sz="1600" kern="1200" dirty="0"/>
        </a:p>
      </dsp:txBody>
      <dsp:txXfrm>
        <a:off x="4451985" y="1709164"/>
        <a:ext cx="1016483" cy="948866"/>
      </dsp:txXfrm>
    </dsp:sp>
    <dsp:sp modelId="{20062256-FD0B-41E5-B4B6-EFBEDF58E535}">
      <dsp:nvSpPr>
        <dsp:cNvPr id="0" name=""/>
        <dsp:cNvSpPr/>
      </dsp:nvSpPr>
      <dsp:spPr>
        <a:xfrm>
          <a:off x="2324191" y="3270303"/>
          <a:ext cx="1648425" cy="10538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Projects in Partnership</a:t>
          </a:r>
          <a:endParaRPr lang="en-GB" sz="1600" kern="1200" dirty="0"/>
        </a:p>
      </dsp:txBody>
      <dsp:txXfrm>
        <a:off x="2565597" y="3424638"/>
        <a:ext cx="1165613" cy="745195"/>
      </dsp:txXfrm>
    </dsp:sp>
    <dsp:sp modelId="{1C8822FC-F5C3-47A1-96A6-B0D29650CBCC}">
      <dsp:nvSpPr>
        <dsp:cNvPr id="0" name=""/>
        <dsp:cNvSpPr/>
      </dsp:nvSpPr>
      <dsp:spPr>
        <a:xfrm>
          <a:off x="417651" y="1584655"/>
          <a:ext cx="1598440" cy="11978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Knowledge &amp; information sharing</a:t>
          </a:r>
          <a:endParaRPr lang="en-GB" sz="1600" kern="1200" dirty="0"/>
        </a:p>
      </dsp:txBody>
      <dsp:txXfrm>
        <a:off x="651737" y="1760080"/>
        <a:ext cx="1130268" cy="847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592E0-D5D2-4B5F-86CB-B5A2F7D9E8A2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DCF4-9C2E-4D2D-BA67-C10B94B679F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553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536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384B2C-8D45-438F-A367-40022FCF41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741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E4F7F1-0D02-410B-976B-E7F68D90C22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892D5-4DDB-4B54-89A0-8B3B50F1D900}" type="slidenum">
              <a:rPr lang="pt-PT" smtClean="0"/>
              <a:pPr/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892D5-4DDB-4B54-89A0-8B3B50F1D900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2565-5A4D-4485-BC83-A73BD0F359D2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945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5A24E5-1E26-4DBD-A616-83DBB102908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676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50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163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870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131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201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400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379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0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959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680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5236D-CCB2-420E-936B-A68630221AB8}" type="datetimeFigureOut">
              <a:rPr lang="pt-PT" smtClean="0"/>
              <a:t>19-05-2012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6451-DE91-4C2D-BC69-E5AFBD5296C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587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 smtClean="0"/>
              <a:t>Regional Clusters</a:t>
            </a:r>
            <a:endParaRPr lang="pt-PT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301208"/>
            <a:ext cx="6400800" cy="1129680"/>
          </a:xfrm>
        </p:spPr>
        <p:txBody>
          <a:bodyPr>
            <a:normAutofit/>
          </a:bodyPr>
          <a:lstStyle/>
          <a:p>
            <a:pPr algn="r"/>
            <a:r>
              <a:rPr lang="pt-PT" sz="2800" dirty="0" smtClean="0">
                <a:solidFill>
                  <a:schemeClr val="tx1"/>
                </a:solidFill>
              </a:rPr>
              <a:t>Ana Teresa Tavares Lehmann</a:t>
            </a:r>
          </a:p>
          <a:p>
            <a:pPr algn="r"/>
            <a:r>
              <a:rPr lang="pt-PT" sz="2400" dirty="0" smtClean="0">
                <a:solidFill>
                  <a:schemeClr val="tx1"/>
                </a:solidFill>
              </a:rPr>
              <a:t>University of Porto – FEP, CEF.UP, EGP-UPBS</a:t>
            </a:r>
            <a:endParaRPr lang="pt-PT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ana.lehmann\Documents\Pessoal\Competitiveness Conference Porto 2009\logo_econ_c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24669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75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t-PT" dirty="0" smtClean="0"/>
              <a:t>Areas of Impact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r>
              <a:rPr lang="pt-PT" sz="2400" dirty="0" smtClean="0"/>
              <a:t>Employment</a:t>
            </a:r>
          </a:p>
          <a:p>
            <a:endParaRPr lang="pt-PT" sz="1700" dirty="0"/>
          </a:p>
          <a:p>
            <a:r>
              <a:rPr lang="pt-PT" sz="2400" dirty="0" smtClean="0"/>
              <a:t>International trade – exports</a:t>
            </a:r>
          </a:p>
          <a:p>
            <a:endParaRPr lang="pt-PT" sz="1700" dirty="0"/>
          </a:p>
          <a:p>
            <a:r>
              <a:rPr lang="pt-PT" sz="2400" dirty="0" smtClean="0"/>
              <a:t>Internationalization </a:t>
            </a:r>
            <a:r>
              <a:rPr lang="pt-PT" sz="2400" dirty="0" smtClean="0"/>
              <a:t>through contractual forms and FDI</a:t>
            </a:r>
          </a:p>
          <a:p>
            <a:endParaRPr lang="pt-PT" sz="1700" dirty="0"/>
          </a:p>
          <a:p>
            <a:r>
              <a:rPr lang="pt-PT" sz="2400" dirty="0" smtClean="0"/>
              <a:t>Entrepreneurship</a:t>
            </a:r>
          </a:p>
          <a:p>
            <a:endParaRPr lang="pt-PT" sz="1700" dirty="0"/>
          </a:p>
          <a:p>
            <a:r>
              <a:rPr lang="pt-PT" sz="2400" dirty="0" smtClean="0"/>
              <a:t>R&amp;D, tech development, patents</a:t>
            </a:r>
          </a:p>
          <a:p>
            <a:endParaRPr lang="pt-PT" sz="1700" dirty="0"/>
          </a:p>
          <a:p>
            <a:r>
              <a:rPr lang="pt-PT" sz="2400" dirty="0"/>
              <a:t>Strong cluster environment</a:t>
            </a:r>
          </a:p>
          <a:p>
            <a:pPr lvl="1"/>
            <a:r>
              <a:rPr lang="pt-PT" sz="2000" dirty="0"/>
              <a:t>reduces barriers to entry and growth</a:t>
            </a:r>
          </a:p>
          <a:p>
            <a:pPr lvl="1"/>
            <a:r>
              <a:rPr lang="pt-PT" sz="2000" dirty="0"/>
              <a:t>Enhances regional comparative advantage</a:t>
            </a:r>
          </a:p>
          <a:p>
            <a:endParaRPr lang="pt-PT" sz="2400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7100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Clusters &amp; Smart </a:t>
            </a:r>
            <a:r>
              <a:rPr lang="pt-PT" dirty="0" smtClean="0"/>
              <a:t>Specialization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rmAutofit/>
          </a:bodyPr>
          <a:lstStyle/>
          <a:p>
            <a:r>
              <a:rPr lang="pt-PT" sz="2400" dirty="0" smtClean="0"/>
              <a:t>Smart </a:t>
            </a:r>
            <a:r>
              <a:rPr lang="pt-PT" sz="2400" dirty="0" smtClean="0"/>
              <a:t>specialization </a:t>
            </a:r>
            <a:r>
              <a:rPr lang="pt-PT" sz="2400" dirty="0"/>
              <a:t>strategies are place-based strategies</a:t>
            </a:r>
          </a:p>
          <a:p>
            <a:endParaRPr lang="pt-PT" sz="1600" dirty="0"/>
          </a:p>
          <a:p>
            <a:r>
              <a:rPr lang="pt-PT" sz="2400" dirty="0" smtClean="0"/>
              <a:t>Clusters are an important element in smart </a:t>
            </a:r>
            <a:r>
              <a:rPr lang="pt-PT" sz="2400" dirty="0" smtClean="0"/>
              <a:t>specialization </a:t>
            </a:r>
            <a:r>
              <a:rPr lang="pt-PT" sz="2400" dirty="0" smtClean="0"/>
              <a:t>strategies </a:t>
            </a:r>
            <a:r>
              <a:rPr lang="pt-PT" sz="1800" dirty="0" smtClean="0"/>
              <a:t>(Commission Communication: Regional Policy contributing to smart growth, 2010)</a:t>
            </a:r>
          </a:p>
          <a:p>
            <a:pPr marL="0" indent="0">
              <a:buNone/>
            </a:pPr>
            <a:endParaRPr lang="pt-PT" sz="1600" dirty="0"/>
          </a:p>
          <a:p>
            <a:r>
              <a:rPr lang="pt-PT" sz="2400" dirty="0"/>
              <a:t>Value for money, i.e. smart R&amp;D investment in the context of scarce public resources; prioritizing very clearly</a:t>
            </a:r>
          </a:p>
          <a:p>
            <a:endParaRPr lang="pt-PT" sz="1600" dirty="0" smtClean="0"/>
          </a:p>
          <a:p>
            <a:r>
              <a:rPr lang="pt-PT" sz="2400" dirty="0"/>
              <a:t>Outward </a:t>
            </a:r>
            <a:r>
              <a:rPr lang="pt-PT" sz="2400" dirty="0" smtClean="0"/>
              <a:t>orientation</a:t>
            </a:r>
            <a:endParaRPr lang="pt-PT" sz="1100" dirty="0"/>
          </a:p>
          <a:p>
            <a:endParaRPr lang="pt-PT" sz="1100" dirty="0"/>
          </a:p>
          <a:p>
            <a:r>
              <a:rPr lang="pt-PT" sz="2400" dirty="0"/>
              <a:t>Users and customers: a new source of inspiration, involved directly in co-creating value</a:t>
            </a:r>
          </a:p>
          <a:p>
            <a:endParaRPr lang="pt-PT" sz="1600" dirty="0"/>
          </a:p>
          <a:p>
            <a:r>
              <a:rPr lang="pt-PT" sz="2400" dirty="0" smtClean="0"/>
              <a:t>An essence of smart </a:t>
            </a:r>
            <a:r>
              <a:rPr lang="pt-PT" sz="2400" dirty="0" smtClean="0"/>
              <a:t>specialization </a:t>
            </a:r>
            <a:r>
              <a:rPr lang="pt-PT" sz="2400" dirty="0" smtClean="0"/>
              <a:t>is to explore new cross-sectoral linkages that become growth drivers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92969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r>
              <a:rPr lang="pt-PT" dirty="0" smtClean="0"/>
              <a:t>Internationalization </a:t>
            </a:r>
            <a:r>
              <a:rPr lang="pt-PT" dirty="0" smtClean="0"/>
              <a:t>of Clusters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r>
              <a:rPr lang="pt-PT" sz="2400" dirty="0" smtClean="0"/>
              <a:t>Internationalization </a:t>
            </a:r>
            <a:r>
              <a:rPr lang="pt-PT" sz="2400" dirty="0"/>
              <a:t>of the members of the cluster</a:t>
            </a:r>
          </a:p>
          <a:p>
            <a:pPr marL="0" indent="0">
              <a:buNone/>
            </a:pPr>
            <a:endParaRPr lang="pt-PT" sz="1200" dirty="0"/>
          </a:p>
          <a:p>
            <a:r>
              <a:rPr lang="pt-PT" sz="2400" dirty="0" smtClean="0"/>
              <a:t>Internationalization </a:t>
            </a:r>
            <a:r>
              <a:rPr lang="pt-PT" sz="2400" dirty="0"/>
              <a:t>of the cluster as a whole</a:t>
            </a:r>
          </a:p>
          <a:p>
            <a:endParaRPr lang="pt-PT" sz="1200" dirty="0"/>
          </a:p>
          <a:p>
            <a:r>
              <a:rPr lang="pt-PT" sz="2400" dirty="0"/>
              <a:t>Different types of </a:t>
            </a:r>
            <a:r>
              <a:rPr lang="pt-PT" sz="2400" dirty="0" smtClean="0"/>
              <a:t>internationalization</a:t>
            </a:r>
            <a:endParaRPr lang="pt-PT" sz="2400" dirty="0"/>
          </a:p>
          <a:p>
            <a:pPr lvl="1"/>
            <a:r>
              <a:rPr lang="pt-PT" sz="2000" dirty="0"/>
              <a:t>Exports; Contractual Modes; Foreign Direct Investment (Subsidiaries)</a:t>
            </a:r>
          </a:p>
          <a:p>
            <a:endParaRPr lang="pt-PT" sz="1200" dirty="0"/>
          </a:p>
          <a:p>
            <a:r>
              <a:rPr lang="pt-PT" sz="2400" dirty="0"/>
              <a:t>Networks; Resource/knowledge-based view; transaction costs</a:t>
            </a:r>
          </a:p>
          <a:p>
            <a:endParaRPr lang="pt-PT" sz="1200" dirty="0"/>
          </a:p>
          <a:p>
            <a:r>
              <a:rPr lang="pt-PT" sz="2400" dirty="0"/>
              <a:t>The cluster as a facilitator, an enabler</a:t>
            </a:r>
          </a:p>
          <a:p>
            <a:pPr lvl="1"/>
            <a:r>
              <a:rPr lang="pt-PT" sz="2000" dirty="0"/>
              <a:t>for initiatives that individual members cannot afford or develop alone</a:t>
            </a:r>
          </a:p>
          <a:p>
            <a:endParaRPr lang="pt-PT" sz="1200" dirty="0"/>
          </a:p>
          <a:p>
            <a:r>
              <a:rPr lang="pt-PT" sz="2400" dirty="0"/>
              <a:t>Collaborative networks: ‘punching above our weight’</a:t>
            </a:r>
          </a:p>
          <a:p>
            <a:pPr lvl="1"/>
            <a:r>
              <a:rPr lang="pt-PT" sz="2000" dirty="0"/>
              <a:t>Can overcome </a:t>
            </a:r>
            <a:r>
              <a:rPr lang="pt-PT" sz="2000" dirty="0" smtClean="0"/>
              <a:t>liability </a:t>
            </a:r>
            <a:r>
              <a:rPr lang="pt-PT" sz="2000" dirty="0"/>
              <a:t>of smallness (of firms/organizations &amp; countries</a:t>
            </a:r>
            <a:r>
              <a:rPr lang="pt-PT" sz="2000" dirty="0" smtClean="0"/>
              <a:t>)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699035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Internationalization </a:t>
            </a:r>
            <a:r>
              <a:rPr lang="pt-PT" dirty="0" smtClean="0"/>
              <a:t>of Clusters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US" sz="2400" dirty="0"/>
              <a:t>Clusters help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Overcoming scarcity of resources and competences: accessing them</a:t>
            </a:r>
          </a:p>
          <a:p>
            <a:pPr lvl="1"/>
            <a:r>
              <a:rPr lang="en-US" sz="2000" dirty="0"/>
              <a:t>Particularly important in clusters dominated by SMEs; linkages</a:t>
            </a:r>
          </a:p>
          <a:p>
            <a:pPr lvl="1"/>
            <a:r>
              <a:rPr lang="en-US" sz="2000" dirty="0"/>
              <a:t>Cost/risk reductions (</a:t>
            </a:r>
            <a:r>
              <a:rPr lang="en-US" sz="2000" dirty="0" smtClean="0"/>
              <a:t>internationalization </a:t>
            </a:r>
            <a:r>
              <a:rPr lang="en-US" sz="2000" dirty="0"/>
              <a:t>is no piece of cake!) &amp; increase in potential gains; scale &amp; </a:t>
            </a:r>
            <a:r>
              <a:rPr lang="en-US" sz="2000" dirty="0" smtClean="0"/>
              <a:t>specialization </a:t>
            </a:r>
            <a:r>
              <a:rPr lang="en-US" sz="2000" dirty="0"/>
              <a:t>leading to increases in profitability and other performance indicators</a:t>
            </a:r>
          </a:p>
          <a:p>
            <a:pPr lvl="1"/>
            <a:r>
              <a:rPr lang="en-US" sz="2000" dirty="0"/>
              <a:t>Efficiency gains, knowledge accumulation, visibility, brand/image: $$$</a:t>
            </a:r>
          </a:p>
          <a:p>
            <a:pPr lvl="1"/>
            <a:r>
              <a:rPr lang="en-US" sz="2000" dirty="0"/>
              <a:t>Value added &amp; created: help integrated solutions, synergies</a:t>
            </a:r>
          </a:p>
          <a:p>
            <a:pPr>
              <a:buNone/>
            </a:pPr>
            <a:endParaRPr lang="en-US" sz="1600" dirty="0"/>
          </a:p>
          <a:p>
            <a:r>
              <a:rPr lang="en-US" sz="2400" dirty="0"/>
              <a:t>What can/should the cluster do?</a:t>
            </a:r>
          </a:p>
          <a:p>
            <a:endParaRPr lang="en-US" sz="1600" dirty="0"/>
          </a:p>
          <a:p>
            <a:r>
              <a:rPr lang="en-US" sz="2400" dirty="0"/>
              <a:t>What is the role of public policy?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Enabler, simplifier, … or else?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32252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dirty="0" smtClean="0"/>
              <a:t>Regional Cluster Policy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069160"/>
          </a:xfrm>
        </p:spPr>
        <p:txBody>
          <a:bodyPr>
            <a:normAutofit/>
          </a:bodyPr>
          <a:lstStyle/>
          <a:p>
            <a:r>
              <a:rPr lang="pt-PT" sz="2400" dirty="0" smtClean="0"/>
              <a:t>Clusters may (or may not) arise spontaneously</a:t>
            </a:r>
          </a:p>
          <a:p>
            <a:pPr lvl="1"/>
            <a:r>
              <a:rPr lang="pt-PT" sz="2000" dirty="0" smtClean="0"/>
              <a:t>Can regional clusters be engineered?</a:t>
            </a:r>
          </a:p>
          <a:p>
            <a:pPr lvl="1"/>
            <a:r>
              <a:rPr lang="pt-PT" sz="2000" dirty="0" smtClean="0"/>
              <a:t>Starting clusters </a:t>
            </a:r>
            <a:r>
              <a:rPr lang="pt-PT" sz="2000" i="1" dirty="0" smtClean="0"/>
              <a:t>ex nihilo</a:t>
            </a:r>
            <a:r>
              <a:rPr lang="pt-PT" sz="2000" dirty="0" smtClean="0"/>
              <a:t> is very difficult; cathedrals in the desert...</a:t>
            </a:r>
          </a:p>
          <a:p>
            <a:pPr lvl="1"/>
            <a:r>
              <a:rPr lang="pt-PT" sz="2000" dirty="0" smtClean="0"/>
              <a:t>Example of a mainly market-induced cluster: Watchmaking cluster in the Swiss Jura (Maillat, 1995); the role of tradition in production</a:t>
            </a:r>
          </a:p>
          <a:p>
            <a:endParaRPr lang="pt-PT" sz="2400" dirty="0"/>
          </a:p>
          <a:p>
            <a:r>
              <a:rPr lang="pt-PT" sz="2400" dirty="0" smtClean="0"/>
              <a:t>Nowadays, an increasing number of OECD and emerging countries’ governments actively pursue cluster-based policy as a means to foster regional development</a:t>
            </a:r>
          </a:p>
          <a:p>
            <a:pPr lvl="1"/>
            <a:r>
              <a:rPr lang="pt-PT" sz="2000" dirty="0" smtClean="0"/>
              <a:t>All government efforts to develop &amp; support clusters in a specific region</a:t>
            </a:r>
            <a:endParaRPr lang="pt-PT" sz="2000" dirty="0"/>
          </a:p>
          <a:p>
            <a:pPr lvl="1"/>
            <a:r>
              <a:rPr lang="pt-PT" sz="2000" dirty="0" smtClean="0"/>
              <a:t>From studies to setting up platforms, to establishing brokering and networking schemes to providing subsidies for cooperation</a:t>
            </a:r>
          </a:p>
        </p:txBody>
      </p:sp>
    </p:spTree>
    <p:extLst>
      <p:ext uri="{BB962C8B-B14F-4D97-AF65-F5344CB8AC3E}">
        <p14:creationId xmlns:p14="http://schemas.microsoft.com/office/powerpoint/2010/main" val="78369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Regional Cluster Policy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760640"/>
          </a:xfrm>
        </p:spPr>
        <p:txBody>
          <a:bodyPr>
            <a:normAutofit fontScale="92500" lnSpcReduction="10000"/>
          </a:bodyPr>
          <a:lstStyle/>
          <a:p>
            <a:r>
              <a:rPr lang="pt-PT" sz="2600" dirty="0" smtClean="0"/>
              <a:t>Levels of policy – multiple, juxtaposed</a:t>
            </a:r>
          </a:p>
          <a:p>
            <a:pPr lvl="1"/>
            <a:r>
              <a:rPr lang="pt-PT" sz="2000" dirty="0" smtClean="0"/>
              <a:t>Policies at national and regional, even city, level</a:t>
            </a:r>
          </a:p>
          <a:p>
            <a:pPr lvl="1"/>
            <a:r>
              <a:rPr lang="pt-PT" sz="2000" dirty="0" smtClean="0"/>
              <a:t>Supranational programmes, e.g. Regional Innovation Strategies (RIS) programme of the European Commission, OECD’s Focus Group on Clusters, etc</a:t>
            </a:r>
          </a:p>
          <a:p>
            <a:endParaRPr lang="pt-PT" sz="1700" dirty="0"/>
          </a:p>
          <a:p>
            <a:r>
              <a:rPr lang="pt-PT" sz="2600" dirty="0" smtClean="0"/>
              <a:t>An heterodox economic policy mix framework</a:t>
            </a:r>
          </a:p>
          <a:p>
            <a:pPr lvl="1"/>
            <a:r>
              <a:rPr lang="pt-PT" sz="2000" dirty="0" smtClean="0"/>
              <a:t>In which relevant dimensions of economic policy at large are reformulated in terms of regional policy (Storper &amp; Scott, 1995)</a:t>
            </a:r>
          </a:p>
          <a:p>
            <a:pPr lvl="1"/>
            <a:r>
              <a:rPr lang="pt-PT" sz="2000" dirty="0" smtClean="0"/>
              <a:t>3 main policy areas: regional, S&amp;T, industrial/enterprise policy</a:t>
            </a:r>
          </a:p>
          <a:p>
            <a:pPr lvl="1"/>
            <a:r>
              <a:rPr lang="pt-PT" sz="2000" dirty="0" smtClean="0"/>
              <a:t>Hence, cluster policy can hardly be isolated from other policy areas</a:t>
            </a:r>
          </a:p>
          <a:p>
            <a:pPr lvl="1"/>
            <a:r>
              <a:rPr lang="pt-PT" sz="2000" dirty="0" smtClean="0"/>
              <a:t>Difficult to assess how many resources have been committed to cluster policy – there’s no cluster policy </a:t>
            </a:r>
            <a:r>
              <a:rPr lang="pt-PT" sz="2000" i="1" dirty="0" smtClean="0"/>
              <a:t>per se</a:t>
            </a:r>
            <a:r>
              <a:rPr lang="pt-PT" sz="2000" dirty="0" smtClean="0"/>
              <a:t>?</a:t>
            </a:r>
          </a:p>
          <a:p>
            <a:endParaRPr lang="pt-PT" sz="1700" dirty="0"/>
          </a:p>
          <a:p>
            <a:r>
              <a:rPr lang="pt-PT" sz="2600" dirty="0" smtClean="0"/>
              <a:t>Benchmarking efforts – identifying and matching ‘best practices’</a:t>
            </a:r>
          </a:p>
          <a:p>
            <a:pPr lvl="1"/>
            <a:r>
              <a:rPr lang="pt-PT" sz="2000" dirty="0" smtClean="0"/>
              <a:t>Learning by comparing</a:t>
            </a:r>
          </a:p>
          <a:p>
            <a:pPr lvl="1"/>
            <a:r>
              <a:rPr lang="pt-PT" sz="2000" dirty="0" smtClean="0"/>
              <a:t>Yet, successful examples cannot be transferred mechanically – ‘best practices’ more a source of inspiration than recipes for successful regional development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704085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Regional Cluster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pt-PT" sz="2400" dirty="0" smtClean="0"/>
              <a:t>Targets: places, sectors, value chains, specific actors</a:t>
            </a:r>
          </a:p>
          <a:p>
            <a:endParaRPr lang="pt-PT" sz="2400" dirty="0"/>
          </a:p>
          <a:p>
            <a:r>
              <a:rPr lang="pt-PT" sz="2400" dirty="0" smtClean="0"/>
              <a:t>Identification of clusters:</a:t>
            </a:r>
          </a:p>
          <a:p>
            <a:pPr lvl="1"/>
            <a:r>
              <a:rPr lang="pt-PT" sz="2000" dirty="0" smtClean="0"/>
              <a:t>Top-down</a:t>
            </a:r>
          </a:p>
          <a:p>
            <a:pPr lvl="1"/>
            <a:r>
              <a:rPr lang="pt-PT" sz="2000" dirty="0" smtClean="0"/>
              <a:t>Bottom-up</a:t>
            </a:r>
          </a:p>
          <a:p>
            <a:pPr lvl="1"/>
            <a:r>
              <a:rPr lang="pt-PT" sz="2000" dirty="0" smtClean="0"/>
              <a:t>A combination of the two</a:t>
            </a:r>
          </a:p>
          <a:p>
            <a:endParaRPr lang="pt-PT" sz="1600" dirty="0" smtClean="0"/>
          </a:p>
          <a:p>
            <a:r>
              <a:rPr lang="pt-PT" sz="2400" dirty="0" smtClean="0"/>
              <a:t>Competitive or non-competitive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653274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pt-PT" dirty="0" smtClean="0"/>
              <a:t>Regional Cluster Policy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pt-PT" sz="2400" dirty="0" smtClean="0"/>
              <a:t>Co-operative, multi-actor and place-based</a:t>
            </a:r>
          </a:p>
          <a:p>
            <a:pPr lvl="1"/>
            <a:r>
              <a:rPr lang="pt-PT" sz="2000" dirty="0" smtClean="0"/>
              <a:t>Harnessing proximity</a:t>
            </a:r>
          </a:p>
          <a:p>
            <a:endParaRPr lang="pt-PT" sz="1600" dirty="0"/>
          </a:p>
          <a:p>
            <a:r>
              <a:rPr lang="pt-PT" sz="2400" dirty="0" smtClean="0"/>
              <a:t>Promoting interclusters’ linkages: cross-fertilization</a:t>
            </a:r>
          </a:p>
          <a:p>
            <a:pPr lvl="1"/>
            <a:r>
              <a:rPr lang="pt-PT" sz="2000" dirty="0" smtClean="0"/>
              <a:t>Cluster overlap</a:t>
            </a:r>
          </a:p>
          <a:p>
            <a:pPr lvl="1"/>
            <a:r>
              <a:rPr lang="pt-PT" sz="2000" dirty="0" smtClean="0"/>
              <a:t>Networking platforms</a:t>
            </a:r>
          </a:p>
          <a:p>
            <a:endParaRPr lang="pt-PT" sz="1600" dirty="0"/>
          </a:p>
          <a:p>
            <a:r>
              <a:rPr lang="pt-PT" sz="2400" dirty="0" smtClean="0"/>
              <a:t>Opportunities for ‘high tech’ regional clusters can be found in - paraphrasing Schumpeter’s (1934) term for innovations – ‘new combinations’ of existing clusters</a:t>
            </a:r>
          </a:p>
          <a:p>
            <a:pPr lvl="1"/>
            <a:r>
              <a:rPr lang="pt-PT" sz="2000" dirty="0" smtClean="0"/>
              <a:t>New clusters are often spin-offs of existing ones</a:t>
            </a:r>
          </a:p>
          <a:p>
            <a:pPr lvl="1"/>
            <a:r>
              <a:rPr lang="pt-PT" sz="2000" dirty="0" smtClean="0"/>
              <a:t>Regional </a:t>
            </a:r>
            <a:r>
              <a:rPr lang="pt-PT" sz="2000" dirty="0" smtClean="0"/>
              <a:t>specializations </a:t>
            </a:r>
            <a:r>
              <a:rPr lang="pt-PT" sz="2000" dirty="0" smtClean="0"/>
              <a:t>transformed – structural change</a:t>
            </a:r>
          </a:p>
          <a:p>
            <a:pPr lvl="1"/>
            <a:r>
              <a:rPr lang="pt-PT" sz="2000" dirty="0" smtClean="0"/>
              <a:t>Instruments to maintain employment and promote restructuring and adaptation in other sectors</a:t>
            </a:r>
          </a:p>
          <a:p>
            <a:endParaRPr lang="pt-PT" sz="1600" dirty="0" smtClean="0"/>
          </a:p>
          <a:p>
            <a:r>
              <a:rPr lang="pt-PT" sz="2400" dirty="0" smtClean="0"/>
              <a:t>Cluster upgrading; cluster growth and cluster decline</a:t>
            </a:r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923811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Regional Cluster Policy: Risks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pt-PT" sz="2400" dirty="0" smtClean="0"/>
              <a:t>Related to the use of a cluster approach generally</a:t>
            </a:r>
          </a:p>
          <a:p>
            <a:endParaRPr lang="pt-PT" sz="1600" dirty="0"/>
          </a:p>
          <a:p>
            <a:r>
              <a:rPr lang="pt-PT" sz="2400" dirty="0" smtClean="0"/>
              <a:t>More specific risks related to the design of such programmes</a:t>
            </a:r>
          </a:p>
          <a:p>
            <a:pPr>
              <a:spcBef>
                <a:spcPts val="0"/>
              </a:spcBef>
            </a:pPr>
            <a:endParaRPr lang="pt-PT" sz="1600" dirty="0" smtClean="0"/>
          </a:p>
          <a:p>
            <a:pPr>
              <a:spcBef>
                <a:spcPts val="0"/>
              </a:spcBef>
            </a:pPr>
            <a:r>
              <a:rPr lang="pt-PT" sz="2400" dirty="0"/>
              <a:t>Picking winners</a:t>
            </a:r>
          </a:p>
          <a:p>
            <a:pPr>
              <a:spcBef>
                <a:spcPts val="0"/>
              </a:spcBef>
            </a:pPr>
            <a:endParaRPr lang="pt-PT" sz="16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PT" sz="2400" dirty="0" smtClean="0"/>
              <a:t>Insufficient economic diversification</a:t>
            </a:r>
          </a:p>
          <a:p>
            <a:pPr>
              <a:lnSpc>
                <a:spcPct val="150000"/>
              </a:lnSpc>
            </a:pPr>
            <a:r>
              <a:rPr lang="pt-PT" sz="2400" dirty="0" smtClean="0"/>
              <a:t>Lock-in</a:t>
            </a:r>
          </a:p>
          <a:p>
            <a:pPr>
              <a:lnSpc>
                <a:spcPct val="150000"/>
              </a:lnSpc>
            </a:pPr>
            <a:r>
              <a:rPr lang="pt-PT" sz="2400" dirty="0" smtClean="0"/>
              <a:t>Over-reliance on key firms</a:t>
            </a:r>
          </a:p>
          <a:p>
            <a:pPr>
              <a:lnSpc>
                <a:spcPct val="150000"/>
              </a:lnSpc>
            </a:pPr>
            <a:r>
              <a:rPr lang="pt-PT" sz="2400" dirty="0" smtClean="0"/>
              <a:t>Just throwing money to selected actors</a:t>
            </a:r>
          </a:p>
          <a:p>
            <a:pPr>
              <a:lnSpc>
                <a:spcPct val="150000"/>
              </a:lnSpc>
            </a:pPr>
            <a:r>
              <a:rPr lang="pt-PT" sz="2400" dirty="0" smtClean="0"/>
              <a:t>Lack of private sector involvement</a:t>
            </a:r>
          </a:p>
        </p:txBody>
      </p:sp>
    </p:spTree>
    <p:extLst>
      <p:ext uri="{BB962C8B-B14F-4D97-AF65-F5344CB8AC3E}">
        <p14:creationId xmlns:p14="http://schemas.microsoft.com/office/powerpoint/2010/main" val="4236519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Regional Cluster </a:t>
            </a:r>
            <a:r>
              <a:rPr lang="pt-PT" dirty="0" smtClean="0"/>
              <a:t>Policy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pt-PT" sz="2400" dirty="0" smtClean="0"/>
              <a:t>The problem of evaluation</a:t>
            </a:r>
          </a:p>
          <a:p>
            <a:pPr lvl="1"/>
            <a:r>
              <a:rPr lang="pt-PT" sz="2000" dirty="0" smtClean="0"/>
              <a:t>Lack of robust tools to measure whether or not such policies are successful</a:t>
            </a:r>
          </a:p>
          <a:p>
            <a:endParaRPr lang="pt-PT" sz="1600" dirty="0"/>
          </a:p>
          <a:p>
            <a:r>
              <a:rPr lang="pt-PT" sz="2400" dirty="0" smtClean="0"/>
              <a:t>Some sort of monitoring component for ongoing funding decisions</a:t>
            </a:r>
          </a:p>
          <a:p>
            <a:endParaRPr lang="pt-PT" sz="1600" dirty="0"/>
          </a:p>
          <a:p>
            <a:r>
              <a:rPr lang="pt-PT" sz="2400" dirty="0"/>
              <a:t>...Policy inconsistency and short-termism...</a:t>
            </a:r>
          </a:p>
          <a:p>
            <a:endParaRPr lang="pt-PT" sz="1600" dirty="0" smtClean="0"/>
          </a:p>
          <a:p>
            <a:r>
              <a:rPr lang="pt-PT" sz="2400" dirty="0" smtClean="0"/>
              <a:t>Policy coherence within and across levels of government</a:t>
            </a:r>
          </a:p>
          <a:p>
            <a:endParaRPr lang="pt-PT" sz="1600" dirty="0"/>
          </a:p>
          <a:p>
            <a:r>
              <a:rPr lang="pt-PT" sz="2400" dirty="0" smtClean="0"/>
              <a:t>Any policy (strategy) is as good as its implementation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555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/>
              <a:t>Clusters: Working Definition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1073150" lvl="0" indent="-1073150" algn="just">
              <a:spcBef>
                <a:spcPts val="0"/>
              </a:spcBef>
              <a:buNone/>
              <a:defRPr/>
            </a:pPr>
            <a:endParaRPr lang="pt-PT" kern="0" dirty="0">
              <a:solidFill>
                <a:sysClr val="windowText" lastClr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pt-PT" sz="2400" kern="0" dirty="0">
                <a:solidFill>
                  <a:sysClr val="windowText" lastClr="000000"/>
                </a:solidFill>
              </a:rPr>
              <a:t>“</a:t>
            </a:r>
            <a:r>
              <a:rPr lang="en-GB" sz="2400" i="1" kern="0" dirty="0">
                <a:solidFill>
                  <a:sysClr val="windowText" lastClr="000000"/>
                </a:solidFill>
              </a:rPr>
              <a:t>Geographic concentrations of interconnected companies, specialized suppliers, service providers, firms in related industries, and associated institutions (e.g., universities, standards agencies, trade associations) in a particular field that compete but also cooperate” </a:t>
            </a:r>
            <a:endParaRPr lang="en-GB" sz="2400" i="1" kern="0" dirty="0" smtClean="0">
              <a:solidFill>
                <a:sysClr val="windowText" lastClr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GB" sz="2400" i="1" kern="0" dirty="0">
              <a:solidFill>
                <a:sysClr val="windowText" lastClr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n-GB" sz="2400" i="1" kern="0" dirty="0" smtClean="0">
                <a:solidFill>
                  <a:sysClr val="windowText" lastClr="000000"/>
                </a:solidFill>
              </a:rPr>
              <a:t>					</a:t>
            </a:r>
            <a:r>
              <a:rPr lang="en-GB" sz="2400" kern="0" dirty="0" smtClean="0">
                <a:solidFill>
                  <a:sysClr val="windowText" lastClr="000000"/>
                </a:solidFill>
              </a:rPr>
              <a:t>(</a:t>
            </a:r>
            <a:r>
              <a:rPr lang="en-GB" sz="2400" kern="0" dirty="0">
                <a:solidFill>
                  <a:sysClr val="windowText" lastClr="000000"/>
                </a:solidFill>
              </a:rPr>
              <a:t>Michael Porter, 2000)</a:t>
            </a:r>
            <a:endParaRPr lang="pt-PT" sz="2400" kern="0" dirty="0">
              <a:solidFill>
                <a:sysClr val="windowText" lastClr="000000"/>
              </a:solidFill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884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363018"/>
          </a:xfrm>
        </p:spPr>
        <p:txBody>
          <a:bodyPr/>
          <a:lstStyle/>
          <a:p>
            <a:r>
              <a:rPr lang="pt-PT" sz="4000" b="1" dirty="0" smtClean="0"/>
              <a:t>Cluster Policy in Portugal</a:t>
            </a:r>
            <a:br>
              <a:rPr lang="pt-PT" sz="4000" b="1" dirty="0" smtClean="0"/>
            </a:br>
            <a:endParaRPr lang="en-US" sz="2800" b="1" dirty="0" smtClean="0"/>
          </a:p>
        </p:txBody>
      </p:sp>
      <p:pic>
        <p:nvPicPr>
          <p:cNvPr id="14339" name="Picture 2" descr="C:\Users\ana.lehmann\Documents\Pessoal\Competitiveness Conference Porto 2009\logo_econ_c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14313"/>
            <a:ext cx="24669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39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pt-PT" sz="3200" b="1" dirty="0" smtClean="0"/>
              <a:t>Cluster </a:t>
            </a:r>
            <a:r>
              <a:rPr lang="pt-PT" sz="3200" b="1" dirty="0" err="1" smtClean="0"/>
              <a:t>policy</a:t>
            </a:r>
            <a:r>
              <a:rPr lang="pt-PT" sz="3200" b="1" dirty="0" smtClean="0"/>
              <a:t> </a:t>
            </a:r>
            <a:r>
              <a:rPr lang="pt-PT" sz="3200" b="1" dirty="0" err="1" smtClean="0"/>
              <a:t>in</a:t>
            </a:r>
            <a:r>
              <a:rPr lang="pt-PT" sz="3200" b="1" dirty="0" smtClean="0"/>
              <a:t> Portugal: </a:t>
            </a:r>
            <a:r>
              <a:rPr lang="pt-PT" sz="3200" b="1" dirty="0" err="1" smtClean="0"/>
              <a:t>Brief</a:t>
            </a:r>
            <a:r>
              <a:rPr lang="pt-PT" sz="3200" b="1" dirty="0" smtClean="0"/>
              <a:t> background</a:t>
            </a:r>
            <a:endParaRPr lang="en-US" sz="3200" b="1" dirty="0" smtClean="0"/>
          </a:p>
        </p:txBody>
      </p:sp>
      <p:sp>
        <p:nvSpPr>
          <p:cNvPr id="16386" name="Marcador de Posição de Conteúdo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4840288"/>
          </a:xfrm>
        </p:spPr>
        <p:txBody>
          <a:bodyPr/>
          <a:lstStyle/>
          <a:p>
            <a:pPr marL="628650" indent="-6286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ym typeface="Wingdings 3" pitchFamily="18" charset="2"/>
              </a:rPr>
              <a:t>1993-1994: Porter/The Monitor Company “Building Portugal’s Competitive Advantage” – not much since then…</a:t>
            </a:r>
          </a:p>
          <a:p>
            <a:pPr marL="628650" indent="-6286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en-US" sz="2400" dirty="0" smtClean="0">
              <a:sym typeface="Wingdings 3" pitchFamily="18" charset="2"/>
            </a:endParaRPr>
          </a:p>
          <a:p>
            <a:pPr marL="628650" indent="-6286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>
                <a:sym typeface="Wingdings 3" pitchFamily="18" charset="2"/>
              </a:rPr>
              <a:t>U</a:t>
            </a:r>
            <a:r>
              <a:rPr lang="en-US" sz="2400" dirty="0" smtClean="0">
                <a:sym typeface="Wingdings 3" pitchFamily="18" charset="2"/>
              </a:rPr>
              <a:t>ntil 2008: Launch of “Collective Efficiency Strategy” initiative</a:t>
            </a:r>
          </a:p>
          <a:p>
            <a:pPr marL="628650" indent="-6286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en-US" sz="2400" dirty="0" smtClean="0">
              <a:sym typeface="Wingdings 3" pitchFamily="18" charset="2"/>
            </a:endParaRPr>
          </a:p>
          <a:p>
            <a:pPr marL="628650" indent="-6286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400" dirty="0" err="1" smtClean="0">
                <a:sym typeface="Wingdings 3" pitchFamily="18" charset="2"/>
              </a:rPr>
              <a:t>Competition</a:t>
            </a:r>
            <a:r>
              <a:rPr lang="pt-PT" sz="2400" dirty="0" smtClean="0">
                <a:sym typeface="Wingdings 3" pitchFamily="18" charset="2"/>
              </a:rPr>
              <a:t> </a:t>
            </a:r>
            <a:r>
              <a:rPr lang="pt-PT" sz="2400" dirty="0" err="1" smtClean="0">
                <a:sym typeface="Wingdings 3" pitchFamily="18" charset="2"/>
              </a:rPr>
              <a:t>induced</a:t>
            </a:r>
            <a:r>
              <a:rPr lang="pt-PT" sz="2400" dirty="0" smtClean="0">
                <a:sym typeface="Wingdings 3" pitchFamily="18" charset="2"/>
              </a:rPr>
              <a:t> </a:t>
            </a:r>
            <a:r>
              <a:rPr lang="pt-PT" sz="2400" dirty="0" err="1" smtClean="0">
                <a:sym typeface="Wingdings 3" pitchFamily="18" charset="2"/>
              </a:rPr>
              <a:t>by</a:t>
            </a:r>
            <a:r>
              <a:rPr lang="pt-PT" sz="2400" dirty="0" smtClean="0">
                <a:sym typeface="Wingdings 3" pitchFamily="18" charset="2"/>
              </a:rPr>
              <a:t> </a:t>
            </a:r>
            <a:r>
              <a:rPr lang="pt-PT" sz="2400" dirty="0" err="1" smtClean="0">
                <a:sym typeface="Wingdings 3" pitchFamily="18" charset="2"/>
              </a:rPr>
              <a:t>Portuguese</a:t>
            </a:r>
            <a:r>
              <a:rPr lang="pt-PT" sz="2400" dirty="0" smtClean="0">
                <a:sym typeface="Wingdings 3" pitchFamily="18" charset="2"/>
              </a:rPr>
              <a:t> </a:t>
            </a:r>
            <a:r>
              <a:rPr lang="pt-PT" sz="2400" dirty="0" err="1" smtClean="0">
                <a:sym typeface="Wingdings 3" pitchFamily="18" charset="2"/>
              </a:rPr>
              <a:t>Government</a:t>
            </a:r>
            <a:r>
              <a:rPr lang="pt-PT" sz="2400" dirty="0" smtClean="0">
                <a:sym typeface="Wingdings 3" pitchFamily="18" charset="2"/>
              </a:rPr>
              <a:t> – </a:t>
            </a:r>
            <a:r>
              <a:rPr lang="pt-PT" sz="2400" dirty="0" err="1" smtClean="0">
                <a:sym typeface="Wingdings 3" pitchFamily="18" charset="2"/>
              </a:rPr>
              <a:t>recognition</a:t>
            </a:r>
            <a:r>
              <a:rPr lang="pt-PT" sz="2400" dirty="0" smtClean="0">
                <a:sym typeface="Wingdings 3" pitchFamily="18" charset="2"/>
              </a:rPr>
              <a:t> </a:t>
            </a:r>
            <a:r>
              <a:rPr lang="pt-PT" sz="2400" dirty="0" err="1" smtClean="0">
                <a:sym typeface="Wingdings 3" pitchFamily="18" charset="2"/>
              </a:rPr>
              <a:t>of</a:t>
            </a:r>
            <a:r>
              <a:rPr lang="pt-PT" sz="2400" dirty="0" smtClean="0">
                <a:sym typeface="Wingdings 3" pitchFamily="18" charset="2"/>
              </a:rPr>
              <a:t> clusters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ym typeface="Wingdings 3" pitchFamily="18" charset="2"/>
              </a:rPr>
              <a:t>2 types: ‘competitiveness </a:t>
            </a:r>
            <a:r>
              <a:rPr lang="en-US" sz="2200" dirty="0" err="1" smtClean="0">
                <a:sym typeface="Wingdings 3" pitchFamily="18" charset="2"/>
              </a:rPr>
              <a:t>pôles</a:t>
            </a:r>
            <a:r>
              <a:rPr lang="en-US" sz="2200" dirty="0" smtClean="0">
                <a:sym typeface="Wingdings 3" pitchFamily="18" charset="2"/>
              </a:rPr>
              <a:t>’ and ‘other clusters’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ym typeface="Wingdings 3" pitchFamily="18" charset="2"/>
              </a:rPr>
              <a:t>Partnership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PT" sz="2200" dirty="0" err="1" smtClean="0">
                <a:sym typeface="Wingdings 3" pitchFamily="18" charset="2"/>
              </a:rPr>
              <a:t>Leadership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by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the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private</a:t>
            </a:r>
            <a:r>
              <a:rPr lang="pt-PT" sz="2200" dirty="0" smtClean="0">
                <a:sym typeface="Wingdings 3" pitchFamily="18" charset="2"/>
              </a:rPr>
              <a:t> sector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PT" sz="2200" dirty="0" err="1" smtClean="0">
                <a:sym typeface="Wingdings 3" pitchFamily="18" charset="2"/>
              </a:rPr>
              <a:t>Focus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on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innovation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and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on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stimulating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linkages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between</a:t>
            </a:r>
            <a:r>
              <a:rPr lang="pt-PT" sz="2200" dirty="0" smtClean="0">
                <a:sym typeface="Wingdings 3" pitchFamily="18" charset="2"/>
              </a:rPr>
              <a:t> </a:t>
            </a:r>
            <a:r>
              <a:rPr lang="pt-PT" sz="2200" dirty="0" err="1" smtClean="0">
                <a:sym typeface="Wingdings 3" pitchFamily="18" charset="2"/>
              </a:rPr>
              <a:t>actors</a:t>
            </a:r>
            <a:endParaRPr lang="pt-PT" sz="2200" dirty="0" smtClean="0">
              <a:sym typeface="Wingdings 3" pitchFamily="18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pt-PT" sz="22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pt-PT" sz="2200" dirty="0" smtClean="0"/>
          </a:p>
        </p:txBody>
      </p:sp>
    </p:spTree>
    <p:extLst>
      <p:ext uri="{BB962C8B-B14F-4D97-AF65-F5344CB8AC3E}">
        <p14:creationId xmlns:p14="http://schemas.microsoft.com/office/powerpoint/2010/main" val="12100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45300"/>
            <a:chOff x="0" y="0"/>
            <a:chExt cx="5760" cy="4312"/>
          </a:xfrm>
        </p:grpSpPr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760" cy="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0" y="288"/>
              <a:ext cx="1806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8313" y="214290"/>
            <a:ext cx="8147050" cy="5778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50000"/>
              </a:spcBef>
              <a:buClr>
                <a:srgbClr val="E87400"/>
              </a:buClr>
            </a:pPr>
            <a:r>
              <a:rPr lang="en-US" sz="2400" b="1" dirty="0" smtClean="0"/>
              <a:t>TIMELINE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2060848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MAY-JULY</a:t>
            </a:r>
            <a:endParaRPr lang="pt-PT" b="1" dirty="0"/>
          </a:p>
        </p:txBody>
      </p:sp>
      <p:sp>
        <p:nvSpPr>
          <p:cNvPr id="11" name="Rectângulo 10"/>
          <p:cNvSpPr/>
          <p:nvPr/>
        </p:nvSpPr>
        <p:spPr bwMode="auto">
          <a:xfrm>
            <a:off x="251520" y="3071248"/>
            <a:ext cx="1820150" cy="10006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Private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sector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involvement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process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143108" y="2064480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JULY-OCT</a:t>
            </a:r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929058" y="2064480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SEPT-OCT</a:t>
            </a:r>
            <a:endParaRPr lang="pt-PT" dirty="0"/>
          </a:p>
        </p:txBody>
      </p:sp>
      <p:sp>
        <p:nvSpPr>
          <p:cNvPr id="15" name="Rectângulo 14"/>
          <p:cNvSpPr/>
          <p:nvPr/>
        </p:nvSpPr>
        <p:spPr bwMode="auto">
          <a:xfrm>
            <a:off x="1547664" y="4421826"/>
            <a:ext cx="2304256" cy="1383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Preparation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applications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for  </a:t>
            </a:r>
          </a:p>
          <a:p>
            <a:pPr algn="ctr"/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1st ‘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call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’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programme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ângulo 16"/>
          <p:cNvSpPr/>
          <p:nvPr/>
        </p:nvSpPr>
        <p:spPr bwMode="auto">
          <a:xfrm>
            <a:off x="3643306" y="3071248"/>
            <a:ext cx="1980000" cy="11435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Presentation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applications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for 1st ‘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call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’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7500958" y="2064480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OCT-DEC</a:t>
            </a:r>
            <a:endParaRPr lang="pt-PT" dirty="0"/>
          </a:p>
        </p:txBody>
      </p:sp>
      <p:sp>
        <p:nvSpPr>
          <p:cNvPr id="26" name="Rectângulo 25"/>
          <p:cNvSpPr/>
          <p:nvPr/>
        </p:nvSpPr>
        <p:spPr bwMode="auto">
          <a:xfrm>
            <a:off x="7092594" y="3071248"/>
            <a:ext cx="1799886" cy="10006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Evaluation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applications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57158" y="1142984"/>
            <a:ext cx="8501122" cy="733663"/>
          </a:xfrm>
          <a:prstGeom prst="rightArrow">
            <a:avLst/>
          </a:prstGeom>
          <a:solidFill>
            <a:srgbClr val="4F6228">
              <a:alpha val="79000"/>
            </a:srgbClr>
          </a:solidFill>
          <a:ln>
            <a:solidFill>
              <a:srgbClr val="4F6228"/>
            </a:solidFill>
          </a:ln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PT" b="1" dirty="0" smtClean="0"/>
              <a:t>2008</a:t>
            </a:r>
            <a:endParaRPr lang="pt-PT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5786446" y="2064480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NOVEMBER</a:t>
            </a:r>
            <a:endParaRPr lang="pt-PT" dirty="0"/>
          </a:p>
        </p:txBody>
      </p:sp>
      <p:sp>
        <p:nvSpPr>
          <p:cNvPr id="40" name="Rectângulo 39"/>
          <p:cNvSpPr/>
          <p:nvPr/>
        </p:nvSpPr>
        <p:spPr bwMode="auto">
          <a:xfrm>
            <a:off x="5500694" y="4421826"/>
            <a:ext cx="1980000" cy="7216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Public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launch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programme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Seta para baixo 27"/>
          <p:cNvSpPr/>
          <p:nvPr/>
        </p:nvSpPr>
        <p:spPr bwMode="auto">
          <a:xfrm>
            <a:off x="963538" y="2496372"/>
            <a:ext cx="10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32" name="Seta para baixo 31"/>
          <p:cNvSpPr/>
          <p:nvPr/>
        </p:nvSpPr>
        <p:spPr bwMode="auto">
          <a:xfrm>
            <a:off x="2749488" y="2499744"/>
            <a:ext cx="108000" cy="178595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34" name="Seta para baixo 33"/>
          <p:cNvSpPr/>
          <p:nvPr/>
        </p:nvSpPr>
        <p:spPr bwMode="auto">
          <a:xfrm>
            <a:off x="4535438" y="2499744"/>
            <a:ext cx="10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38" name="Seta para baixo 37"/>
          <p:cNvSpPr/>
          <p:nvPr/>
        </p:nvSpPr>
        <p:spPr bwMode="auto">
          <a:xfrm>
            <a:off x="6392826" y="2499744"/>
            <a:ext cx="108000" cy="178595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42" name="Seta para baixo 41"/>
          <p:cNvSpPr/>
          <p:nvPr/>
        </p:nvSpPr>
        <p:spPr bwMode="auto">
          <a:xfrm>
            <a:off x="8072462" y="2499744"/>
            <a:ext cx="10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36102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-24"/>
            <a:ext cx="9144000" cy="6845300"/>
            <a:chOff x="0" y="0"/>
            <a:chExt cx="5760" cy="4312"/>
          </a:xfrm>
        </p:grpSpPr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760" cy="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0" y="288"/>
              <a:ext cx="1806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8313" y="214290"/>
            <a:ext cx="8147050" cy="5778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50000"/>
              </a:spcBef>
              <a:buClr>
                <a:srgbClr val="E87400"/>
              </a:buClr>
            </a:pPr>
            <a:r>
              <a:rPr lang="en-US" sz="2400" b="1" dirty="0" smtClean="0"/>
              <a:t>TIMELINE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0" y="2071678"/>
            <a:ext cx="1105770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JANUARY</a:t>
            </a:r>
            <a:endParaRPr lang="pt-PT" b="1" dirty="0"/>
          </a:p>
        </p:txBody>
      </p:sp>
      <p:sp>
        <p:nvSpPr>
          <p:cNvPr id="11" name="Rectângulo 10"/>
          <p:cNvSpPr/>
          <p:nvPr/>
        </p:nvSpPr>
        <p:spPr bwMode="auto">
          <a:xfrm>
            <a:off x="111934" y="3078446"/>
            <a:ext cx="1291714" cy="9934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Results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1st ‘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call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’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547664" y="2060848"/>
            <a:ext cx="135732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JAN-JULY</a:t>
            </a:r>
            <a:endParaRPr lang="pt-PT" dirty="0"/>
          </a:p>
        </p:txBody>
      </p:sp>
      <p:sp>
        <p:nvSpPr>
          <p:cNvPr id="15" name="Rectângulo 14"/>
          <p:cNvSpPr/>
          <p:nvPr/>
        </p:nvSpPr>
        <p:spPr bwMode="auto">
          <a:xfrm>
            <a:off x="1259632" y="4293096"/>
            <a:ext cx="1800200" cy="8573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Reformulation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applications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ângulo 16"/>
          <p:cNvSpPr/>
          <p:nvPr/>
        </p:nvSpPr>
        <p:spPr bwMode="auto">
          <a:xfrm>
            <a:off x="6948264" y="2852936"/>
            <a:ext cx="2000264" cy="1457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36000" tIns="36000" rIns="36000" bIns="36000" rtlCol="0" anchor="ctr" anchorCtr="1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Evaluation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strategy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respective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implementation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process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57158" y="1142984"/>
            <a:ext cx="4000528" cy="733663"/>
          </a:xfrm>
          <a:prstGeom prst="rightArrow">
            <a:avLst/>
          </a:prstGeom>
          <a:solidFill>
            <a:srgbClr val="4F6228">
              <a:alpha val="79000"/>
            </a:srgbClr>
          </a:solidFill>
          <a:ln>
            <a:solidFill>
              <a:srgbClr val="4F6228"/>
            </a:solidFill>
          </a:ln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PT" b="1" dirty="0" smtClean="0"/>
              <a:t>2009</a:t>
            </a:r>
            <a:endParaRPr lang="pt-PT" b="1" dirty="0"/>
          </a:p>
        </p:txBody>
      </p:sp>
      <p:sp>
        <p:nvSpPr>
          <p:cNvPr id="28" name="Seta para baixo 27"/>
          <p:cNvSpPr/>
          <p:nvPr/>
        </p:nvSpPr>
        <p:spPr bwMode="auto">
          <a:xfrm>
            <a:off x="983802" y="2503570"/>
            <a:ext cx="10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32" name="Seta para baixo 31"/>
          <p:cNvSpPr/>
          <p:nvPr/>
        </p:nvSpPr>
        <p:spPr bwMode="auto">
          <a:xfrm>
            <a:off x="2195736" y="2571744"/>
            <a:ext cx="90248" cy="1649344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215206" y="1142984"/>
            <a:ext cx="1675108" cy="733663"/>
          </a:xfrm>
          <a:prstGeom prst="rightArrow">
            <a:avLst/>
          </a:prstGeom>
          <a:solidFill>
            <a:srgbClr val="4F6228">
              <a:alpha val="79000"/>
            </a:srgbClr>
          </a:solidFill>
          <a:ln>
            <a:solidFill>
              <a:srgbClr val="4F6228"/>
            </a:solidFill>
          </a:ln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PT" b="1" dirty="0" smtClean="0"/>
              <a:t>2011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071802" y="2071678"/>
            <a:ext cx="1000132" cy="369332"/>
          </a:xfrm>
          <a:prstGeom prst="rect">
            <a:avLst/>
          </a:prstGeom>
          <a:solidFill>
            <a:schemeClr val="accent3">
              <a:lumMod val="75000"/>
              <a:alpha val="79000"/>
            </a:schemeClr>
          </a:solidFill>
          <a:ln/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b="1" dirty="0" smtClean="0"/>
              <a:t>JULY</a:t>
            </a:r>
            <a:endParaRPr lang="pt-PT" dirty="0"/>
          </a:p>
        </p:txBody>
      </p:sp>
      <p:sp>
        <p:nvSpPr>
          <p:cNvPr id="18" name="Rectângulo 17"/>
          <p:cNvSpPr/>
          <p:nvPr/>
        </p:nvSpPr>
        <p:spPr bwMode="auto">
          <a:xfrm>
            <a:off x="2771800" y="3000372"/>
            <a:ext cx="1512168" cy="929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72000" tIns="72000" rIns="72000" bIns="72000" rtlCol="0" anchor="ctr" anchorCtr="1">
            <a:no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Recognition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19 clusters</a:t>
            </a:r>
          </a:p>
        </p:txBody>
      </p:sp>
      <p:sp>
        <p:nvSpPr>
          <p:cNvPr id="19" name="Seta para baixo 18"/>
          <p:cNvSpPr/>
          <p:nvPr/>
        </p:nvSpPr>
        <p:spPr bwMode="auto">
          <a:xfrm>
            <a:off x="3428992" y="2500306"/>
            <a:ext cx="10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71893F"/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 anchorCtr="1"/>
          <a:lstStyle/>
          <a:p>
            <a:pPr algn="ctr"/>
            <a:endParaRPr lang="pt-PT" b="1" dirty="0">
              <a:solidFill>
                <a:schemeClr val="accent3"/>
              </a:solidFill>
              <a:sym typeface="Wingdings 3" pitchFamily="18" charset="2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500562" y="1142984"/>
            <a:ext cx="2428892" cy="733663"/>
          </a:xfrm>
          <a:prstGeom prst="rightArrow">
            <a:avLst/>
          </a:prstGeom>
          <a:solidFill>
            <a:srgbClr val="4F6228">
              <a:alpha val="79000"/>
            </a:srgbClr>
          </a:solidFill>
          <a:ln>
            <a:solidFill>
              <a:srgbClr val="4F6228"/>
            </a:solidFill>
          </a:ln>
          <a:effectLst>
            <a:outerShdw blurRad="50800" dist="38100" dir="10800000" algn="r" rotWithShape="0">
              <a:schemeClr val="accent3">
                <a:lumMod val="50000"/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PT" b="1" dirty="0" smtClean="0"/>
              <a:t>2010</a:t>
            </a:r>
            <a:endParaRPr lang="pt-PT" dirty="0"/>
          </a:p>
        </p:txBody>
      </p:sp>
      <p:sp>
        <p:nvSpPr>
          <p:cNvPr id="21" name="Rectângulo 20"/>
          <p:cNvSpPr/>
          <p:nvPr/>
        </p:nvSpPr>
        <p:spPr bwMode="auto">
          <a:xfrm>
            <a:off x="4499992" y="2877225"/>
            <a:ext cx="2215148" cy="1457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accent3">
                <a:lumMod val="50000"/>
                <a:alpha val="40000"/>
              </a:schemeClr>
            </a:outerShdw>
          </a:effectLst>
        </p:spPr>
        <p:txBody>
          <a:bodyPr wrap="square" lIns="36000" tIns="36000" rIns="36000" bIns="36000" rtlCol="0" anchor="ctr" anchorCtr="1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Implementation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proposed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strategies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by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3">
                    <a:lumMod val="50000"/>
                  </a:schemeClr>
                </a:solidFill>
              </a:rPr>
              <a:t>recognised</a:t>
            </a: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 clusters</a:t>
            </a:r>
          </a:p>
        </p:txBody>
      </p:sp>
    </p:spTree>
    <p:extLst>
      <p:ext uri="{BB962C8B-B14F-4D97-AF65-F5344CB8AC3E}">
        <p14:creationId xmlns:p14="http://schemas.microsoft.com/office/powerpoint/2010/main" val="225328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45300"/>
            <a:chOff x="0" y="0"/>
            <a:chExt cx="5760" cy="4312"/>
          </a:xfrm>
        </p:grpSpPr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760" cy="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0" y="288"/>
              <a:ext cx="1806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67544" y="0"/>
            <a:ext cx="8147050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50000"/>
              </a:spcBef>
              <a:buClr>
                <a:srgbClr val="E87400"/>
              </a:buClr>
            </a:pPr>
            <a:r>
              <a:rPr lang="en-US" sz="2400" b="1" dirty="0" smtClean="0"/>
              <a:t>CLUSTERS – NORTE REGION</a:t>
            </a:r>
          </a:p>
        </p:txBody>
      </p:sp>
      <p:grpSp>
        <p:nvGrpSpPr>
          <p:cNvPr id="3" name="Grupo 66"/>
          <p:cNvGrpSpPr/>
          <p:nvPr/>
        </p:nvGrpSpPr>
        <p:grpSpPr>
          <a:xfrm>
            <a:off x="395536" y="620688"/>
            <a:ext cx="8496944" cy="6144078"/>
            <a:chOff x="714348" y="1000108"/>
            <a:chExt cx="8001056" cy="5636531"/>
          </a:xfrm>
        </p:grpSpPr>
        <p:sp>
          <p:nvSpPr>
            <p:cNvPr id="68" name="Rectângulo arredondado 67"/>
            <p:cNvSpPr/>
            <p:nvPr/>
          </p:nvSpPr>
          <p:spPr>
            <a:xfrm>
              <a:off x="714348" y="4214818"/>
              <a:ext cx="8001056" cy="1785950"/>
            </a:xfrm>
            <a:prstGeom prst="roundRect">
              <a:avLst/>
            </a:prstGeom>
            <a:solidFill>
              <a:schemeClr val="accent3">
                <a:lumMod val="75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9" name="Rectângulo arredondado 68"/>
            <p:cNvSpPr/>
            <p:nvPr/>
          </p:nvSpPr>
          <p:spPr>
            <a:xfrm>
              <a:off x="714348" y="1000108"/>
              <a:ext cx="8001056" cy="321471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70" name="Imagem 69" descr="norte portugal (5)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782130" y="2071678"/>
              <a:ext cx="3790134" cy="2855661"/>
            </a:xfrm>
            <a:prstGeom prst="rect">
              <a:avLst/>
            </a:prstGeom>
          </p:spPr>
        </p:pic>
        <p:grpSp>
          <p:nvGrpSpPr>
            <p:cNvPr id="4" name="Grupo 93"/>
            <p:cNvGrpSpPr/>
            <p:nvPr/>
          </p:nvGrpSpPr>
          <p:grpSpPr>
            <a:xfrm>
              <a:off x="917765" y="1417447"/>
              <a:ext cx="7394120" cy="4196543"/>
              <a:chOff x="846327" y="1309391"/>
              <a:chExt cx="7394120" cy="4196543"/>
            </a:xfrm>
          </p:grpSpPr>
          <p:sp>
            <p:nvSpPr>
              <p:cNvPr id="77" name="Rectângulo 76"/>
              <p:cNvSpPr/>
              <p:nvPr/>
            </p:nvSpPr>
            <p:spPr>
              <a:xfrm rot="16200000">
                <a:off x="3798994" y="2368543"/>
                <a:ext cx="1465373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8" name="Rectângulo 77"/>
              <p:cNvSpPr/>
              <p:nvPr/>
            </p:nvSpPr>
            <p:spPr>
              <a:xfrm rot="18737413">
                <a:off x="4277788" y="2512498"/>
                <a:ext cx="2260031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9" name="Rectângulo 5"/>
              <p:cNvSpPr/>
              <p:nvPr/>
            </p:nvSpPr>
            <p:spPr>
              <a:xfrm rot="20729938">
                <a:off x="4978915" y="3097169"/>
                <a:ext cx="1994679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0" name="Rectângulo 79"/>
              <p:cNvSpPr/>
              <p:nvPr/>
            </p:nvSpPr>
            <p:spPr>
              <a:xfrm rot="2913832">
                <a:off x="4362916" y="4370519"/>
                <a:ext cx="2260031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1" name="Rectângulo 80"/>
              <p:cNvSpPr/>
              <p:nvPr/>
            </p:nvSpPr>
            <p:spPr>
              <a:xfrm rot="510169">
                <a:off x="4907430" y="3531718"/>
                <a:ext cx="2042436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2" name="Rectângulo 81"/>
              <p:cNvSpPr/>
              <p:nvPr/>
            </p:nvSpPr>
            <p:spPr>
              <a:xfrm rot="603242">
                <a:off x="2149020" y="3096119"/>
                <a:ext cx="2403131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3" name="Rectângulo 82"/>
              <p:cNvSpPr/>
              <p:nvPr/>
            </p:nvSpPr>
            <p:spPr>
              <a:xfrm rot="3126118">
                <a:off x="2565736" y="2459494"/>
                <a:ext cx="2260031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4" name="Rectângulo 83"/>
              <p:cNvSpPr/>
              <p:nvPr/>
            </p:nvSpPr>
            <p:spPr>
              <a:xfrm rot="19723695">
                <a:off x="1893645" y="4034427"/>
                <a:ext cx="2648050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5" name="Rectângulo 84"/>
              <p:cNvSpPr/>
              <p:nvPr/>
            </p:nvSpPr>
            <p:spPr>
              <a:xfrm rot="18281924">
                <a:off x="2673147" y="4380587"/>
                <a:ext cx="1871648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6" name="Rectângulo arredondado 85"/>
              <p:cNvSpPr/>
              <p:nvPr/>
            </p:nvSpPr>
            <p:spPr>
              <a:xfrm>
                <a:off x="846327" y="2703218"/>
                <a:ext cx="1449772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/>
              <a:lstStyle/>
              <a:p>
                <a:pPr algn="ctr"/>
                <a:r>
                  <a:rPr lang="pt-PT" sz="1600" b="1" dirty="0" smtClean="0"/>
                  <a:t>FOREST-BASED PRODUCTS</a:t>
                </a:r>
                <a:endParaRPr lang="pt-PT" sz="1600" b="1" dirty="0"/>
              </a:p>
            </p:txBody>
          </p:sp>
          <p:sp>
            <p:nvSpPr>
              <p:cNvPr id="87" name="Rectângulo 86"/>
              <p:cNvSpPr/>
              <p:nvPr/>
            </p:nvSpPr>
            <p:spPr>
              <a:xfrm rot="16200000" flipV="1">
                <a:off x="3745863" y="4423725"/>
                <a:ext cx="1571637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8" name="Rectângulo 87"/>
              <p:cNvSpPr/>
              <p:nvPr/>
            </p:nvSpPr>
            <p:spPr>
              <a:xfrm rot="1871380">
                <a:off x="4904043" y="4099093"/>
                <a:ext cx="2180517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9" name="Rectângulo 88"/>
              <p:cNvSpPr/>
              <p:nvPr/>
            </p:nvSpPr>
            <p:spPr>
              <a:xfrm rot="19821245">
                <a:off x="4936025" y="2674195"/>
                <a:ext cx="2119339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0" name="Rectângulo 89"/>
              <p:cNvSpPr/>
              <p:nvPr/>
            </p:nvSpPr>
            <p:spPr>
              <a:xfrm rot="1734912">
                <a:off x="2118257" y="2675702"/>
                <a:ext cx="2182534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1" name="Rectângulo arredondado 90"/>
              <p:cNvSpPr/>
              <p:nvPr/>
            </p:nvSpPr>
            <p:spPr>
              <a:xfrm>
                <a:off x="846327" y="1963622"/>
                <a:ext cx="1449773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lvl="0" algn="ctr"/>
                <a:r>
                  <a:rPr lang="en-US" sz="1600" b="1" dirty="0" smtClean="0">
                    <a:solidFill>
                      <a:schemeClr val="bg1"/>
                    </a:solidFill>
                    <a:sym typeface="Wingdings 3" pitchFamily="18" charset="2"/>
                  </a:rPr>
                  <a:t>PRODUCTION TECHNOLOGIES</a:t>
                </a:r>
                <a:endParaRPr lang="pt-PT" sz="1600" dirty="0"/>
              </a:p>
            </p:txBody>
          </p:sp>
          <p:sp>
            <p:nvSpPr>
              <p:cNvPr id="92" name="Rectângulo 91"/>
              <p:cNvSpPr/>
              <p:nvPr/>
            </p:nvSpPr>
            <p:spPr>
              <a:xfrm rot="21067345">
                <a:off x="2113699" y="3516791"/>
                <a:ext cx="2260031" cy="108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3" name="Rectângulo arredondado 92"/>
              <p:cNvSpPr/>
              <p:nvPr/>
            </p:nvSpPr>
            <p:spPr>
              <a:xfrm>
                <a:off x="846328" y="3402970"/>
                <a:ext cx="1449772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AUTOMOTIVE  AND MOBILITY</a:t>
                </a:r>
              </a:p>
            </p:txBody>
          </p:sp>
          <p:sp>
            <p:nvSpPr>
              <p:cNvPr id="94" name="Rectângulo arredondado 93"/>
              <p:cNvSpPr/>
              <p:nvPr/>
            </p:nvSpPr>
            <p:spPr>
              <a:xfrm>
                <a:off x="3929058" y="3035192"/>
                <a:ext cx="1285884" cy="71438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/>
              <a:lstStyle/>
              <a:p>
                <a:pPr algn="ctr"/>
                <a:r>
                  <a:rPr lang="pt-PT" b="1" dirty="0" smtClean="0"/>
                  <a:t>CLUSTERS</a:t>
                </a:r>
              </a:p>
            </p:txBody>
          </p:sp>
          <p:sp>
            <p:nvSpPr>
              <p:cNvPr id="95" name="Rectângulo arredondado 94"/>
              <p:cNvSpPr/>
              <p:nvPr/>
            </p:nvSpPr>
            <p:spPr>
              <a:xfrm>
                <a:off x="2455142" y="1320680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FASHION</a:t>
                </a:r>
                <a:endParaRPr lang="pt-PT" sz="1600" b="1" dirty="0"/>
              </a:p>
            </p:txBody>
          </p:sp>
          <p:sp>
            <p:nvSpPr>
              <p:cNvPr id="96" name="Rectângulo arredondado 95"/>
              <p:cNvSpPr/>
              <p:nvPr/>
            </p:nvSpPr>
            <p:spPr>
              <a:xfrm>
                <a:off x="1000100" y="4411211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/>
              <a:lstStyle/>
              <a:p>
                <a:pPr algn="ctr"/>
                <a:r>
                  <a:rPr lang="pt-PT" sz="1600" b="1" dirty="0" smtClean="0"/>
                  <a:t>DOURO WINE</a:t>
                </a:r>
                <a:endParaRPr lang="pt-PT" sz="1600" b="1" dirty="0"/>
              </a:p>
            </p:txBody>
          </p:sp>
          <p:sp>
            <p:nvSpPr>
              <p:cNvPr id="97" name="Rectângulo arredondado 96"/>
              <p:cNvSpPr/>
              <p:nvPr/>
            </p:nvSpPr>
            <p:spPr>
              <a:xfrm>
                <a:off x="6943477" y="2704107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/>
              <a:lstStyle/>
              <a:p>
                <a:pPr algn="ctr"/>
                <a:r>
                  <a:rPr lang="pt-PT" sz="1600" b="1" dirty="0" smtClean="0"/>
                  <a:t>ICT</a:t>
                </a:r>
              </a:p>
            </p:txBody>
          </p:sp>
          <p:sp>
            <p:nvSpPr>
              <p:cNvPr id="98" name="Rectângulo arredondado 24"/>
              <p:cNvSpPr/>
              <p:nvPr/>
            </p:nvSpPr>
            <p:spPr>
              <a:xfrm>
                <a:off x="6944447" y="3422191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/>
              <a:lstStyle/>
              <a:p>
                <a:pPr algn="ctr"/>
                <a:r>
                  <a:rPr lang="pt-PT" sz="1600" b="1" dirty="0" smtClean="0"/>
                  <a:t>ENERGY</a:t>
                </a:r>
                <a:endParaRPr lang="pt-PT" sz="1600" b="1" dirty="0"/>
              </a:p>
            </p:txBody>
          </p:sp>
          <p:sp>
            <p:nvSpPr>
              <p:cNvPr id="99" name="Rectângulo arredondado 98"/>
              <p:cNvSpPr/>
              <p:nvPr/>
            </p:nvSpPr>
            <p:spPr>
              <a:xfrm>
                <a:off x="3932762" y="1316928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HEALTH</a:t>
                </a:r>
                <a:endParaRPr lang="pt-PT" sz="1600" b="1" dirty="0"/>
              </a:p>
            </p:txBody>
          </p:sp>
          <p:sp>
            <p:nvSpPr>
              <p:cNvPr id="100" name="Rectângulo arredondado 99"/>
              <p:cNvSpPr/>
              <p:nvPr/>
            </p:nvSpPr>
            <p:spPr>
              <a:xfrm>
                <a:off x="5464011" y="1309391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AGRO- INDUSTRIES</a:t>
                </a:r>
                <a:endParaRPr lang="pt-PT" sz="1600" b="1" dirty="0"/>
              </a:p>
            </p:txBody>
          </p:sp>
          <p:sp>
            <p:nvSpPr>
              <p:cNvPr id="101" name="Rectângulo arredondado 100"/>
              <p:cNvSpPr/>
              <p:nvPr/>
            </p:nvSpPr>
            <p:spPr>
              <a:xfrm>
                <a:off x="2500298" y="4998838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CREATIVE INDUSTRIES</a:t>
                </a:r>
                <a:endParaRPr lang="pt-PT" sz="1600" b="1" dirty="0"/>
              </a:p>
            </p:txBody>
          </p:sp>
          <p:sp>
            <p:nvSpPr>
              <p:cNvPr id="102" name="Rectângulo arredondado 101"/>
              <p:cNvSpPr/>
              <p:nvPr/>
            </p:nvSpPr>
            <p:spPr>
              <a:xfrm>
                <a:off x="5372634" y="4989128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MARINE</a:t>
                </a:r>
                <a:endParaRPr lang="pt-PT" sz="1600" b="1" dirty="0"/>
              </a:p>
            </p:txBody>
          </p:sp>
          <p:sp>
            <p:nvSpPr>
              <p:cNvPr id="103" name="Rectângulo arredondado 102"/>
              <p:cNvSpPr/>
              <p:nvPr/>
            </p:nvSpPr>
            <p:spPr>
              <a:xfrm>
                <a:off x="3929058" y="4997885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rgbClr val="3366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r>
                  <a:rPr lang="pt-PT" sz="1600" b="1" dirty="0" smtClean="0"/>
                  <a:t>FURNITURE</a:t>
                </a:r>
                <a:endParaRPr lang="pt-PT" sz="1600" b="1" dirty="0"/>
              </a:p>
            </p:txBody>
          </p:sp>
          <p:sp>
            <p:nvSpPr>
              <p:cNvPr id="104" name="Rectângulo arredondado 103"/>
              <p:cNvSpPr/>
              <p:nvPr/>
            </p:nvSpPr>
            <p:spPr>
              <a:xfrm>
                <a:off x="6920509" y="1986023"/>
                <a:ext cx="1296000" cy="46440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TOURISM</a:t>
                </a:r>
              </a:p>
            </p:txBody>
          </p:sp>
          <p:sp>
            <p:nvSpPr>
              <p:cNvPr id="105" name="Rectângulo arredondado 104"/>
              <p:cNvSpPr/>
              <p:nvPr/>
            </p:nvSpPr>
            <p:spPr>
              <a:xfrm>
                <a:off x="6924107" y="4407507"/>
                <a:ext cx="1294935" cy="463448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pt-PT" sz="1600" b="1" dirty="0" smtClean="0"/>
                  <a:t>HABITAT</a:t>
                </a:r>
              </a:p>
            </p:txBody>
          </p:sp>
        </p:grpSp>
        <p:sp>
          <p:nvSpPr>
            <p:cNvPr id="72" name="CaixaDeTexto 71"/>
            <p:cNvSpPr txBox="1"/>
            <p:nvPr/>
          </p:nvSpPr>
          <p:spPr>
            <a:xfrm>
              <a:off x="928661" y="6326052"/>
              <a:ext cx="3243770" cy="310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+mn-lt"/>
                </a:rPr>
                <a:t>Headquarters outside the </a:t>
              </a:r>
              <a:r>
                <a:rPr lang="pt-PT" sz="1600" dirty="0" smtClean="0">
                  <a:latin typeface="+mn-lt"/>
                </a:rPr>
                <a:t>Norte </a:t>
              </a:r>
              <a:r>
                <a:rPr lang="en-US" sz="1600" dirty="0" smtClean="0">
                  <a:latin typeface="+mn-lt"/>
                </a:rPr>
                <a:t>Region</a:t>
              </a:r>
            </a:p>
          </p:txBody>
        </p:sp>
        <p:sp>
          <p:nvSpPr>
            <p:cNvPr id="73" name="Rectângulo arredondado 72"/>
            <p:cNvSpPr/>
            <p:nvPr/>
          </p:nvSpPr>
          <p:spPr>
            <a:xfrm>
              <a:off x="830942" y="6369248"/>
              <a:ext cx="154165" cy="142876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pt-PT" sz="1200" b="1" dirty="0" smtClean="0"/>
            </a:p>
          </p:txBody>
        </p:sp>
        <p:sp>
          <p:nvSpPr>
            <p:cNvPr id="74" name="Rectângulo arredondado 73"/>
            <p:cNvSpPr/>
            <p:nvPr/>
          </p:nvSpPr>
          <p:spPr>
            <a:xfrm>
              <a:off x="832704" y="6154933"/>
              <a:ext cx="154800" cy="142876"/>
            </a:xfrm>
            <a:prstGeom prst="roundRect">
              <a:avLst>
                <a:gd name="adj" fmla="val 10000"/>
              </a:avLst>
            </a:prstGeom>
            <a:solidFill>
              <a:srgbClr val="3366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pt-PT" sz="1200" b="1" dirty="0"/>
            </a:p>
          </p:txBody>
        </p:sp>
        <p:sp>
          <p:nvSpPr>
            <p:cNvPr id="75" name="Rectângulo 74"/>
            <p:cNvSpPr/>
            <p:nvPr/>
          </p:nvSpPr>
          <p:spPr>
            <a:xfrm>
              <a:off x="938889" y="6109778"/>
              <a:ext cx="2821224" cy="3105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+mn-lt"/>
                </a:rPr>
                <a:t>Headquarters in the </a:t>
              </a:r>
              <a:r>
                <a:rPr lang="pt-PT" sz="1600" dirty="0" smtClean="0">
                  <a:latin typeface="+mn-lt"/>
                </a:rPr>
                <a:t>Norte </a:t>
              </a:r>
              <a:r>
                <a:rPr lang="en-US" sz="1600" dirty="0" smtClean="0">
                  <a:latin typeface="+mn-lt"/>
                </a:rPr>
                <a:t>Region</a:t>
              </a:r>
              <a:endParaRPr lang="pt-PT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86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36712"/>
          </a:xfrm>
        </p:spPr>
        <p:txBody>
          <a:bodyPr/>
          <a:lstStyle/>
          <a:p>
            <a:r>
              <a:rPr lang="pt-PT" sz="3600" b="1" dirty="0" smtClean="0"/>
              <a:t>Some general comments</a:t>
            </a:r>
            <a:endParaRPr lang="en-US" sz="3600" b="1" dirty="0" smtClean="0"/>
          </a:p>
        </p:txBody>
      </p:sp>
      <p:sp>
        <p:nvSpPr>
          <p:cNvPr id="18434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24536"/>
          </a:xfrm>
        </p:spPr>
        <p:txBody>
          <a:bodyPr>
            <a:normAutofit/>
          </a:bodyPr>
          <a:lstStyle/>
          <a:p>
            <a:r>
              <a:rPr lang="pt-PT" sz="2200" dirty="0" smtClean="0"/>
              <a:t>…</a:t>
            </a:r>
            <a:r>
              <a:rPr lang="pt-PT" sz="2200" dirty="0" err="1" smtClean="0"/>
              <a:t>in</a:t>
            </a:r>
            <a:r>
              <a:rPr lang="pt-PT" sz="2200" dirty="0" smtClean="0"/>
              <a:t> </a:t>
            </a:r>
            <a:r>
              <a:rPr lang="pt-PT" sz="2200" dirty="0" err="1" smtClean="0"/>
              <a:t>spite</a:t>
            </a:r>
            <a:r>
              <a:rPr lang="pt-PT" sz="2200" dirty="0" smtClean="0"/>
              <a:t> </a:t>
            </a:r>
            <a:r>
              <a:rPr lang="pt-PT" sz="2200" dirty="0" err="1" smtClean="0"/>
              <a:t>of</a:t>
            </a:r>
            <a:r>
              <a:rPr lang="pt-PT" sz="2200" dirty="0" smtClean="0"/>
              <a:t> </a:t>
            </a:r>
            <a:r>
              <a:rPr lang="pt-PT" sz="2200" dirty="0" err="1" smtClean="0"/>
              <a:t>certain</a:t>
            </a:r>
            <a:r>
              <a:rPr lang="pt-PT" sz="2200" dirty="0" smtClean="0"/>
              <a:t> </a:t>
            </a:r>
            <a:r>
              <a:rPr lang="pt-PT" sz="2200" dirty="0" err="1" smtClean="0"/>
              <a:t>limitations</a:t>
            </a:r>
            <a:r>
              <a:rPr lang="pt-PT" sz="2200" dirty="0" smtClean="0"/>
              <a:t>…</a:t>
            </a:r>
          </a:p>
          <a:p>
            <a:endParaRPr lang="pt-PT" sz="1400" dirty="0" smtClean="0"/>
          </a:p>
          <a:p>
            <a:r>
              <a:rPr lang="pt-PT" sz="2200" dirty="0" err="1" smtClean="0"/>
              <a:t>Forged</a:t>
            </a:r>
            <a:r>
              <a:rPr lang="pt-PT" sz="2200" dirty="0" smtClean="0"/>
              <a:t> </a:t>
            </a:r>
            <a:r>
              <a:rPr lang="pt-PT" sz="2200" dirty="0" err="1" smtClean="0"/>
              <a:t>effective</a:t>
            </a:r>
            <a:r>
              <a:rPr lang="pt-PT" sz="2200" dirty="0" smtClean="0"/>
              <a:t> </a:t>
            </a:r>
            <a:r>
              <a:rPr lang="pt-PT" sz="2200" dirty="0" err="1" smtClean="0"/>
              <a:t>partnerships</a:t>
            </a:r>
            <a:r>
              <a:rPr lang="pt-PT" sz="2200" dirty="0" smtClean="0"/>
              <a:t> </a:t>
            </a:r>
            <a:r>
              <a:rPr lang="pt-PT" sz="2200" dirty="0" err="1" smtClean="0"/>
              <a:t>between</a:t>
            </a:r>
            <a:r>
              <a:rPr lang="pt-PT" sz="2200" dirty="0" smtClean="0"/>
              <a:t> </a:t>
            </a:r>
            <a:r>
              <a:rPr lang="pt-PT" sz="2200" dirty="0" err="1" smtClean="0"/>
              <a:t>different</a:t>
            </a:r>
            <a:r>
              <a:rPr lang="pt-PT" sz="2200" dirty="0" smtClean="0"/>
              <a:t> </a:t>
            </a:r>
            <a:r>
              <a:rPr lang="pt-PT" sz="2200" dirty="0" err="1" smtClean="0"/>
              <a:t>actors</a:t>
            </a:r>
            <a:endParaRPr lang="pt-PT" sz="2200" dirty="0" smtClean="0"/>
          </a:p>
          <a:p>
            <a:endParaRPr lang="pt-PT" sz="1400" dirty="0" smtClean="0"/>
          </a:p>
          <a:p>
            <a:r>
              <a:rPr lang="pt-PT" sz="2200" dirty="0" err="1" smtClean="0"/>
              <a:t>Created</a:t>
            </a:r>
            <a:r>
              <a:rPr lang="pt-PT" sz="2200" dirty="0" smtClean="0"/>
              <a:t> </a:t>
            </a:r>
            <a:r>
              <a:rPr lang="pt-PT" sz="2200" dirty="0" err="1" smtClean="0"/>
              <a:t>strong</a:t>
            </a:r>
            <a:r>
              <a:rPr lang="pt-PT" sz="2200" dirty="0" smtClean="0"/>
              <a:t> </a:t>
            </a:r>
            <a:r>
              <a:rPr lang="pt-PT" sz="2200" dirty="0" err="1" smtClean="0"/>
              <a:t>networks</a:t>
            </a:r>
            <a:r>
              <a:rPr lang="pt-PT" sz="2200" dirty="0" smtClean="0"/>
              <a:t>, </a:t>
            </a:r>
            <a:r>
              <a:rPr lang="pt-PT" sz="2200" dirty="0" err="1" smtClean="0"/>
              <a:t>in</a:t>
            </a:r>
            <a:r>
              <a:rPr lang="pt-PT" sz="2200" dirty="0" smtClean="0"/>
              <a:t> </a:t>
            </a:r>
            <a:r>
              <a:rPr lang="pt-PT" sz="2200" dirty="0" err="1" smtClean="0"/>
              <a:t>the</a:t>
            </a:r>
            <a:r>
              <a:rPr lang="pt-PT" sz="2200" dirty="0" smtClean="0"/>
              <a:t> </a:t>
            </a:r>
            <a:r>
              <a:rPr lang="pt-PT" sz="2200" dirty="0" err="1" smtClean="0"/>
              <a:t>majority</a:t>
            </a:r>
            <a:r>
              <a:rPr lang="pt-PT" sz="2200" dirty="0" smtClean="0"/>
              <a:t> </a:t>
            </a:r>
            <a:r>
              <a:rPr lang="pt-PT" sz="2200" dirty="0" err="1" smtClean="0"/>
              <a:t>of</a:t>
            </a:r>
            <a:r>
              <a:rPr lang="pt-PT" sz="2200" dirty="0" smtClean="0"/>
              <a:t> cases</a:t>
            </a:r>
          </a:p>
          <a:p>
            <a:pPr lvl="1"/>
            <a:r>
              <a:rPr lang="pt-PT" sz="2000" dirty="0" err="1" smtClean="0"/>
              <a:t>With</a:t>
            </a:r>
            <a:r>
              <a:rPr lang="pt-PT" sz="2000" dirty="0" smtClean="0"/>
              <a:t> </a:t>
            </a:r>
            <a:r>
              <a:rPr lang="pt-PT" sz="2000" dirty="0" err="1" smtClean="0"/>
              <a:t>the</a:t>
            </a:r>
            <a:r>
              <a:rPr lang="pt-PT" sz="2000" dirty="0" smtClean="0"/>
              <a:t> </a:t>
            </a:r>
            <a:r>
              <a:rPr lang="pt-PT" sz="2000" dirty="0" err="1" smtClean="0"/>
              <a:t>best</a:t>
            </a:r>
            <a:r>
              <a:rPr lang="pt-PT" sz="2000" dirty="0" smtClean="0"/>
              <a:t> </a:t>
            </a:r>
            <a:r>
              <a:rPr lang="pt-PT" sz="2000" dirty="0" err="1" smtClean="0"/>
              <a:t>and</a:t>
            </a:r>
            <a:r>
              <a:rPr lang="pt-PT" sz="2000" dirty="0" smtClean="0"/>
              <a:t> </a:t>
            </a:r>
            <a:r>
              <a:rPr lang="pt-PT" sz="2000" dirty="0" err="1" smtClean="0"/>
              <a:t>most</a:t>
            </a:r>
            <a:r>
              <a:rPr lang="pt-PT" sz="2000" dirty="0" smtClean="0"/>
              <a:t> </a:t>
            </a:r>
            <a:r>
              <a:rPr lang="pt-PT" sz="2000" dirty="0" err="1" smtClean="0"/>
              <a:t>representative</a:t>
            </a:r>
            <a:r>
              <a:rPr lang="pt-PT" sz="2000" dirty="0" smtClean="0"/>
              <a:t> </a:t>
            </a:r>
            <a:r>
              <a:rPr lang="pt-PT" sz="2000" dirty="0" err="1" smtClean="0"/>
              <a:t>players</a:t>
            </a:r>
            <a:endParaRPr lang="pt-PT" sz="2000" dirty="0" smtClean="0"/>
          </a:p>
          <a:p>
            <a:endParaRPr lang="pt-PT" sz="1400" dirty="0" smtClean="0"/>
          </a:p>
          <a:p>
            <a:r>
              <a:rPr lang="pt-PT" sz="2200" dirty="0" smtClean="0"/>
              <a:t>Helped focusing on innovation &amp; internationalisation</a:t>
            </a:r>
          </a:p>
          <a:p>
            <a:endParaRPr lang="pt-PT" sz="1400" dirty="0" smtClean="0"/>
          </a:p>
          <a:p>
            <a:r>
              <a:rPr lang="pt-PT" sz="2200" dirty="0" err="1" smtClean="0"/>
              <a:t>Increased</a:t>
            </a:r>
            <a:r>
              <a:rPr lang="pt-PT" sz="2200" dirty="0" smtClean="0"/>
              <a:t> </a:t>
            </a:r>
            <a:r>
              <a:rPr lang="pt-PT" sz="2200" dirty="0" err="1" smtClean="0"/>
              <a:t>dynamic</a:t>
            </a:r>
            <a:endParaRPr lang="pt-PT" sz="2200" dirty="0" smtClean="0"/>
          </a:p>
          <a:p>
            <a:pPr lvl="1"/>
            <a:r>
              <a:rPr lang="pt-PT" sz="2000" dirty="0" err="1" smtClean="0"/>
              <a:t>Number</a:t>
            </a:r>
            <a:r>
              <a:rPr lang="pt-PT" sz="2000" dirty="0" smtClean="0"/>
              <a:t> </a:t>
            </a:r>
            <a:r>
              <a:rPr lang="pt-PT" sz="2000" dirty="0" err="1" smtClean="0"/>
              <a:t>of</a:t>
            </a:r>
            <a:r>
              <a:rPr lang="pt-PT" sz="2000" dirty="0" smtClean="0"/>
              <a:t> </a:t>
            </a:r>
            <a:r>
              <a:rPr lang="pt-PT" sz="2000" dirty="0" err="1" smtClean="0"/>
              <a:t>participants</a:t>
            </a:r>
            <a:r>
              <a:rPr lang="pt-PT" sz="2000" dirty="0" smtClean="0"/>
              <a:t> &amp; </a:t>
            </a:r>
            <a:r>
              <a:rPr lang="pt-PT" sz="2000" dirty="0" err="1" smtClean="0"/>
              <a:t>tighter</a:t>
            </a:r>
            <a:r>
              <a:rPr lang="pt-PT" sz="2000" dirty="0" smtClean="0"/>
              <a:t> links </a:t>
            </a:r>
            <a:r>
              <a:rPr lang="pt-PT" sz="2000" dirty="0" err="1" smtClean="0"/>
              <a:t>between</a:t>
            </a:r>
            <a:r>
              <a:rPr lang="pt-PT" sz="2000" dirty="0" smtClean="0"/>
              <a:t> </a:t>
            </a:r>
            <a:r>
              <a:rPr lang="pt-PT" sz="2000" dirty="0" err="1" smtClean="0"/>
              <a:t>them</a:t>
            </a:r>
            <a:endParaRPr lang="pt-PT" sz="2000" dirty="0" smtClean="0"/>
          </a:p>
          <a:p>
            <a:pPr lvl="1"/>
            <a:r>
              <a:rPr lang="pt-PT" sz="2000" dirty="0" err="1" smtClean="0"/>
              <a:t>Projects</a:t>
            </a:r>
            <a:r>
              <a:rPr lang="pt-PT" sz="2000" dirty="0" smtClean="0"/>
              <a:t> </a:t>
            </a:r>
            <a:r>
              <a:rPr lang="pt-PT" sz="2000" dirty="0" err="1" smtClean="0"/>
              <a:t>implemented</a:t>
            </a:r>
            <a:r>
              <a:rPr lang="pt-PT" sz="2000" dirty="0" smtClean="0"/>
              <a:t> – </a:t>
            </a:r>
            <a:r>
              <a:rPr lang="pt-PT" sz="2000" dirty="0" err="1" smtClean="0"/>
              <a:t>continuous</a:t>
            </a:r>
            <a:r>
              <a:rPr lang="pt-PT" sz="2000" dirty="0" smtClean="0"/>
              <a:t> </a:t>
            </a:r>
            <a:r>
              <a:rPr lang="pt-PT" sz="2000" dirty="0" err="1" smtClean="0"/>
              <a:t>successful</a:t>
            </a:r>
            <a:r>
              <a:rPr lang="pt-PT" sz="2000" dirty="0" smtClean="0"/>
              <a:t> </a:t>
            </a:r>
            <a:r>
              <a:rPr lang="pt-PT" sz="2000" dirty="0" err="1" smtClean="0"/>
              <a:t>bidding</a:t>
            </a:r>
            <a:endParaRPr lang="pt-PT" sz="2000" dirty="0" smtClean="0"/>
          </a:p>
          <a:p>
            <a:pPr lvl="1">
              <a:buNone/>
            </a:pPr>
            <a:endParaRPr lang="pt-PT" sz="1400" dirty="0" smtClean="0"/>
          </a:p>
          <a:p>
            <a:r>
              <a:rPr lang="pt-PT" sz="2200" dirty="0" smtClean="0"/>
              <a:t>International </a:t>
            </a:r>
            <a:r>
              <a:rPr lang="pt-PT" sz="2200" dirty="0" err="1" smtClean="0"/>
              <a:t>visibility</a:t>
            </a:r>
            <a:r>
              <a:rPr lang="pt-PT" sz="2200" dirty="0" smtClean="0"/>
              <a:t> &amp; </a:t>
            </a:r>
            <a:r>
              <a:rPr lang="pt-PT" sz="2200" dirty="0" err="1" smtClean="0"/>
              <a:t>credibility</a:t>
            </a:r>
            <a:endParaRPr lang="pt-PT" sz="2200" dirty="0" smtClean="0"/>
          </a:p>
          <a:p>
            <a:endParaRPr lang="pt-PT" sz="2400" dirty="0" smtClean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0571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800200"/>
          </a:xfrm>
        </p:spPr>
        <p:txBody>
          <a:bodyPr/>
          <a:lstStyle/>
          <a:p>
            <a:r>
              <a:rPr lang="pt-PT" dirty="0" smtClean="0"/>
              <a:t>Thank you for your attention</a:t>
            </a:r>
            <a:br>
              <a:rPr lang="pt-PT" dirty="0" smtClean="0"/>
            </a:br>
            <a:r>
              <a:rPr lang="pt-PT" dirty="0" smtClean="0"/>
              <a:t>(and for clustering here today)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5589240"/>
            <a:ext cx="6400800" cy="697632"/>
          </a:xfrm>
        </p:spPr>
        <p:txBody>
          <a:bodyPr/>
          <a:lstStyle/>
          <a:p>
            <a:pPr algn="r"/>
            <a:r>
              <a:rPr lang="pt-PT" dirty="0" smtClean="0">
                <a:solidFill>
                  <a:schemeClr val="tx1"/>
                </a:solidFill>
              </a:rPr>
              <a:t>Ana Teresa T. Lehmann</a:t>
            </a:r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ana.lehmann\Documents\Pessoal\Competitiveness Conference Porto 2009\logo_econ_c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24669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869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Clusters – not a new concept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r>
              <a:rPr lang="pt-PT" sz="2400" dirty="0" smtClean="0"/>
              <a:t>Marshall 1890, 1920</a:t>
            </a:r>
          </a:p>
          <a:p>
            <a:pPr marL="0" indent="0">
              <a:buNone/>
            </a:pPr>
            <a:endParaRPr lang="pt-PT" sz="1600" dirty="0" smtClean="0"/>
          </a:p>
          <a:p>
            <a:r>
              <a:rPr lang="pt-PT" sz="2400" dirty="0" smtClean="0"/>
              <a:t>Industrial </a:t>
            </a:r>
            <a:r>
              <a:rPr lang="pt-PT" sz="2400" dirty="0"/>
              <a:t>districts; Spatial dimension</a:t>
            </a:r>
          </a:p>
          <a:p>
            <a:endParaRPr lang="pt-PT" sz="1600" dirty="0" smtClean="0"/>
          </a:p>
          <a:p>
            <a:r>
              <a:rPr lang="pt-PT" sz="2400" dirty="0" smtClean="0"/>
              <a:t>Agglomeration economies; </a:t>
            </a:r>
            <a:r>
              <a:rPr lang="pt-PT" sz="2400" dirty="0"/>
              <a:t>Externalities</a:t>
            </a:r>
          </a:p>
          <a:p>
            <a:endParaRPr lang="pt-PT" sz="1600" dirty="0" smtClean="0"/>
          </a:p>
          <a:p>
            <a:r>
              <a:rPr lang="pt-PT" sz="2400" dirty="0" smtClean="0"/>
              <a:t>“something in the air”</a:t>
            </a:r>
          </a:p>
          <a:p>
            <a:endParaRPr lang="pt-PT" sz="1600" dirty="0"/>
          </a:p>
          <a:p>
            <a:r>
              <a:rPr lang="pt-PT" sz="2000" i="1" dirty="0" smtClean="0"/>
              <a:t>“When an industry has thus chosen a locality for itself, it is likely to stay there long: so great are the advantages which people following the same skilled trade get from near neighbourhood to one another. The mysteries of the trade become no mysteries; but are as it were in the air...” (A. Marshall, Principles of Economics, 1890)</a:t>
            </a:r>
          </a:p>
          <a:p>
            <a:endParaRPr lang="pt-PT" sz="2400" dirty="0" smtClean="0"/>
          </a:p>
          <a:p>
            <a:endParaRPr lang="pt-PT" sz="2400" dirty="0"/>
          </a:p>
          <a:p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7782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Clusters – not a new concept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pt-PT" sz="2400" dirty="0"/>
              <a:t>3 key aspects:</a:t>
            </a:r>
          </a:p>
          <a:p>
            <a:pPr lvl="1"/>
            <a:r>
              <a:rPr lang="pt-PT" sz="2000" dirty="0"/>
              <a:t>Knowledge spillovers</a:t>
            </a:r>
          </a:p>
          <a:p>
            <a:pPr lvl="1"/>
            <a:r>
              <a:rPr lang="pt-PT" sz="2000" dirty="0"/>
              <a:t>Input-output relationships</a:t>
            </a:r>
          </a:p>
          <a:p>
            <a:pPr lvl="1"/>
            <a:r>
              <a:rPr lang="pt-PT" sz="2000" dirty="0"/>
              <a:t>Labour market pooling</a:t>
            </a:r>
          </a:p>
          <a:p>
            <a:pPr marL="0" indent="0">
              <a:buNone/>
            </a:pPr>
            <a:endParaRPr lang="pt-PT" sz="1600" dirty="0" smtClean="0"/>
          </a:p>
          <a:p>
            <a:r>
              <a:rPr lang="pt-PT" sz="2400" dirty="0" smtClean="0"/>
              <a:t>Collective efficiency and increasing returns</a:t>
            </a:r>
          </a:p>
          <a:p>
            <a:endParaRPr lang="pt-PT" sz="1600" dirty="0" smtClean="0"/>
          </a:p>
          <a:p>
            <a:r>
              <a:rPr lang="pt-PT" sz="2400" dirty="0" smtClean="0"/>
              <a:t>Benefits of a shared vision, co-location and co-evolution</a:t>
            </a:r>
          </a:p>
          <a:p>
            <a:endParaRPr lang="pt-PT" sz="1600" dirty="0"/>
          </a:p>
          <a:p>
            <a:r>
              <a:rPr lang="pt-PT" sz="2400" dirty="0" smtClean="0"/>
              <a:t>Specialisation – increasing Productivity - Competitiveness</a:t>
            </a:r>
          </a:p>
          <a:p>
            <a:endParaRPr lang="pt-PT" sz="1600" dirty="0"/>
          </a:p>
          <a:p>
            <a:r>
              <a:rPr lang="pt-PT" sz="2400" dirty="0" smtClean="0"/>
              <a:t>Clusters as a convenient and pragmatic organising principle through which to focus resources and build partnerships</a:t>
            </a:r>
          </a:p>
          <a:p>
            <a:pPr marL="0" indent="0">
              <a:buNone/>
            </a:pPr>
            <a:endParaRPr lang="pt-PT" sz="1600" dirty="0" smtClean="0"/>
          </a:p>
          <a:p>
            <a:r>
              <a:rPr lang="pt-PT" sz="2400" dirty="0"/>
              <a:t>Building strong regional economies takes </a:t>
            </a:r>
            <a:r>
              <a:rPr lang="pt-PT" sz="2400" dirty="0" smtClean="0"/>
              <a:t>decades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5607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Regional Clustering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697" y="1052736"/>
            <a:ext cx="8964488" cy="5661248"/>
          </a:xfrm>
        </p:spPr>
        <p:txBody>
          <a:bodyPr>
            <a:normAutofit lnSpcReduction="10000"/>
          </a:bodyPr>
          <a:lstStyle/>
          <a:p>
            <a:r>
              <a:rPr lang="pt-PT" sz="2400" dirty="0" smtClean="0"/>
              <a:t>From Fordism to post-Fordism:</a:t>
            </a:r>
          </a:p>
          <a:p>
            <a:pPr lvl="1"/>
            <a:r>
              <a:rPr lang="pt-PT" sz="2000" dirty="0" smtClean="0"/>
              <a:t>From hierarchical firms to networks</a:t>
            </a:r>
            <a:endParaRPr lang="pt-PT" sz="1600" dirty="0"/>
          </a:p>
          <a:p>
            <a:r>
              <a:rPr lang="pt-PT" sz="2400" dirty="0" smtClean="0"/>
              <a:t>Alliance capitalism (Dunning, 1997)</a:t>
            </a:r>
          </a:p>
          <a:p>
            <a:r>
              <a:rPr lang="pt-PT" sz="2400" dirty="0" smtClean="0"/>
              <a:t>The Associational Economy (Cooke and Morgan, 1998)</a:t>
            </a:r>
          </a:p>
          <a:p>
            <a:endParaRPr lang="pt-PT" sz="1600" dirty="0"/>
          </a:p>
          <a:p>
            <a:r>
              <a:rPr lang="pt-PT" sz="2400" dirty="0" smtClean="0"/>
              <a:t>Porter: Clustering for Competitiveness</a:t>
            </a:r>
          </a:p>
          <a:p>
            <a:pPr lvl="1"/>
            <a:r>
              <a:rPr lang="pt-PT" sz="2000" dirty="0" smtClean="0"/>
              <a:t>Productivity; greater ability to innovate; lower barriers to entry; public policy has a significant role to play (cluster upgrading, helping infant clusters)</a:t>
            </a:r>
          </a:p>
          <a:p>
            <a:endParaRPr lang="pt-PT" sz="1600" dirty="0"/>
          </a:p>
          <a:p>
            <a:r>
              <a:rPr lang="pt-PT" sz="2400" dirty="0" smtClean="0"/>
              <a:t>Industrial districts: agglomeration economies</a:t>
            </a:r>
          </a:p>
          <a:p>
            <a:pPr lvl="1"/>
            <a:r>
              <a:rPr lang="pt-PT" sz="2000" dirty="0" smtClean="0"/>
              <a:t>Marshall, Becattini, Krugman</a:t>
            </a:r>
          </a:p>
          <a:p>
            <a:pPr lvl="1"/>
            <a:r>
              <a:rPr lang="pt-PT" sz="2000" dirty="0" smtClean="0"/>
              <a:t>Cumulative causation leading to path dependencies</a:t>
            </a:r>
          </a:p>
          <a:p>
            <a:endParaRPr lang="pt-PT" sz="1600" dirty="0"/>
          </a:p>
          <a:p>
            <a:r>
              <a:rPr lang="pt-PT" sz="2400" dirty="0" smtClean="0"/>
              <a:t>Learning regions, innovative milieux and innovation systems</a:t>
            </a:r>
          </a:p>
          <a:p>
            <a:pPr lvl="1"/>
            <a:r>
              <a:rPr lang="pt-PT" sz="2000" dirty="0" smtClean="0"/>
              <a:t>Clustering: a tool to improve a region’s knowledge base and innovativeness</a:t>
            </a:r>
          </a:p>
          <a:p>
            <a:pPr lvl="1"/>
            <a:r>
              <a:rPr lang="pt-PT" sz="2000" dirty="0" smtClean="0"/>
              <a:t>Learning: key factor of regional competitiveness (Maillat, Morgan, Florida etc)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2713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Relevant Dimensions of a Cluster</a:t>
            </a:r>
            <a:endParaRPr lang="pt-P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877272"/>
          </a:xfrm>
        </p:spPr>
        <p:txBody>
          <a:bodyPr>
            <a:normAutofit/>
          </a:bodyPr>
          <a:lstStyle/>
          <a:p>
            <a:r>
              <a:rPr lang="pt-PT" sz="2200" u="sng" dirty="0" smtClean="0"/>
              <a:t>Geographic scope</a:t>
            </a:r>
            <a:r>
              <a:rPr lang="pt-PT" sz="2200" dirty="0" smtClean="0"/>
              <a:t>: on which geographic scale does the cluster operate?</a:t>
            </a:r>
          </a:p>
          <a:p>
            <a:r>
              <a:rPr lang="pt-PT" sz="2200" u="sng" dirty="0" smtClean="0"/>
              <a:t>Vertical scope </a:t>
            </a:r>
            <a:r>
              <a:rPr lang="pt-PT" sz="2200" dirty="0" smtClean="0"/>
              <a:t>(depth – deep/shallow): what </a:t>
            </a:r>
            <a:r>
              <a:rPr lang="pt-PT" sz="2200" dirty="0" smtClean="0"/>
              <a:t>supplier-customer </a:t>
            </a:r>
            <a:r>
              <a:rPr lang="pt-PT" sz="2200" dirty="0" smtClean="0"/>
              <a:t>chains can be identified in a cluster? </a:t>
            </a:r>
          </a:p>
          <a:p>
            <a:r>
              <a:rPr lang="pt-PT" sz="2200" u="sng" dirty="0" smtClean="0"/>
              <a:t>Horizontal scope </a:t>
            </a:r>
            <a:r>
              <a:rPr lang="pt-PT" sz="2200" dirty="0" smtClean="0"/>
              <a:t>(breadth – broad/narrow): are there competitors cooperating in the cluster?</a:t>
            </a:r>
          </a:p>
          <a:p>
            <a:endParaRPr lang="pt-PT" sz="1600" dirty="0"/>
          </a:p>
          <a:p>
            <a:r>
              <a:rPr lang="pt-PT" sz="2200" dirty="0" smtClean="0"/>
              <a:t>Also:</a:t>
            </a:r>
          </a:p>
          <a:p>
            <a:pPr lvl="1"/>
            <a:r>
              <a:rPr lang="pt-PT" sz="1900" dirty="0" smtClean="0"/>
              <a:t>Activity base (activity-rich or activity-poor)</a:t>
            </a:r>
          </a:p>
          <a:p>
            <a:pPr lvl="1"/>
            <a:r>
              <a:rPr lang="pt-PT" sz="1900" dirty="0" smtClean="0"/>
              <a:t>Growth potential (embryonic &amp; growing to mature &amp; declining)</a:t>
            </a:r>
          </a:p>
          <a:p>
            <a:pPr lvl="1"/>
            <a:r>
              <a:rPr lang="pt-PT" sz="1900" dirty="0" smtClean="0"/>
              <a:t>Innovative capacity (high or low)</a:t>
            </a:r>
          </a:p>
          <a:p>
            <a:pPr lvl="1"/>
            <a:r>
              <a:rPr lang="pt-PT" sz="1900" dirty="0" smtClean="0"/>
              <a:t>Competitive position (in national and international markets)</a:t>
            </a:r>
          </a:p>
          <a:p>
            <a:pPr lvl="1"/>
            <a:r>
              <a:rPr lang="pt-PT" sz="1900" dirty="0" smtClean="0"/>
              <a:t>Governance structure (how transactions are managed)</a:t>
            </a:r>
          </a:p>
          <a:p>
            <a:pPr lvl="1"/>
            <a:r>
              <a:rPr lang="pt-PT" sz="1900" dirty="0" smtClean="0"/>
              <a:t>Ownership structure (domestic vs foreign, mixed)</a:t>
            </a:r>
          </a:p>
          <a:p>
            <a:pPr lvl="1"/>
            <a:r>
              <a:rPr lang="pt-PT" sz="1900" dirty="0" smtClean="0"/>
              <a:t>Cluster ‘</a:t>
            </a:r>
            <a:r>
              <a:rPr lang="pt-PT" sz="1900" dirty="0" smtClean="0"/>
              <a:t>type’ </a:t>
            </a:r>
            <a:r>
              <a:rPr lang="pt-PT" sz="1900" dirty="0" smtClean="0"/>
              <a:t>(working, latent, potential, policy-driven, ‘wishful thinking’)</a:t>
            </a:r>
          </a:p>
          <a:p>
            <a:pPr lvl="1"/>
            <a:r>
              <a:rPr lang="pt-PT" sz="1900" dirty="0" smtClean="0"/>
              <a:t>Specialized organizations</a:t>
            </a:r>
            <a:endParaRPr lang="pt-PT" sz="1900" dirty="0" smtClean="0"/>
          </a:p>
          <a:p>
            <a:pPr lvl="1"/>
            <a:r>
              <a:rPr lang="pt-PT" sz="1900" dirty="0" smtClean="0"/>
              <a:t>Government policy towards clustering</a:t>
            </a:r>
            <a:endParaRPr lang="pt-PT" sz="1900" dirty="0"/>
          </a:p>
        </p:txBody>
      </p:sp>
    </p:spTree>
    <p:extLst>
      <p:ext uri="{BB962C8B-B14F-4D97-AF65-F5344CB8AC3E}">
        <p14:creationId xmlns:p14="http://schemas.microsoft.com/office/powerpoint/2010/main" val="9415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b="1" dirty="0" smtClean="0"/>
              <a:t>Clusters  and the promotion of Competitiveness</a:t>
            </a:r>
            <a:br>
              <a:rPr lang="pt-PT" sz="3200" b="1" dirty="0" smtClean="0"/>
            </a:br>
            <a:r>
              <a:rPr lang="pt-PT" sz="3200" b="1" dirty="0" smtClean="0"/>
              <a:t>Transmission mechanisms</a:t>
            </a:r>
            <a:endParaRPr lang="pt-PT" sz="3200" b="1" dirty="0"/>
          </a:p>
        </p:txBody>
      </p:sp>
      <p:graphicFrame>
        <p:nvGraphicFramePr>
          <p:cNvPr id="6" name="Diagrama 8"/>
          <p:cNvGraphicFramePr/>
          <p:nvPr>
            <p:extLst>
              <p:ext uri="{D42A27DB-BD31-4B8C-83A1-F6EECF244321}">
                <p14:modId xmlns:p14="http://schemas.microsoft.com/office/powerpoint/2010/main" val="1740758382"/>
              </p:ext>
            </p:extLst>
          </p:nvPr>
        </p:nvGraphicFramePr>
        <p:xfrm>
          <a:off x="1403648" y="1916832"/>
          <a:ext cx="6216352" cy="4252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4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The economic growth spiral</a:t>
            </a:r>
            <a:endParaRPr lang="pt-PT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rgbClr val="4BACC6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1123950" y="1615281"/>
            <a:ext cx="68961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893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The long term development and performance of industries</a:t>
            </a:r>
            <a:endParaRPr lang="pt-PT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DDDDFF"/>
              </a:clrFrom>
              <a:clrTo>
                <a:srgbClr val="DDDDFF">
                  <a:alpha val="0"/>
                </a:srgbClr>
              </a:clrTo>
            </a:clrChange>
            <a:duotone>
              <a:srgbClr val="4BACC6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1006516" y="1600200"/>
            <a:ext cx="71309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763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1505</Words>
  <Application>Microsoft Office PowerPoint</Application>
  <PresentationFormat>On-screen Show (4:3)</PresentationFormat>
  <Paragraphs>279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Regional Clusters</vt:lpstr>
      <vt:lpstr>Clusters: Working Definition</vt:lpstr>
      <vt:lpstr>Clusters – not a new concept</vt:lpstr>
      <vt:lpstr>Clusters – not a new concept</vt:lpstr>
      <vt:lpstr>Regional Clustering</vt:lpstr>
      <vt:lpstr>Relevant Dimensions of a Cluster</vt:lpstr>
      <vt:lpstr>Clusters  and the promotion of Competitiveness Transmission mechanisms</vt:lpstr>
      <vt:lpstr>The economic growth spiral</vt:lpstr>
      <vt:lpstr>The long term development and performance of industries</vt:lpstr>
      <vt:lpstr>Areas of Impact</vt:lpstr>
      <vt:lpstr>Clusters &amp; Smart Specialization</vt:lpstr>
      <vt:lpstr>Internationalization of Clusters</vt:lpstr>
      <vt:lpstr>Internationalization of Clusters</vt:lpstr>
      <vt:lpstr>Regional Cluster Policy</vt:lpstr>
      <vt:lpstr>Regional Cluster Policy</vt:lpstr>
      <vt:lpstr>Regional Cluster Policy</vt:lpstr>
      <vt:lpstr>Regional Cluster Policy</vt:lpstr>
      <vt:lpstr>Regional Cluster Policy: Risks</vt:lpstr>
      <vt:lpstr>Regional Cluster Policy</vt:lpstr>
      <vt:lpstr>Cluster Policy in Portugal </vt:lpstr>
      <vt:lpstr>Cluster policy in Portugal: Brief background</vt:lpstr>
      <vt:lpstr>PowerPoint Presentation</vt:lpstr>
      <vt:lpstr>PowerPoint Presentation</vt:lpstr>
      <vt:lpstr>PowerPoint Presentation</vt:lpstr>
      <vt:lpstr>Some general comments</vt:lpstr>
      <vt:lpstr>Thank you for your attention (and for clustering here today)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Clusters</dc:title>
  <dc:creator>Teresa</dc:creator>
  <cp:lastModifiedBy>Teresa</cp:lastModifiedBy>
  <cp:revision>97</cp:revision>
  <dcterms:created xsi:type="dcterms:W3CDTF">2012-05-16T17:11:43Z</dcterms:created>
  <dcterms:modified xsi:type="dcterms:W3CDTF">2012-05-19T07:39:35Z</dcterms:modified>
</cp:coreProperties>
</file>